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7"/>
  </p:notesMasterIdLst>
  <p:handoutMasterIdLst>
    <p:handoutMasterId r:id="rId18"/>
  </p:handoutMasterIdLst>
  <p:sldIdLst>
    <p:sldId id="256" r:id="rId5"/>
    <p:sldId id="411" r:id="rId6"/>
    <p:sldId id="422" r:id="rId7"/>
    <p:sldId id="423" r:id="rId8"/>
    <p:sldId id="424" r:id="rId9"/>
    <p:sldId id="427" r:id="rId10"/>
    <p:sldId id="425" r:id="rId11"/>
    <p:sldId id="426" r:id="rId12"/>
    <p:sldId id="428" r:id="rId13"/>
    <p:sldId id="429" r:id="rId14"/>
    <p:sldId id="430" r:id="rId15"/>
    <p:sldId id="43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2337"/>
    <a:srgbClr val="F4E9E9"/>
    <a:srgbClr val="9C6169"/>
    <a:srgbClr val="6A9D3A"/>
    <a:srgbClr val="333333"/>
    <a:srgbClr val="F2F2F2"/>
    <a:srgbClr val="FCC013"/>
    <a:srgbClr val="FEE294"/>
    <a:srgbClr val="BFDB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517" autoAdjust="0"/>
    <p:restoredTop sz="92009" autoAdjust="0"/>
  </p:normalViewPr>
  <p:slideViewPr>
    <p:cSldViewPr snapToGrid="0">
      <p:cViewPr varScale="1">
        <p:scale>
          <a:sx n="103" d="100"/>
          <a:sy n="103" d="100"/>
        </p:scale>
        <p:origin x="114" y="144"/>
      </p:cViewPr>
      <p:guideLst/>
    </p:cSldViewPr>
  </p:slideViewPr>
  <p:outlineViewPr>
    <p:cViewPr>
      <p:scale>
        <a:sx n="33" d="100"/>
        <a:sy n="33" d="100"/>
      </p:scale>
      <p:origin x="0" y="-17394"/>
    </p:cViewPr>
  </p:outlineViewPr>
  <p:notesTextViewPr>
    <p:cViewPr>
      <p:scale>
        <a:sx n="3" d="2"/>
        <a:sy n="3" d="2"/>
      </p:scale>
      <p:origin x="0" y="0"/>
    </p:cViewPr>
  </p:notesTextViewPr>
  <p:sorterViewPr>
    <p:cViewPr>
      <p:scale>
        <a:sx n="100" d="100"/>
        <a:sy n="100" d="100"/>
      </p:scale>
      <p:origin x="0" y="-3341"/>
    </p:cViewPr>
  </p:sorterViewPr>
  <p:notesViewPr>
    <p:cSldViewPr snapToGrid="0">
      <p:cViewPr>
        <p:scale>
          <a:sx n="50" d="100"/>
          <a:sy n="50" d="100"/>
        </p:scale>
        <p:origin x="2640" y="3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8/9/2023</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F815A-5A10-42A8-9FEC-3938D2D9BA48}" type="datetimeFigureOut">
              <a:rPr lang="en-US" noProof="0" smtClean="0"/>
              <a:t>8/9/2023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49DAF-093F-4482-AA38-346E9A2DEE94}" type="slidenum">
              <a:rPr lang="en-US" noProof="0" smtClean="0"/>
              <a:t>‹#›</a:t>
            </a:fld>
            <a:endParaRPr lang="en-US" noProof="0" dirty="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1</a:t>
            </a:fld>
            <a:endParaRPr lang="en-US" noProof="0" dirty="0"/>
          </a:p>
        </p:txBody>
      </p:sp>
    </p:spTree>
    <p:extLst>
      <p:ext uri="{BB962C8B-B14F-4D97-AF65-F5344CB8AC3E}">
        <p14:creationId xmlns:p14="http://schemas.microsoft.com/office/powerpoint/2010/main" val="4121393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10</a:t>
            </a:fld>
            <a:endParaRPr lang="en-US" noProof="0" dirty="0"/>
          </a:p>
        </p:txBody>
      </p:sp>
    </p:spTree>
    <p:extLst>
      <p:ext uri="{BB962C8B-B14F-4D97-AF65-F5344CB8AC3E}">
        <p14:creationId xmlns:p14="http://schemas.microsoft.com/office/powerpoint/2010/main" val="163231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11</a:t>
            </a:fld>
            <a:endParaRPr lang="en-US" noProof="0" dirty="0"/>
          </a:p>
        </p:txBody>
      </p:sp>
    </p:spTree>
    <p:extLst>
      <p:ext uri="{BB962C8B-B14F-4D97-AF65-F5344CB8AC3E}">
        <p14:creationId xmlns:p14="http://schemas.microsoft.com/office/powerpoint/2010/main" val="3501790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12</a:t>
            </a:fld>
            <a:endParaRPr lang="en-US" noProof="0" dirty="0"/>
          </a:p>
        </p:txBody>
      </p:sp>
    </p:spTree>
    <p:extLst>
      <p:ext uri="{BB962C8B-B14F-4D97-AF65-F5344CB8AC3E}">
        <p14:creationId xmlns:p14="http://schemas.microsoft.com/office/powerpoint/2010/main" val="2677623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2</a:t>
            </a:fld>
            <a:endParaRPr lang="en-US" noProof="0" dirty="0"/>
          </a:p>
        </p:txBody>
      </p:sp>
    </p:spTree>
    <p:extLst>
      <p:ext uri="{BB962C8B-B14F-4D97-AF65-F5344CB8AC3E}">
        <p14:creationId xmlns:p14="http://schemas.microsoft.com/office/powerpoint/2010/main" val="18498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3</a:t>
            </a:fld>
            <a:endParaRPr lang="en-US" noProof="0" dirty="0"/>
          </a:p>
        </p:txBody>
      </p:sp>
    </p:spTree>
    <p:extLst>
      <p:ext uri="{BB962C8B-B14F-4D97-AF65-F5344CB8AC3E}">
        <p14:creationId xmlns:p14="http://schemas.microsoft.com/office/powerpoint/2010/main" val="516031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4</a:t>
            </a:fld>
            <a:endParaRPr lang="en-US" noProof="0" dirty="0"/>
          </a:p>
        </p:txBody>
      </p:sp>
    </p:spTree>
    <p:extLst>
      <p:ext uri="{BB962C8B-B14F-4D97-AF65-F5344CB8AC3E}">
        <p14:creationId xmlns:p14="http://schemas.microsoft.com/office/powerpoint/2010/main" val="2837143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5</a:t>
            </a:fld>
            <a:endParaRPr lang="en-US" noProof="0" dirty="0"/>
          </a:p>
        </p:txBody>
      </p:sp>
    </p:spTree>
    <p:extLst>
      <p:ext uri="{BB962C8B-B14F-4D97-AF65-F5344CB8AC3E}">
        <p14:creationId xmlns:p14="http://schemas.microsoft.com/office/powerpoint/2010/main" val="2147988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6</a:t>
            </a:fld>
            <a:endParaRPr lang="en-US" noProof="0" dirty="0"/>
          </a:p>
        </p:txBody>
      </p:sp>
    </p:spTree>
    <p:extLst>
      <p:ext uri="{BB962C8B-B14F-4D97-AF65-F5344CB8AC3E}">
        <p14:creationId xmlns:p14="http://schemas.microsoft.com/office/powerpoint/2010/main" val="2094507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7</a:t>
            </a:fld>
            <a:endParaRPr lang="en-US" noProof="0" dirty="0"/>
          </a:p>
        </p:txBody>
      </p:sp>
    </p:spTree>
    <p:extLst>
      <p:ext uri="{BB962C8B-B14F-4D97-AF65-F5344CB8AC3E}">
        <p14:creationId xmlns:p14="http://schemas.microsoft.com/office/powerpoint/2010/main" val="1125957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8</a:t>
            </a:fld>
            <a:endParaRPr lang="en-US" noProof="0" dirty="0"/>
          </a:p>
        </p:txBody>
      </p:sp>
    </p:spTree>
    <p:extLst>
      <p:ext uri="{BB962C8B-B14F-4D97-AF65-F5344CB8AC3E}">
        <p14:creationId xmlns:p14="http://schemas.microsoft.com/office/powerpoint/2010/main" val="1296432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9</a:t>
            </a:fld>
            <a:endParaRPr lang="en-US" noProof="0" dirty="0"/>
          </a:p>
        </p:txBody>
      </p:sp>
    </p:spTree>
    <p:extLst>
      <p:ext uri="{BB962C8B-B14F-4D97-AF65-F5344CB8AC3E}">
        <p14:creationId xmlns:p14="http://schemas.microsoft.com/office/powerpoint/2010/main" val="2569828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anchor="b"/>
          <a:lstStyle>
            <a:lvl1pPr algn="l">
              <a:defRPr sz="4200" spc="-150">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AAF5B5B-E896-400A-9E43-EAF605A0AC8B}"/>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BA2F5A3D-36C4-4B97-A62C-2AEA3B6FC1CF}"/>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BB474E17-6556-4551-AD1B-351EE2DA98E0}"/>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F860E6D1-2C9F-477C-AE22-BFF5ADE85C60}"/>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65EC6C60-C605-4022-9718-ED56F34D6448}"/>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9F47BB28-400F-4C54-ADDA-0055CEB6593B}"/>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7386F148-99E1-4ED6-B4DA-151A6DB27D67}"/>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1A0565DA-6430-4984-ACB6-E7FACACC71AF}"/>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DDE18DFF-F9E6-4839-817B-4DD871CEAE6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0038A3A-7324-4606-9C92-00C9AB1759F4}"/>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5C0291BA-50C5-406F-B24E-14C9CAF652D7}"/>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152EBA81-38BC-4DF6-93C3-4A1A02FD2789}"/>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9AF80622-5597-45AD-92C3-2C4C3797720A}"/>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6833793E-EB91-43B4-8444-36ADD2A48E55}"/>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6" name="Content Placeholder 5">
            <a:extLst>
              <a:ext uri="{FF2B5EF4-FFF2-40B4-BE49-F238E27FC236}">
                <a16:creationId xmlns:a16="http://schemas.microsoft.com/office/drawing/2014/main" id="{EA7B8348-A00A-4AAE-B1F6-924515577B23}"/>
              </a:ext>
            </a:extLst>
          </p:cNvPr>
          <p:cNvSpPr>
            <a:spLocks noGrp="1"/>
          </p:cNvSpPr>
          <p:nvPr>
            <p:ph sz="quarter" idx="4"/>
          </p:nvPr>
        </p:nvSpPr>
        <p:spPr>
          <a:xfrm>
            <a:off x="6300000" y="1581663"/>
            <a:ext cx="5472000" cy="460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4">
            <a:extLst>
              <a:ext uri="{FF2B5EF4-FFF2-40B4-BE49-F238E27FC236}">
                <a16:creationId xmlns:a16="http://schemas.microsoft.com/office/drawing/2014/main" id="{4521CFCD-C079-4019-942D-035558CAFCAC}"/>
              </a:ext>
            </a:extLst>
          </p:cNvPr>
          <p:cNvSpPr>
            <a:spLocks noGrp="1"/>
          </p:cNvSpPr>
          <p:nvPr>
            <p:ph type="body" sz="quarter" idx="3"/>
          </p:nvPr>
        </p:nvSpPr>
        <p:spPr>
          <a:xfrm>
            <a:off x="6288002" y="1151785"/>
            <a:ext cx="5483998" cy="354868"/>
          </a:xfrm>
        </p:spPr>
        <p:txBody>
          <a:bodyPr vert="horz" lIns="0" tIns="0" rIns="0" bIns="0" rtlCol="0" anchor="t">
            <a:noAutofit/>
          </a:bodyPr>
          <a:lstStyle>
            <a:lvl1pPr marL="0" indent="0">
              <a:buNone/>
              <a:defRPr lang="en-US" sz="2400" b="1"/>
            </a:lvl1pPr>
          </a:lstStyle>
          <a:p>
            <a:pPr marL="266700" lvl="0" indent="-266700"/>
            <a:r>
              <a:rPr lang="en-US" noProof="0"/>
              <a:t>Edit Master text styles</a:t>
            </a:r>
          </a:p>
        </p:txBody>
      </p:sp>
      <p:cxnSp>
        <p:nvCxnSpPr>
          <p:cNvPr id="28" name="Straight Connector 27" descr="Center divider line">
            <a:extLst>
              <a:ext uri="{FF2B5EF4-FFF2-40B4-BE49-F238E27FC236}">
                <a16:creationId xmlns:a16="http://schemas.microsoft.com/office/drawing/2014/main" id="{AEACA101-2521-41AA-8F51-FF0BF783E493}"/>
              </a:ext>
              <a:ext uri="{C183D7F6-B498-43B3-948B-1728B52AA6E4}">
                <adec:decorative xmlns:adec="http://schemas.microsoft.com/office/drawing/2017/decorative" val="1"/>
              </a:ext>
            </a:extLst>
          </p:cNvPr>
          <p:cNvCxnSpPr>
            <a:cxnSpLocks/>
          </p:cNvCxnSpPr>
          <p:nvPr userDrawn="1"/>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09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6" name="Text Placeholder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a:r>
              <a:rPr lang="en-US" noProof="0"/>
              <a:t>Section 1 Title</a:t>
            </a:r>
          </a:p>
        </p:txBody>
      </p:sp>
      <p:sp>
        <p:nvSpPr>
          <p:cNvPr id="12" name="Text Placeholder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anchor="t"/>
          <a:lstStyle>
            <a:lvl1pPr marL="0" indent="0" algn="ctr">
              <a:buNone/>
              <a:defRPr>
                <a:latin typeface="+mj-lt"/>
              </a:defRPr>
            </a:lvl1pPr>
          </a:lstStyle>
          <a:p>
            <a:pPr lvl="0"/>
            <a:r>
              <a:rPr lang="en-US" noProof="0"/>
              <a:t>Section 2 Title</a:t>
            </a:r>
          </a:p>
        </p:txBody>
      </p:sp>
      <p:sp>
        <p:nvSpPr>
          <p:cNvPr id="14" name="Text Placeholder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anchor="t"/>
          <a:lstStyle>
            <a:lvl1pPr marL="0" indent="0" algn="ctr">
              <a:buNone/>
              <a:defRPr>
                <a:latin typeface="+mj-lt"/>
              </a:defRPr>
            </a:lvl1pPr>
          </a:lstStyle>
          <a:p>
            <a:pPr lvl="0"/>
            <a:r>
              <a:rPr lang="en-US" noProof="0"/>
              <a:t>Section 3 Title</a:t>
            </a:r>
          </a:p>
        </p:txBody>
      </p:sp>
    </p:spTree>
    <p:extLst>
      <p:ext uri="{BB962C8B-B14F-4D97-AF65-F5344CB8AC3E}">
        <p14:creationId xmlns:p14="http://schemas.microsoft.com/office/powerpoint/2010/main" val="3755733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cxnSp>
        <p:nvCxnSpPr>
          <p:cNvPr id="15" name="Straight Arrow Connector 14">
            <a:extLst>
              <a:ext uri="{FF2B5EF4-FFF2-40B4-BE49-F238E27FC236}">
                <a16:creationId xmlns:a16="http://schemas.microsoft.com/office/drawing/2014/main" id="{52158F80-0C1A-4B9E-9335-A5A0015187F7}"/>
              </a:ext>
            </a:extLst>
          </p:cNvPr>
          <p:cNvCxnSpPr>
            <a:cxnSpLocks/>
          </p:cNvCxnSpPr>
          <p:nvPr userDrawn="1"/>
        </p:nvCxnSpPr>
        <p:spPr>
          <a:xfrm>
            <a:off x="142875" y="3866682"/>
            <a:ext cx="11877675"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7" name="Text Placeholder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8" name="Text Placeholder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8" name="Text Placeholder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9" name="Text Placeholder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1" name="Text Placeholder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2" name="Text Placeholder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3" name="Text Placeholder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4" name="Text Placeholder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5" name="Text Placeholder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6" name="Text Placeholder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7" name="Text Placeholder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8" name="Text Placeholder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9" name="Text Placeholder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anchor="t"/>
          <a:lstStyle>
            <a:lvl1pPr marL="0" indent="0" algn="ctr">
              <a:buNone/>
              <a:defRPr sz="1600" b="1">
                <a:solidFill>
                  <a:schemeClr val="tx1">
                    <a:lumMod val="75000"/>
                    <a:lumOff val="25000"/>
                  </a:schemeClr>
                </a:solidFill>
              </a:defRPr>
            </a:lvl1pPr>
          </a:lstStyle>
          <a:p>
            <a:pPr lvl="0"/>
            <a:r>
              <a:rPr lang="en-US" noProof="0"/>
              <a:t>Item Title</a:t>
            </a:r>
          </a:p>
        </p:txBody>
      </p:sp>
      <p:sp>
        <p:nvSpPr>
          <p:cNvPr id="50" name="Text Placeholder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pPr lvl="0"/>
            <a:r>
              <a:rPr lang="en-US" noProof="0"/>
              <a:t>Month, Year</a:t>
            </a:r>
          </a:p>
        </p:txBody>
      </p:sp>
    </p:spTree>
    <p:extLst>
      <p:ext uri="{BB962C8B-B14F-4D97-AF65-F5344CB8AC3E}">
        <p14:creationId xmlns:p14="http://schemas.microsoft.com/office/powerpoint/2010/main" val="90670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cxnSp>
        <p:nvCxnSpPr>
          <p:cNvPr id="15" name="Straight Arrow Connector 14">
            <a:extLst>
              <a:ext uri="{FF2B5EF4-FFF2-40B4-BE49-F238E27FC236}">
                <a16:creationId xmlns:a16="http://schemas.microsoft.com/office/drawing/2014/main" id="{52158F80-0C1A-4B9E-9335-A5A0015187F7}"/>
              </a:ext>
            </a:extLst>
          </p:cNvPr>
          <p:cNvCxnSpPr>
            <a:cxnSpLocks/>
          </p:cNvCxnSpPr>
          <p:nvPr userDrawn="1"/>
        </p:nvCxnSpPr>
        <p:spPr>
          <a:xfrm>
            <a:off x="142875" y="2326641"/>
            <a:ext cx="11877675"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2433084"/>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7" name="Text Placeholder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2057357"/>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2057357"/>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2057357"/>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2057357"/>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761372"/>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8" name="Text Placeholder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2057357"/>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2057357"/>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2057357"/>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2057357"/>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2057357"/>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2057357"/>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2057357"/>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2057357"/>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2057357"/>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8" name="Text Placeholder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2057357"/>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9" name="Text Placeholder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2057357"/>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2057357"/>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1" name="Text Placeholder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2057357"/>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2" name="Text Placeholder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2057357"/>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3" name="Text Placeholder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2057357"/>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4" name="Text Placeholder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2057357"/>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5" name="Text Placeholder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2057357"/>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6" name="Text Placeholder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2057357"/>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7" name="Text Placeholder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2057357"/>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8" name="Text Placeholder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2057357"/>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9" name="Text Placeholder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3519038"/>
            <a:ext cx="1793875" cy="561975"/>
          </a:xfrm>
          <a:noFill/>
          <a:ln>
            <a:noFill/>
          </a:ln>
        </p:spPr>
        <p:txBody>
          <a:bodyPr tIns="36000" anchor="t"/>
          <a:lstStyle>
            <a:lvl1pPr marL="0" indent="0" algn="ctr">
              <a:buNone/>
              <a:defRPr sz="1600" b="1">
                <a:solidFill>
                  <a:schemeClr val="tx1">
                    <a:lumMod val="75000"/>
                    <a:lumOff val="25000"/>
                  </a:schemeClr>
                </a:solidFill>
              </a:defRPr>
            </a:lvl1pPr>
          </a:lstStyle>
          <a:p>
            <a:pPr lvl="0"/>
            <a:r>
              <a:rPr lang="en-US" noProof="0"/>
              <a:t>Item Title</a:t>
            </a:r>
          </a:p>
        </p:txBody>
      </p:sp>
      <p:sp>
        <p:nvSpPr>
          <p:cNvPr id="50" name="Text Placeholder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3859484"/>
            <a:ext cx="1724394" cy="185808"/>
          </a:xfr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pPr lvl="0"/>
            <a:r>
              <a:rPr lang="en-US" noProof="0"/>
              <a:t>Month, Year</a:t>
            </a:r>
          </a:p>
        </p:txBody>
      </p:sp>
    </p:spTree>
    <p:extLst>
      <p:ext uri="{BB962C8B-B14F-4D97-AF65-F5344CB8AC3E}">
        <p14:creationId xmlns:p14="http://schemas.microsoft.com/office/powerpoint/2010/main" val="537522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103945" y="3995705"/>
            <a:ext cx="1964171" cy="216000"/>
          </a:xfrm>
        </p:spPr>
        <p:txBody>
          <a:bodyPr/>
          <a:lstStyle>
            <a:lvl1pPr marL="0" indent="0" algn="l">
              <a:buNone/>
              <a:defRPr sz="1600"/>
            </a:lvl1pPr>
          </a:lstStyle>
          <a:p>
            <a:pPr lvl="0"/>
            <a:r>
              <a:rPr lang="en-US"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955887" y="3995705"/>
            <a:ext cx="1964171" cy="216000"/>
          </a:xfrm>
        </p:spPr>
        <p:txBody>
          <a:bodyPr/>
          <a:lstStyle>
            <a:lvl1pPr marL="0" indent="0" algn="l">
              <a:buNone/>
              <a:defRPr sz="1600"/>
            </a:lvl1pPr>
          </a:lstStyle>
          <a:p>
            <a:pPr lvl="0"/>
            <a:r>
              <a:rPr lang="en-US"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9807829" y="3991240"/>
            <a:ext cx="1964171" cy="216000"/>
          </a:xfrm>
        </p:spPr>
        <p:txBody>
          <a:bodyPr/>
          <a:lstStyle>
            <a:lvl1pPr marL="0" indent="0" algn="l">
              <a:buNone/>
              <a:defRPr sz="1600"/>
            </a:lvl1pPr>
          </a:lstStyle>
          <a:p>
            <a:pPr lvl="0"/>
            <a:r>
              <a:rPr lang="en-US" noProof="0"/>
              <a:t>Title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103945" y="3424428"/>
            <a:ext cx="1964170" cy="504000"/>
          </a:xfrm>
        </p:spPr>
        <p:txBody>
          <a:bodyPr/>
          <a:lstStyle>
            <a:lvl1pPr marL="0" indent="0" algn="l">
              <a:buNone/>
              <a:defRPr b="1">
                <a:latin typeface="+mj-lt"/>
              </a:defRPr>
            </a:lvl1pPr>
          </a:lstStyle>
          <a:p>
            <a:pPr lvl="0"/>
            <a:r>
              <a:rPr lang="en-US" noProof="0"/>
              <a:t>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955887" y="3424428"/>
            <a:ext cx="1964171" cy="504000"/>
          </a:xfrm>
        </p:spPr>
        <p:txBody>
          <a:bodyPr/>
          <a:lstStyle>
            <a:lvl1pPr marL="0" indent="0" algn="l">
              <a:buNone/>
              <a:defRPr b="1">
                <a:latin typeface="+mj-lt"/>
              </a:defRPr>
            </a:lvl1pPr>
          </a:lstStyle>
          <a:p>
            <a:pPr lvl="0"/>
            <a:r>
              <a:rPr lang="en-US" noProof="0"/>
              <a:t>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9807830" y="3424428"/>
            <a:ext cx="1964170" cy="504000"/>
          </a:xfrm>
        </p:spPr>
        <p:txBody>
          <a:bodyPr/>
          <a:lstStyle>
            <a:lvl1pPr marL="0" indent="0" algn="l">
              <a:buNone/>
              <a:defRPr b="1">
                <a:latin typeface="+mj-lt"/>
              </a:defRPr>
            </a:lvl1pPr>
          </a:lstStyle>
          <a:p>
            <a:pPr lvl="0"/>
            <a:r>
              <a:rPr lang="en-US" noProof="0"/>
              <a:t>Name</a:t>
            </a:r>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431800"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283742"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8135683"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9" name="Text Placeholder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4" name="Text Placeholder 3">
            <a:extLst>
              <a:ext uri="{FF2B5EF4-FFF2-40B4-BE49-F238E27FC236}">
                <a16:creationId xmlns:a16="http://schemas.microsoft.com/office/drawing/2014/main" id="{B47CA876-2153-4136-850D-EE098BDC242E}"/>
              </a:ext>
            </a:extLst>
          </p:cNvPr>
          <p:cNvSpPr>
            <a:spLocks noGrp="1"/>
          </p:cNvSpPr>
          <p:nvPr>
            <p:ph type="body" sz="quarter" idx="27" hasCustomPrompt="1"/>
          </p:nvPr>
        </p:nvSpPr>
        <p:spPr>
          <a:xfrm>
            <a:off x="2103945" y="4311393"/>
            <a:ext cx="1964172" cy="1130300"/>
          </a:xfrm>
        </p:spPr>
        <p:txBody>
          <a:bodyPr/>
          <a:lstStyle>
            <a:lvl1pPr marL="0" indent="0">
              <a:buFont typeface="Arial" panose="020B0604020202020204" pitchFamily="34" charse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Short Bio</a:t>
            </a:r>
          </a:p>
        </p:txBody>
      </p:sp>
      <p:sp>
        <p:nvSpPr>
          <p:cNvPr id="11" name="Text Placeholder 10">
            <a:extLst>
              <a:ext uri="{FF2B5EF4-FFF2-40B4-BE49-F238E27FC236}">
                <a16:creationId xmlns:a16="http://schemas.microsoft.com/office/drawing/2014/main" id="{969B21C2-C689-49C2-B45F-14C5C53A587B}"/>
              </a:ext>
            </a:extLst>
          </p:cNvPr>
          <p:cNvSpPr>
            <a:spLocks noGrp="1"/>
          </p:cNvSpPr>
          <p:nvPr>
            <p:ph type="body" sz="quarter" idx="28" hasCustomPrompt="1"/>
          </p:nvPr>
        </p:nvSpPr>
        <p:spPr>
          <a:xfrm>
            <a:off x="5955887" y="4311393"/>
            <a:ext cx="1963737" cy="1130300"/>
          </a:xfrm>
        </p:spPr>
        <p:txBody>
          <a:bodyPr/>
          <a:lstStyle>
            <a:lvl1pPr marL="0" indent="0">
              <a:buNone/>
              <a:defRPr/>
            </a:lvl1pPr>
          </a:lstStyle>
          <a:p>
            <a:pPr lvl="0"/>
            <a:r>
              <a:rPr lang="en-US" noProof="0"/>
              <a:t>Short Bio</a:t>
            </a:r>
          </a:p>
        </p:txBody>
      </p:sp>
      <p:sp>
        <p:nvSpPr>
          <p:cNvPr id="17" name="Text Placeholder 16">
            <a:extLst>
              <a:ext uri="{FF2B5EF4-FFF2-40B4-BE49-F238E27FC236}">
                <a16:creationId xmlns:a16="http://schemas.microsoft.com/office/drawing/2014/main" id="{E33D8E11-F7FD-4AD9-BEC6-78C6500F8172}"/>
              </a:ext>
            </a:extLst>
          </p:cNvPr>
          <p:cNvSpPr>
            <a:spLocks noGrp="1"/>
          </p:cNvSpPr>
          <p:nvPr>
            <p:ph type="body" sz="quarter" idx="29" hasCustomPrompt="1"/>
          </p:nvPr>
        </p:nvSpPr>
        <p:spPr>
          <a:xfrm>
            <a:off x="9807829" y="4311393"/>
            <a:ext cx="1981200" cy="1138238"/>
          </a:xfrm>
        </p:spPr>
        <p:txBody>
          <a:bodyPr/>
          <a:lstStyle>
            <a:lvl1pPr marL="0" indent="0">
              <a:buNone/>
              <a:defRPr/>
            </a:lvl1pPr>
          </a:lstStyle>
          <a:p>
            <a:pPr lvl="0"/>
            <a:r>
              <a:rPr lang="en-US" noProof="0"/>
              <a:t>Short Bio</a:t>
            </a:r>
          </a:p>
        </p:txBody>
      </p:sp>
    </p:spTree>
    <p:extLst>
      <p:ext uri="{BB962C8B-B14F-4D97-AF65-F5344CB8AC3E}">
        <p14:creationId xmlns:p14="http://schemas.microsoft.com/office/powerpoint/2010/main" val="3624119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a:lstStyle>
            <a:lvl1pPr marL="0" indent="0" algn="ctr">
              <a:buNone/>
              <a:defRPr sz="1600"/>
            </a:lvl1pPr>
          </a:lstStyle>
          <a:p>
            <a:pPr lvl="0"/>
            <a:r>
              <a:rPr lang="en-US"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a:lstStyle>
            <a:lvl1pPr marL="0" indent="0" algn="ctr">
              <a:buNone/>
              <a:defRPr sz="1600"/>
            </a:lvl1pPr>
          </a:lstStyle>
          <a:p>
            <a:pPr lvl="0"/>
            <a:r>
              <a:rPr lang="en-US"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a:lstStyle>
            <a:lvl1pPr marL="0" indent="0" algn="ctr">
              <a:buNone/>
              <a:defRPr sz="1600"/>
            </a:lvl1pPr>
          </a:lstStyle>
          <a:p>
            <a:pPr lvl="0"/>
            <a:r>
              <a:rPr lang="en-US" noProof="0"/>
              <a:t>Title</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a:lstStyle>
            <a:lvl1pPr marL="0" indent="0" algn="ctr">
              <a:buNone/>
              <a:defRPr sz="1600"/>
            </a:lvl1pPr>
          </a:lstStyle>
          <a:p>
            <a:pPr lvl="0"/>
            <a:r>
              <a:rPr lang="en-US" noProof="0"/>
              <a:t>Title</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a:lstStyle>
            <a:lvl1pPr marL="0" indent="0" algn="ctr">
              <a:buNone/>
              <a:defRPr b="1">
                <a:latin typeface="+mj-lt"/>
              </a:defRPr>
            </a:lvl1pPr>
          </a:lstStyle>
          <a:p>
            <a:pPr lvl="0"/>
            <a:r>
              <a:rPr lang="en-US" noProof="0"/>
              <a:t>Full Name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a:lstStyle>
            <a:lvl1pPr marL="0" indent="0" algn="ctr">
              <a:buNone/>
              <a:defRPr b="1">
                <a:latin typeface="+mj-lt"/>
              </a:defRPr>
            </a:lvl1pPr>
          </a:lstStyle>
          <a:p>
            <a:pPr lvl="0"/>
            <a:r>
              <a:rPr lang="en-US" noProof="0"/>
              <a:t>Full 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a:lstStyle>
            <a:lvl1pPr marL="0" indent="0" algn="ctr">
              <a:buNone/>
              <a:defRPr b="1">
                <a:latin typeface="+mj-lt"/>
              </a:defRPr>
            </a:lvl1pPr>
          </a:lstStyle>
          <a:p>
            <a:pPr lvl="0"/>
            <a:r>
              <a:rPr lang="en-US" noProof="0"/>
              <a:t>Full 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a:lstStyle>
            <a:lvl1pPr marL="0" indent="0" algn="ctr">
              <a:buNone/>
              <a:defRPr b="1">
                <a:latin typeface="+mj-lt"/>
              </a:defRPr>
            </a:lvl1pPr>
          </a:lstStyle>
          <a:p>
            <a:pPr lvl="0"/>
            <a:r>
              <a:rPr lang="en-US" noProof="0"/>
              <a:t>Full Name</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a:lstStyle>
            <a:lvl1pPr marL="0" indent="0" algn="ctr">
              <a:buNone/>
              <a:defRPr b="1">
                <a:latin typeface="+mj-lt"/>
              </a:defRPr>
            </a:lvl1pPr>
          </a:lstStyle>
          <a:p>
            <a:pPr lvl="0"/>
            <a:r>
              <a:rPr lang="en-US" noProof="0"/>
              <a:t>Full Name</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a:lstStyle>
            <a:lvl1pPr marL="0" indent="0" algn="ctr">
              <a:buNone/>
              <a:defRPr sz="1600"/>
            </a:lvl1pPr>
          </a:lstStyle>
          <a:p>
            <a:pPr lvl="0"/>
            <a:r>
              <a:rPr lang="en-US" noProof="0"/>
              <a:t>Title</a:t>
            </a:r>
          </a:p>
        </p:txBody>
      </p:sp>
      <p:sp>
        <p:nvSpPr>
          <p:cNvPr id="23" name="Picture Placeholder 22">
            <a:extLst>
              <a:ext uri="{FF2B5EF4-FFF2-40B4-BE49-F238E27FC236}">
                <a16:creationId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7" name="Picture Placeholder 22">
            <a:extLst>
              <a:ext uri="{FF2B5EF4-FFF2-40B4-BE49-F238E27FC236}">
                <a16:creationId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0" name="Picture Placeholder 22">
            <a:extLst>
              <a:ext uri="{FF2B5EF4-FFF2-40B4-BE49-F238E27FC236}">
                <a16:creationId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4" name="Text Placeholder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a:r>
              <a:rPr lang="en-US" noProof="0"/>
              <a:t>Full Name</a:t>
            </a:r>
          </a:p>
        </p:txBody>
      </p:sp>
      <p:sp>
        <p:nvSpPr>
          <p:cNvPr id="11" name="Text Placeholder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a:lstStyle>
            <a:lvl1pPr marL="0" indent="0" algn="ctr">
              <a:buNone/>
              <a:defRPr/>
            </a:lvl1pPr>
          </a:lstStyle>
          <a:p>
            <a:pPr lvl="0"/>
            <a:r>
              <a:rPr lang="en-US" noProof="0"/>
              <a:t>Title</a:t>
            </a:r>
          </a:p>
        </p:txBody>
      </p:sp>
    </p:spTree>
    <p:extLst>
      <p:ext uri="{BB962C8B-B14F-4D97-AF65-F5344CB8AC3E}">
        <p14:creationId xmlns:p14="http://schemas.microsoft.com/office/powerpoint/2010/main" val="1503510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Tree>
    <p:extLst>
      <p:ext uri="{BB962C8B-B14F-4D97-AF65-F5344CB8AC3E}">
        <p14:creationId xmlns:p14="http://schemas.microsoft.com/office/powerpoint/2010/main" val="1505855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98965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No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10335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94607" y="2237328"/>
            <a:ext cx="7202786" cy="1449788"/>
          </a:xfrm>
          <a:solidFill>
            <a:schemeClr val="tx1">
              <a:alpha val="80000"/>
            </a:schemeClr>
          </a:solidFill>
        </p:spPr>
        <p:txBody>
          <a:bodyPr lIns="288000" rIns="2160000" bIns="144000" anchor="b" anchorCtr="0"/>
          <a:lstStyle>
            <a:lvl1pPr algn="r">
              <a:defRPr sz="6600" spc="-15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1604172"/>
          </a:xfrm>
          <a:solidFill>
            <a:schemeClr val="tx1">
              <a:alpha val="90000"/>
            </a:schemeClr>
          </a:solidFill>
        </p:spPr>
        <p:txBody>
          <a:bodyPr lIns="216000" tIns="144000" rIns="576000"/>
          <a:lstStyle>
            <a:lvl1pPr marL="0" indent="0" algn="r">
              <a:buNone/>
              <a:defRPr sz="21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5" name="Straight Connector 4">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C122267-81F5-4D7C-8854-830FD491A4E9}"/>
              </a:ext>
            </a:extLst>
          </p:cNvPr>
          <p:cNvSpPr>
            <a:spLocks noGrp="1"/>
          </p:cNvSpPr>
          <p:nvPr>
            <p:ph type="body" sz="quarter" idx="13" hasCustomPrompt="1"/>
          </p:nvPr>
        </p:nvSpPr>
        <p:spPr>
          <a:xfrm>
            <a:off x="2667000" y="4142258"/>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Contact Number</a:t>
            </a:r>
          </a:p>
        </p:txBody>
      </p:sp>
      <p:sp>
        <p:nvSpPr>
          <p:cNvPr id="9" name="Text Placeholder 5">
            <a:extLst>
              <a:ext uri="{FF2B5EF4-FFF2-40B4-BE49-F238E27FC236}">
                <a16:creationId xmlns:a16="http://schemas.microsoft.com/office/drawing/2014/main" id="{D1624B9A-AB57-40B6-89A6-D34ED60BBF00}"/>
              </a:ext>
            </a:extLst>
          </p:cNvPr>
          <p:cNvSpPr>
            <a:spLocks noGrp="1"/>
          </p:cNvSpPr>
          <p:nvPr>
            <p:ph type="body" sz="quarter" idx="14" hasCustomPrompt="1"/>
          </p:nvPr>
        </p:nvSpPr>
        <p:spPr>
          <a:xfrm>
            <a:off x="2667000" y="4448040"/>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Email or Social Media Handle</a:t>
            </a:r>
          </a:p>
        </p:txBody>
      </p:sp>
      <p:sp>
        <p:nvSpPr>
          <p:cNvPr id="8" name="Picture Placeholder 5">
            <a:extLst>
              <a:ext uri="{FF2B5EF4-FFF2-40B4-BE49-F238E27FC236}">
                <a16:creationId xmlns:a16="http://schemas.microsoft.com/office/drawing/2014/main" id="{61EA5FFD-797F-43FF-B13A-5DA8C820EE22}"/>
              </a:ext>
            </a:extLst>
          </p:cNvPr>
          <p:cNvSpPr>
            <a:spLocks noGrp="1"/>
          </p:cNvSpPr>
          <p:nvPr>
            <p:ph type="pic" sz="quarter" idx="15" hasCustomPrompt="1"/>
          </p:nvPr>
        </p:nvSpPr>
        <p:spPr>
          <a:xfrm>
            <a:off x="8065008" y="2587752"/>
            <a:ext cx="1344168" cy="704088"/>
          </a:xfrm>
        </p:spPr>
        <p:txBody>
          <a:bodyPr/>
          <a:lstStyle>
            <a:lvl1pPr marL="0" indent="0">
              <a:buNone/>
              <a:defRPr>
                <a:solidFill>
                  <a:schemeClr val="bg1"/>
                </a:solidFill>
              </a:defRPr>
            </a:lvl1pPr>
          </a:lstStyle>
          <a:p>
            <a:r>
              <a:rPr lang="en-US" noProof="0" dirty="0"/>
              <a:t>Logo</a:t>
            </a:r>
          </a:p>
        </p:txBody>
      </p:sp>
      <p:sp>
        <p:nvSpPr>
          <p:cNvPr id="10" name="Text Placeholder 5">
            <a:extLst>
              <a:ext uri="{FF2B5EF4-FFF2-40B4-BE49-F238E27FC236}">
                <a16:creationId xmlns:a16="http://schemas.microsoft.com/office/drawing/2014/main" id="{7436EF9B-F86C-114A-BB87-C439E5F12997}"/>
              </a:ext>
            </a:extLst>
          </p:cNvPr>
          <p:cNvSpPr>
            <a:spLocks noGrp="1"/>
          </p:cNvSpPr>
          <p:nvPr>
            <p:ph type="body" sz="quarter" idx="16" hasCustomPrompt="1"/>
          </p:nvPr>
        </p:nvSpPr>
        <p:spPr>
          <a:xfrm>
            <a:off x="2667000" y="4753821"/>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Website Address</a:t>
            </a:r>
          </a:p>
        </p:txBody>
      </p:sp>
    </p:spTree>
    <p:extLst>
      <p:ext uri="{BB962C8B-B14F-4D97-AF65-F5344CB8AC3E}">
        <p14:creationId xmlns:p14="http://schemas.microsoft.com/office/powerpoint/2010/main" val="3475950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Half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anchor="b"/>
          <a:lstStyle>
            <a:lvl1pPr algn="l">
              <a:defRPr sz="4200" spc="-150">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Freeform: Shape 4">
            <a:extLst>
              <a:ext uri="{FF2B5EF4-FFF2-40B4-BE49-F238E27FC236}">
                <a16:creationId xmlns:a16="http://schemas.microsoft.com/office/drawing/2014/main" id="{13A733F0-30A3-4125-9B9B-2A07E1461F1B}"/>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reeform: Shape 5">
            <a:extLst>
              <a:ext uri="{FF2B5EF4-FFF2-40B4-BE49-F238E27FC236}">
                <a16:creationId xmlns:a16="http://schemas.microsoft.com/office/drawing/2014/main" id="{9E236A80-227E-4FE4-AA47-7802636969A0}"/>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6">
            <a:extLst>
              <a:ext uri="{FF2B5EF4-FFF2-40B4-BE49-F238E27FC236}">
                <a16:creationId xmlns:a16="http://schemas.microsoft.com/office/drawing/2014/main" id="{AAF58058-47D7-451D-B2D5-713873CFA06B}"/>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E6D9AC51-13A8-43F2-B0AE-A475CD84575E}"/>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CBA8CC4C-FA3C-45FB-A5CE-C0F41063A4AA}"/>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320D0EA4-6C0E-4F3B-B209-84132CF9DCEE}"/>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B2637900-ABE5-44BB-8955-B59B20FACF68}"/>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878CEF9-0D4E-43CF-A1AC-B8A752A7EDD3}"/>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515716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
        <p:nvSpPr>
          <p:cNvPr id="13" name="Freeform: Shape 12">
            <a:extLst>
              <a:ext uri="{FF2B5EF4-FFF2-40B4-BE49-F238E27FC236}">
                <a16:creationId xmlns:a16="http://schemas.microsoft.com/office/drawing/2014/main" id="{20052C3A-3942-4B16-A466-441F8E3C2260}"/>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0025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Title 1">
            <a:extLst>
              <a:ext uri="{FF2B5EF4-FFF2-40B4-BE49-F238E27FC236}">
                <a16:creationId xmlns:a16="http://schemas.microsoft.com/office/drawing/2014/main" id="{E73E47D5-BDE7-46E7-8C4E-6111A41AF8D9}"/>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6" name="Text Placeholder 3">
            <a:extLst>
              <a:ext uri="{FF2B5EF4-FFF2-40B4-BE49-F238E27FC236}">
                <a16:creationId xmlns:a16="http://schemas.microsoft.com/office/drawing/2014/main" id="{4D90A547-C01D-42BC-98ED-831FDD76F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7" name="Content Placeholder 2">
            <a:extLst>
              <a:ext uri="{FF2B5EF4-FFF2-40B4-BE49-F238E27FC236}">
                <a16:creationId xmlns:a16="http://schemas.microsoft.com/office/drawing/2014/main" id="{AEBF3BE3-47D8-4511-B598-743DF88DF915}"/>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62331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Title 1">
            <a:extLst>
              <a:ext uri="{FF2B5EF4-FFF2-40B4-BE49-F238E27FC236}">
                <a16:creationId xmlns:a16="http://schemas.microsoft.com/office/drawing/2014/main" id="{91434632-BEE5-428E-872A-794325BA8062}"/>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6" name="Text Placeholder 3">
            <a:extLst>
              <a:ext uri="{FF2B5EF4-FFF2-40B4-BE49-F238E27FC236}">
                <a16:creationId xmlns:a16="http://schemas.microsoft.com/office/drawing/2014/main" id="{7CB95FD3-7DAC-4417-8633-7EFA4852E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7" name="Picture Placeholder 2">
            <a:extLst>
              <a:ext uri="{FF2B5EF4-FFF2-40B4-BE49-F238E27FC236}">
                <a16:creationId xmlns:a16="http://schemas.microsoft.com/office/drawing/2014/main" id="{94CDAD6C-9665-443F-B344-147513A6C144}"/>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9947631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6487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16" name="Content Placeholder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0728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11340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E0A84F6-FEAA-4BDD-9282-20006CFE8BD1}"/>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0CD00A51-7C86-40CE-9A85-9305A72856F5}"/>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72581C84-47AA-4227-BB97-9D73745C6350}"/>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A3D0208D-7363-46C1-93C0-34D5C7CC03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9BF00BA4-FF52-480A-802E-02DFDD8C7441}"/>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98FC3C8E-D2F9-46FE-B29F-17C02B89FFCC}"/>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1AC53E23-4CA7-479D-B22A-A5FCB3E5B5F6}"/>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96F0F1DB-0C5F-4895-B71A-86B7D122DD4B}"/>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34BF4B3-A394-4B33-84E8-433CB3F4D710}"/>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B6E11BA4-7EBA-47E5-8E07-57E665A74955}"/>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7A178943-1EAE-4532-95FB-DFD1B8A936ED}"/>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A1603A2C-1F9D-4BAB-BF6C-C411F8898F5A}"/>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019487C-9065-4D0C-8A4F-0BEC960FF5E1}"/>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B2E39A85-934A-4BF2-93E3-761989F1B981}"/>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3" name="Content Placeholder 3">
            <a:extLst>
              <a:ext uri="{FF2B5EF4-FFF2-40B4-BE49-F238E27FC236}">
                <a16:creationId xmlns:a16="http://schemas.microsoft.com/office/drawing/2014/main" id="{94AA1D0D-4A88-48E6-9F92-152A70F621DA}"/>
              </a:ext>
            </a:extLst>
          </p:cNvPr>
          <p:cNvSpPr>
            <a:spLocks noGrp="1"/>
          </p:cNvSpPr>
          <p:nvPr>
            <p:ph sz="half" idx="2"/>
          </p:nvPr>
        </p:nvSpPr>
        <p:spPr>
          <a:xfrm>
            <a:off x="6300384" y="1140847"/>
            <a:ext cx="5471616" cy="503611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9155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3C9BAF7-A9F4-4666-A96D-E0820914D8A4}"/>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9210B130-61BF-42BB-A9D3-54F0E9975E1E}"/>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ED4637A-B150-47D5-91AA-5443ECDF24E5}"/>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F345A228-3ACD-436B-BAEA-C19CFB995DFF}"/>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4808980A-AE2C-4B9A-923B-70728FF4B383}"/>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E90E16CE-7F71-45E1-88F3-0F2422E4E14F}"/>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5024FFFC-3734-4C7F-8BB4-1D72D8764C19}"/>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5E243F7-C034-42A6-94F7-39C26EF11897}"/>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7F7416F4-3283-4DFF-BF8E-0F1B10C57C7B}"/>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4E43006F-FE7C-4D9C-9803-C7A1705E2E29}"/>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40B601BE-5173-46B7-B727-24C354628A9A}"/>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0840A278-AE7C-4997-AAEA-F758452843B7}"/>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03AE5DE6-4BFB-4DB3-8207-ABE7B804220D}"/>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06BC0376-95EB-4B85-AD13-AB07742066DC}"/>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3" name="Group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Rounded Rectangle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45" name="Rounded Rectangle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Rectangle: Rounded Corners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Rounded Rectangle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8" name="Rounded Rectangle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49" name="Oval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50" name="Oval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51" name="Oval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gr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a:r>
              <a:rPr lang="en-US" noProof="0"/>
              <a:t>Emphasized text can go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Picture Placeholder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and Drop Image Here</a:t>
            </a:r>
          </a:p>
        </p:txBody>
      </p:sp>
      <p:sp>
        <p:nvSpPr>
          <p:cNvPr id="9" name="Text Placeholder 8">
            <a:extLst>
              <a:ext uri="{FF2B5EF4-FFF2-40B4-BE49-F238E27FC236}">
                <a16:creationId xmlns:a16="http://schemas.microsoft.com/office/drawing/2014/main" id="{35FD3B7C-17C6-4327-986C-A8A6D6EC1B52}"/>
              </a:ext>
            </a:extLst>
          </p:cNvPr>
          <p:cNvSpPr>
            <a:spLocks noGrp="1"/>
          </p:cNvSpPr>
          <p:nvPr>
            <p:ph type="body" sz="quarter" idx="13"/>
          </p:nvPr>
        </p:nvSpPr>
        <p:spPr>
          <a:xfrm>
            <a:off x="431800" y="3509766"/>
            <a:ext cx="2951163" cy="232270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336286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userDrawn="1">
            <p:ph sz="half" idx="1"/>
          </p:nvPr>
        </p:nvSpPr>
        <p:spPr>
          <a:xfrm>
            <a:off x="906843" y="3429050"/>
            <a:ext cx="4522314" cy="276294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6" name="Text Placeholder 5">
            <a:extLst>
              <a:ext uri="{FF2B5EF4-FFF2-40B4-BE49-F238E27FC236}">
                <a16:creationId xmlns:a16="http://schemas.microsoft.com/office/drawing/2014/main" id="{7867C73D-EE16-41D1-B7CE-A35C765E3B8D}"/>
              </a:ext>
            </a:extLst>
          </p:cNvPr>
          <p:cNvSpPr>
            <a:spLocks noGrp="1"/>
          </p:cNvSpPr>
          <p:nvPr userDrawn="1">
            <p:ph type="body" sz="quarter" idx="12"/>
          </p:nvPr>
        </p:nvSpPr>
        <p:spPr>
          <a:xfrm>
            <a:off x="6774740" y="3429000"/>
            <a:ext cx="4522407" cy="2762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8">
            <a:extLst>
              <a:ext uri="{FF2B5EF4-FFF2-40B4-BE49-F238E27FC236}">
                <a16:creationId xmlns:a16="http://schemas.microsoft.com/office/drawing/2014/main" id="{FEF984BB-176D-4924-ADAD-52FBC95B07B2}"/>
              </a:ext>
            </a:extLst>
          </p:cNvPr>
          <p:cNvSpPr>
            <a:spLocks noGrp="1"/>
          </p:cNvSpPr>
          <p:nvPr>
            <p:ph type="body" sz="quarter" idx="13" hasCustomPrompt="1"/>
          </p:nvPr>
        </p:nvSpPr>
        <p:spPr>
          <a:xfrm>
            <a:off x="906463" y="2278063"/>
            <a:ext cx="4522787" cy="885825"/>
          </a:xfrm>
        </p:spPr>
        <p:txBody>
          <a:bodyPr anchor="ctr"/>
          <a:lstStyle>
            <a:lvl1pPr marL="0" indent="0">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a:r>
              <a:rPr lang="en-US" noProof="0"/>
              <a:t>1</a:t>
            </a:r>
          </a:p>
        </p:txBody>
      </p:sp>
      <p:sp>
        <p:nvSpPr>
          <p:cNvPr id="21" name="Text Placeholder 20">
            <a:extLst>
              <a:ext uri="{FF2B5EF4-FFF2-40B4-BE49-F238E27FC236}">
                <a16:creationId xmlns:a16="http://schemas.microsoft.com/office/drawing/2014/main" id="{C59BE1D7-885A-4749-99BA-6909D64AFA4A}"/>
              </a:ext>
            </a:extLst>
          </p:cNvPr>
          <p:cNvSpPr>
            <a:spLocks noGrp="1"/>
          </p:cNvSpPr>
          <p:nvPr>
            <p:ph type="body" sz="quarter" idx="14" hasCustomPrompt="1"/>
          </p:nvPr>
        </p:nvSpPr>
        <p:spPr>
          <a:xfrm>
            <a:off x="6762750" y="2278063"/>
            <a:ext cx="4522787" cy="885825"/>
          </a:xfrm>
        </p:spPr>
        <p:txBody>
          <a:bodyPr anchor="ctr"/>
          <a:lstStyle>
            <a:lvl1pPr marL="0" indent="0">
              <a:buNone/>
              <a:defRPr sz="8000" b="1" i="0">
                <a:latin typeface="+mj-lt"/>
              </a:defRPr>
            </a:lvl1pPr>
          </a:lstStyle>
          <a:p>
            <a:pPr lvl="0"/>
            <a:r>
              <a:rPr lang="en-US" noProof="0"/>
              <a:t>2</a:t>
            </a:r>
          </a:p>
        </p:txBody>
      </p:sp>
    </p:spTree>
    <p:extLst>
      <p:ext uri="{BB962C8B-B14F-4D97-AF65-F5344CB8AC3E}">
        <p14:creationId xmlns:p14="http://schemas.microsoft.com/office/powerpoint/2010/main" val="3176449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ctagon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188628"/>
            <a:ext cx="6741402"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rgbClr val="9C6169"/>
            </a:solidFill>
          </a:ln>
        </p:spPr>
        <p:txBody>
          <a:bodyPr vert="horz" lIns="0" tIns="0" rIns="0" bIns="0" rtlCol="0" anchor="ctr"/>
          <a:lstStyle>
            <a:lvl1pPr algn="ctr">
              <a:defRPr sz="1200" b="1" i="1">
                <a:solidFill>
                  <a:schemeClr val="tx1"/>
                </a:solidFill>
                <a:latin typeface="+mj-lt"/>
              </a:defRPr>
            </a:lvl1pPr>
          </a:lstStyle>
          <a:p>
            <a:fld id="{19B51A1E-902D-48AF-9020-955120F399B6}" type="slidenum">
              <a:rPr lang="en-US" noProof="0" smtClean="0"/>
              <a:pPr/>
              <a:t>‹#›</a:t>
            </a:fld>
            <a:endParaRPr lang="en-US" noProof="0" dirty="0"/>
          </a:p>
        </p:txBody>
      </p:sp>
      <p:sp>
        <p:nvSpPr>
          <p:cNvPr id="9" name="Oval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rgbClr val="9C6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10" name="Oval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rgbClr val="8D2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18" name="Rectangle 17">
            <a:extLst>
              <a:ext uri="{FF2B5EF4-FFF2-40B4-BE49-F238E27FC236}">
                <a16:creationId xmlns:a16="http://schemas.microsoft.com/office/drawing/2014/main" id="{7E3C8C5B-6356-4B7C-887C-A436D7DB4059}"/>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50" r:id="rId4"/>
    <p:sldLayoutId id="2147483652" r:id="rId5"/>
    <p:sldLayoutId id="2147483656" r:id="rId6"/>
    <p:sldLayoutId id="2147483657" r:id="rId7"/>
    <p:sldLayoutId id="2147483668" r:id="rId8"/>
    <p:sldLayoutId id="2147483670" r:id="rId9"/>
    <p:sldLayoutId id="2147483653" r:id="rId10"/>
    <p:sldLayoutId id="2147483673" r:id="rId11"/>
    <p:sldLayoutId id="2147483674" r:id="rId12"/>
    <p:sldLayoutId id="2147483691" r:id="rId13"/>
    <p:sldLayoutId id="2147483676" r:id="rId14"/>
    <p:sldLayoutId id="2147483677" r:id="rId15"/>
    <p:sldLayoutId id="2147483654" r:id="rId16"/>
    <p:sldLayoutId id="2147483660" r:id="rId17"/>
    <p:sldLayoutId id="2147483661" r:id="rId18"/>
    <p:sldLayoutId id="2147483678" r:id="rId19"/>
    <p:sldLayoutId id="2147483686" r:id="rId20"/>
    <p:sldLayoutId id="2147483687" r:id="rId21"/>
    <p:sldLayoutId id="2147483689" r:id="rId22"/>
    <p:sldLayoutId id="2147483690" r:id="rId23"/>
    <p:sldLayoutId id="2147483688" r:id="rId24"/>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hyperlink" Target="https://www.clemson.edu/otei/documents/Teaching%20Review%20Resources/Diversity_InclusionSyllabiSamples.pdf" TargetMode="Externa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hyperlink" Target="https://cte.ku.edu/inclusive-syllabi" TargetMode="Externa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hyperlink" Target="https://uwm.edu/cetl/include-a-diversity-equity-and-inclusion-dei-statement-on-your-syllabus/" TargetMode="External"/><Relationship Id="rId3" Type="http://schemas.openxmlformats.org/officeDocument/2006/relationships/image" Target="../media/image4.png"/><Relationship Id="rId7" Type="http://schemas.openxmlformats.org/officeDocument/2006/relationships/hyperlink" Target="https://doi.org/10.1177/0098628320959979"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https://www.cmu.edu/teaching/designteach/syllabus/checklist/diversitystatement.html" TargetMode="External"/><Relationship Id="rId5" Type="http://schemas.openxmlformats.org/officeDocument/2006/relationships/hyperlink" Target="https://www.apa.org/ed/precollege/psychology-teacher-network/introductory-psychology/inclusive-syllabus" TargetMode="Externa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hyperlink" Target="https://doi.org/10.1177/0098628320959979" TargetMode="Externa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hyperlink" Target="https://www.clemson.edu/otei/documents/Teaching%20Review%20Resources/Diversity_InclusionSyllabiSamples.pdf" TargetMode="External"/><Relationship Id="rId3" Type="http://schemas.openxmlformats.org/officeDocument/2006/relationships/image" Target="../media/image6.png"/><Relationship Id="rId7" Type="http://schemas.openxmlformats.org/officeDocument/2006/relationships/hyperlink" Target="https://www.brown.edu/sheridan/teaching-learning-resources/inclusive-teaching/statements"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s://cte.ku.edu/inclusive-syllabi" TargetMode="External"/><Relationship Id="rId5" Type="http://schemas.openxmlformats.org/officeDocument/2006/relationships/hyperlink" Target="https://teach.uiowa.edu/sites/teach.uiowa.edu/files/dei_statement_resource_final.pdf" TargetMode="External"/><Relationship Id="rId4" Type="http://schemas.openxmlformats.org/officeDocument/2006/relationships/image" Target="../media/image7.svg"/><Relationship Id="rId9" Type="http://schemas.openxmlformats.org/officeDocument/2006/relationships/hyperlink" Target="https://www.cmu.edu/teaching/designteach/syllabus/checklist/diversitystatement.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each.uiowa.edu/sites/teach.uiowa.edu/files/dei_statement_resource_final.pdf"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brown.edu/sheridan/teaching-learning-resources/inclusive-teaching/statements"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cmu.edu/teaching/designteach/syllabus/checklist/diversitystatement.html"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redcap.link/uamsdbmideisuggestions" TargetMode="Externa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hyperlink" Target="https://www.cmu.edu/teaching/designteach/syllabus/checklist/diversitystatement.html" TargetMode="Externa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www.brown.edu/sheridan/teaching-learning-resources/inclusive-teaching/statements" TargetMode="External"/><Relationship Id="rId5" Type="http://schemas.openxmlformats.org/officeDocument/2006/relationships/image" Target="../media/image10.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Placeholder 12" descr="A group of people sitting around a table&#10;&#10;Description automatically generated with medium confidence">
            <a:extLst>
              <a:ext uri="{FF2B5EF4-FFF2-40B4-BE49-F238E27FC236}">
                <a16:creationId xmlns:a16="http://schemas.microsoft.com/office/drawing/2014/main" id="{7EC060E1-288E-14DA-D457-0B7AF8BAA81D}"/>
              </a:ext>
            </a:extLst>
          </p:cNvPr>
          <p:cNvPicPr>
            <a:picLocks noGrp="1" noChangeAspect="1"/>
          </p:cNvPicPr>
          <p:nvPr>
            <p:ph type="pic" sz="quarter" idx="12"/>
          </p:nvPr>
        </p:nvPicPr>
        <p:blipFill rotWithShape="1">
          <a:blip r:embed="rId3"/>
          <a:srcRect t="-761" b="17327"/>
          <a:stretch/>
        </p:blipFill>
        <p:spPr>
          <a:xfrm>
            <a:off x="86715" y="86714"/>
            <a:ext cx="12018572" cy="6684572"/>
          </a:xfrm>
        </p:spPr>
      </p:pic>
      <p:sp>
        <p:nvSpPr>
          <p:cNvPr id="6" name="Title 5">
            <a:extLst>
              <a:ext uri="{FF2B5EF4-FFF2-40B4-BE49-F238E27FC236}">
                <a16:creationId xmlns:a16="http://schemas.microsoft.com/office/drawing/2014/main" id="{2E3EA56B-BEB0-4656-A20B-D15F03B7ACA1}"/>
              </a:ext>
            </a:extLst>
          </p:cNvPr>
          <p:cNvSpPr>
            <a:spLocks noGrp="1"/>
          </p:cNvSpPr>
          <p:nvPr>
            <p:ph type="ctrTitle"/>
          </p:nvPr>
        </p:nvSpPr>
        <p:spPr>
          <a:xfrm>
            <a:off x="86712" y="86713"/>
            <a:ext cx="6302937" cy="2188135"/>
          </a:xfrm>
          <a:solidFill>
            <a:schemeClr val="bg1"/>
          </a:solidFill>
        </p:spPr>
        <p:txBody>
          <a:bodyPr/>
          <a:lstStyle/>
          <a:p>
            <a:r>
              <a:rPr lang="en-US" sz="4000" dirty="0">
                <a:solidFill>
                  <a:schemeClr val="tx1"/>
                </a:solidFill>
              </a:rPr>
              <a:t>DEI Syllabus Statements</a:t>
            </a:r>
          </a:p>
        </p:txBody>
      </p:sp>
      <p:sp>
        <p:nvSpPr>
          <p:cNvPr id="7" name="Subtitle 6">
            <a:extLst>
              <a:ext uri="{FF2B5EF4-FFF2-40B4-BE49-F238E27FC236}">
                <a16:creationId xmlns:a16="http://schemas.microsoft.com/office/drawing/2014/main" id="{DA0FE6D5-D475-4CBB-A6C2-E3D991A36891}"/>
              </a:ext>
            </a:extLst>
          </p:cNvPr>
          <p:cNvSpPr>
            <a:spLocks noGrp="1"/>
          </p:cNvSpPr>
          <p:nvPr>
            <p:ph type="subTitle" idx="1"/>
          </p:nvPr>
        </p:nvSpPr>
        <p:spPr>
          <a:xfrm>
            <a:off x="4810125" y="6236388"/>
            <a:ext cx="7295160" cy="534898"/>
          </a:xfrm>
          <a:solidFill>
            <a:schemeClr val="bg1"/>
          </a:solidFill>
        </p:spPr>
        <p:txBody>
          <a:bodyPr anchor="ctr"/>
          <a:lstStyle/>
          <a:p>
            <a:r>
              <a:rPr lang="en-US" b="1" dirty="0">
                <a:solidFill>
                  <a:schemeClr val="tx1"/>
                </a:solidFill>
              </a:rPr>
              <a:t>Department of Biomedical Informatics                         </a:t>
            </a:r>
            <a:r>
              <a:rPr lang="en-US" dirty="0">
                <a:solidFill>
                  <a:schemeClr val="tx1"/>
                </a:solidFill>
              </a:rPr>
              <a:t>08/08/2023</a:t>
            </a:r>
          </a:p>
        </p:txBody>
      </p:sp>
      <p:pic>
        <p:nvPicPr>
          <p:cNvPr id="4" name="Graphic 3">
            <a:extLst>
              <a:ext uri="{FF2B5EF4-FFF2-40B4-BE49-F238E27FC236}">
                <a16:creationId xmlns:a16="http://schemas.microsoft.com/office/drawing/2014/main" id="{776BFAF8-546B-9199-4682-A5A6C09B99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652" y="316822"/>
            <a:ext cx="1457325" cy="381000"/>
          </a:xfrm>
          <a:prstGeom prst="rect">
            <a:avLst/>
          </a:prstGeom>
        </p:spPr>
      </p:pic>
    </p:spTree>
    <p:extLst>
      <p:ext uri="{BB962C8B-B14F-4D97-AF65-F5344CB8AC3E}">
        <p14:creationId xmlns:p14="http://schemas.microsoft.com/office/powerpoint/2010/main" val="148523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BFC72F-9055-4E36-A7BE-25745403342F}"/>
              </a:ext>
            </a:extLst>
          </p:cNvPr>
          <p:cNvSpPr>
            <a:spLocks noGrp="1"/>
          </p:cNvSpPr>
          <p:nvPr>
            <p:ph type="sldNum" sz="quarter" idx="11"/>
          </p:nvPr>
        </p:nvSpPr>
        <p:spPr/>
        <p:txBody>
          <a:bodyPr/>
          <a:lstStyle/>
          <a:p>
            <a:fld id="{19B51A1E-902D-48AF-9020-955120F399B6}" type="slidenum">
              <a:rPr lang="en-US" smtClean="0"/>
              <a:pPr/>
              <a:t>10</a:t>
            </a:fld>
            <a:endParaRPr lang="en-US" dirty="0"/>
          </a:p>
        </p:txBody>
      </p:sp>
      <p:sp>
        <p:nvSpPr>
          <p:cNvPr id="2" name="Content Placeholder 2">
            <a:extLst>
              <a:ext uri="{FF2B5EF4-FFF2-40B4-BE49-F238E27FC236}">
                <a16:creationId xmlns:a16="http://schemas.microsoft.com/office/drawing/2014/main" id="{B70F8600-BACA-4545-FEBE-CA19304D5A7E}"/>
              </a:ext>
            </a:extLst>
          </p:cNvPr>
          <p:cNvSpPr txBox="1">
            <a:spLocks/>
          </p:cNvSpPr>
          <p:nvPr/>
        </p:nvSpPr>
        <p:spPr>
          <a:xfrm>
            <a:off x="296574" y="335824"/>
            <a:ext cx="11493289" cy="715261"/>
          </a:xfrm>
          <a:prstGeom prst="round2DiagRect">
            <a:avLst/>
          </a:prstGeom>
          <a:solidFill>
            <a:schemeClr val="bg1">
              <a:lumMod val="95000"/>
            </a:schemeClr>
          </a:solidFill>
        </p:spPr>
        <p:txBody>
          <a:bodyPr anchor="ct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682625" algn="l"/>
              </a:tabLst>
            </a:pPr>
            <a:r>
              <a:rPr lang="en-US" sz="3200" dirty="0"/>
              <a:t>	</a:t>
            </a:r>
            <a:r>
              <a:rPr lang="en-US" sz="3200" b="1" dirty="0"/>
              <a:t>	Examples (3)</a:t>
            </a:r>
            <a:endParaRPr lang="en-US" sz="3200" dirty="0"/>
          </a:p>
        </p:txBody>
      </p:sp>
      <p:pic>
        <p:nvPicPr>
          <p:cNvPr id="5" name="Graphic 4" descr="Signature with solid fill">
            <a:extLst>
              <a:ext uri="{FF2B5EF4-FFF2-40B4-BE49-F238E27FC236}">
                <a16:creationId xmlns:a16="http://schemas.microsoft.com/office/drawing/2014/main" id="{D20DA5FB-F64A-7F28-645F-39A41C2F07E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02137" y="349161"/>
            <a:ext cx="695143" cy="695143"/>
          </a:xfrm>
          <a:prstGeom prst="rect">
            <a:avLst/>
          </a:prstGeom>
        </p:spPr>
      </p:pic>
      <p:sp>
        <p:nvSpPr>
          <p:cNvPr id="3" name="Content Placeholder 2">
            <a:extLst>
              <a:ext uri="{FF2B5EF4-FFF2-40B4-BE49-F238E27FC236}">
                <a16:creationId xmlns:a16="http://schemas.microsoft.com/office/drawing/2014/main" id="{E10E28A4-BBC9-1155-C77A-AE5E7A53F32D}"/>
              </a:ext>
            </a:extLst>
          </p:cNvPr>
          <p:cNvSpPr txBox="1">
            <a:spLocks/>
          </p:cNvSpPr>
          <p:nvPr/>
        </p:nvSpPr>
        <p:spPr>
          <a:xfrm>
            <a:off x="296574" y="1270535"/>
            <a:ext cx="11314800" cy="5236143"/>
          </a:xfrm>
          <a:prstGeom prst="rect">
            <a:avLst/>
          </a:prstGeom>
        </p:spPr>
        <p:txBody>
          <a:bodyPr numCol="1" anchor="t"/>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2400" dirty="0"/>
              <a:t>Diversity and Inclusion Statement: Stonehill College embraces the diversity of students, faculty, and staff, honors the inherent dignity of each individual, and welcomes their unique cultural and religious experiences, beliefs, and perspectives. We all benefit from a diverse living and learning environment, and the sharing of differences in ideas, experiences, and beliefs help us shape our own perspectives. Course content and campus discussions will heighten your awareness to these differences. There are many resources for anyone seeking support or with questions about diversity and inclusion at [INSTITUTION]. Resources are infused throughout the Mission Division, Academic Affairs, and Student Affairs. If you’d like more information on how to get connected to resources, [INSERT CONTACT INFORMATION]. If you are a witness to or experience an act of bias at [INSTITUTION], you may submit a bias incident report [LINK HERE]. A personal note from your professor… If you ever have a concern about my behavior or that of another student in the class, please, please feel free to approach me in person, by email, or with an anonymous note under my door… whatever it takes so that I can continue to work on creating an inclusive classroom environment. Thank you.</a:t>
            </a:r>
          </a:p>
        </p:txBody>
      </p:sp>
      <p:sp>
        <p:nvSpPr>
          <p:cNvPr id="6" name="TextBox 5">
            <a:extLst>
              <a:ext uri="{FF2B5EF4-FFF2-40B4-BE49-F238E27FC236}">
                <a16:creationId xmlns:a16="http://schemas.microsoft.com/office/drawing/2014/main" id="{D7EC34F1-35C2-B4A7-CF2F-33D4B6C30C52}"/>
              </a:ext>
            </a:extLst>
          </p:cNvPr>
          <p:cNvSpPr txBox="1"/>
          <p:nvPr/>
        </p:nvSpPr>
        <p:spPr>
          <a:xfrm>
            <a:off x="9575134" y="6200774"/>
            <a:ext cx="2019300" cy="457200"/>
          </a:xfrm>
          <a:prstGeom prst="rect">
            <a:avLst/>
          </a:prstGeom>
          <a:noFill/>
        </p:spPr>
        <p:txBody>
          <a:bodyPr wrap="square" lIns="0" tIns="0" rIns="0" bIns="0" rtlCol="0" anchor="ctr">
            <a:noAutofit/>
          </a:bodyPr>
          <a:lstStyle/>
          <a:p>
            <a:pPr algn="ctr"/>
            <a:r>
              <a:rPr lang="en-US" sz="2000" dirty="0">
                <a:solidFill>
                  <a:schemeClr val="tx1">
                    <a:lumMod val="75000"/>
                    <a:lumOff val="25000"/>
                  </a:schemeClr>
                </a:solidFill>
                <a:latin typeface="+mn-lt"/>
              </a:rPr>
              <a:t>(</a:t>
            </a:r>
            <a:r>
              <a:rPr lang="en-US" sz="2000" dirty="0">
                <a:solidFill>
                  <a:srgbClr val="8D2337"/>
                </a:solidFill>
                <a:latin typeface="+mn-lt"/>
                <a:hlinkClick r:id="rId5">
                  <a:extLst>
                    <a:ext uri="{A12FA001-AC4F-418D-AE19-62706E023703}">
                      <ahyp:hlinkClr xmlns:ahyp="http://schemas.microsoft.com/office/drawing/2018/hyperlinkcolor" val="tx"/>
                    </a:ext>
                  </a:extLst>
                </a:hlinkClick>
              </a:rPr>
              <a:t>Source</a:t>
            </a:r>
            <a:r>
              <a:rPr lang="en-US" sz="2000" dirty="0">
                <a:solidFill>
                  <a:schemeClr val="tx1">
                    <a:lumMod val="75000"/>
                    <a:lumOff val="25000"/>
                  </a:schemeClr>
                </a:solidFill>
                <a:latin typeface="+mn-lt"/>
              </a:rPr>
              <a:t>)</a:t>
            </a:r>
          </a:p>
        </p:txBody>
      </p:sp>
    </p:spTree>
    <p:extLst>
      <p:ext uri="{BB962C8B-B14F-4D97-AF65-F5344CB8AC3E}">
        <p14:creationId xmlns:p14="http://schemas.microsoft.com/office/powerpoint/2010/main" val="629139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BFC72F-9055-4E36-A7BE-25745403342F}"/>
              </a:ext>
            </a:extLst>
          </p:cNvPr>
          <p:cNvSpPr>
            <a:spLocks noGrp="1"/>
          </p:cNvSpPr>
          <p:nvPr>
            <p:ph type="sldNum" sz="quarter" idx="11"/>
          </p:nvPr>
        </p:nvSpPr>
        <p:spPr/>
        <p:txBody>
          <a:bodyPr/>
          <a:lstStyle/>
          <a:p>
            <a:fld id="{19B51A1E-902D-48AF-9020-955120F399B6}" type="slidenum">
              <a:rPr lang="en-US" smtClean="0"/>
              <a:pPr/>
              <a:t>11</a:t>
            </a:fld>
            <a:endParaRPr lang="en-US" dirty="0"/>
          </a:p>
        </p:txBody>
      </p:sp>
      <p:sp>
        <p:nvSpPr>
          <p:cNvPr id="2" name="Content Placeholder 2">
            <a:extLst>
              <a:ext uri="{FF2B5EF4-FFF2-40B4-BE49-F238E27FC236}">
                <a16:creationId xmlns:a16="http://schemas.microsoft.com/office/drawing/2014/main" id="{B70F8600-BACA-4545-FEBE-CA19304D5A7E}"/>
              </a:ext>
            </a:extLst>
          </p:cNvPr>
          <p:cNvSpPr txBox="1">
            <a:spLocks/>
          </p:cNvSpPr>
          <p:nvPr/>
        </p:nvSpPr>
        <p:spPr>
          <a:xfrm>
            <a:off x="296574" y="335824"/>
            <a:ext cx="11493289" cy="715261"/>
          </a:xfrm>
          <a:prstGeom prst="round2DiagRect">
            <a:avLst/>
          </a:prstGeom>
          <a:solidFill>
            <a:schemeClr val="bg1">
              <a:lumMod val="95000"/>
            </a:schemeClr>
          </a:solidFill>
        </p:spPr>
        <p:txBody>
          <a:bodyPr anchor="ct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682625" algn="l"/>
              </a:tabLst>
            </a:pPr>
            <a:r>
              <a:rPr lang="en-US" sz="3200" dirty="0"/>
              <a:t>	</a:t>
            </a:r>
            <a:r>
              <a:rPr lang="en-US" sz="3200" b="1" dirty="0"/>
              <a:t>	Examples (4)</a:t>
            </a:r>
            <a:endParaRPr lang="en-US" sz="3200" dirty="0"/>
          </a:p>
        </p:txBody>
      </p:sp>
      <p:pic>
        <p:nvPicPr>
          <p:cNvPr id="5" name="Graphic 4" descr="Signature with solid fill">
            <a:extLst>
              <a:ext uri="{FF2B5EF4-FFF2-40B4-BE49-F238E27FC236}">
                <a16:creationId xmlns:a16="http://schemas.microsoft.com/office/drawing/2014/main" id="{D20DA5FB-F64A-7F28-645F-39A41C2F07E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02137" y="349161"/>
            <a:ext cx="695143" cy="695143"/>
          </a:xfrm>
          <a:prstGeom prst="rect">
            <a:avLst/>
          </a:prstGeom>
        </p:spPr>
      </p:pic>
      <p:sp>
        <p:nvSpPr>
          <p:cNvPr id="3" name="Content Placeholder 2">
            <a:extLst>
              <a:ext uri="{FF2B5EF4-FFF2-40B4-BE49-F238E27FC236}">
                <a16:creationId xmlns:a16="http://schemas.microsoft.com/office/drawing/2014/main" id="{E10E28A4-BBC9-1155-C77A-AE5E7A53F32D}"/>
              </a:ext>
            </a:extLst>
          </p:cNvPr>
          <p:cNvSpPr txBox="1">
            <a:spLocks/>
          </p:cNvSpPr>
          <p:nvPr/>
        </p:nvSpPr>
        <p:spPr>
          <a:xfrm>
            <a:off x="296574" y="1270535"/>
            <a:ext cx="11314800" cy="5236143"/>
          </a:xfrm>
          <a:prstGeom prst="rect">
            <a:avLst/>
          </a:prstGeom>
        </p:spPr>
        <p:txBody>
          <a:bodyPr numCol="1" anchor="t"/>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t>“This is an Inclusive Classroom. At [INSTITUTION], administrators, faculty, and staff are committed to the creation and maintenance of “inclusive learning” spaces. These are classrooms, labs, and other places of learning where you will be treated with respect and dignity and where all individuals are provided equitable opportunity to participate, contribute, and succeed. In [our classroom/insert course here], all students are welcome regardless of race/ethnicity, gender identities, gender expressions, sexual orientation, socio-economic status, age, disabilities, religion, regional background, Veteran status, citizenship status, nationality and other diverse identities that we each bring to class. Your success at KU and beyond is enhanced by the innovation and creativity of thought that inclusive classrooms facilitate. The success of an inclusive classroom relies on the participation, support, and understanding of you and your peers. We encourage you to speak up and share your views, but also understand that you are doing so in a learning environment in which we all are expected to engage respectfully and with regard to the dignity of all others. Any student who has difficulty affording groceries or who lacks a safe and stable place to live and believes this may affect their performance in the course is urged to contact me or [LINK TO RESOURCE] for support. Other resources you may find helpful: [INCLUDE OTHER LINKS]. If you have any questions or concerns do not hesitate to raise them in class or with me directly.”</a:t>
            </a:r>
          </a:p>
        </p:txBody>
      </p:sp>
      <p:sp>
        <p:nvSpPr>
          <p:cNvPr id="6" name="TextBox 5">
            <a:extLst>
              <a:ext uri="{FF2B5EF4-FFF2-40B4-BE49-F238E27FC236}">
                <a16:creationId xmlns:a16="http://schemas.microsoft.com/office/drawing/2014/main" id="{D7EC34F1-35C2-B4A7-CF2F-33D4B6C30C52}"/>
              </a:ext>
            </a:extLst>
          </p:cNvPr>
          <p:cNvSpPr txBox="1"/>
          <p:nvPr/>
        </p:nvSpPr>
        <p:spPr>
          <a:xfrm>
            <a:off x="9575134" y="6200774"/>
            <a:ext cx="2019300" cy="457200"/>
          </a:xfrm>
          <a:prstGeom prst="rect">
            <a:avLst/>
          </a:prstGeom>
          <a:noFill/>
        </p:spPr>
        <p:txBody>
          <a:bodyPr wrap="square" lIns="0" tIns="0" rIns="0" bIns="0" rtlCol="0" anchor="ctr">
            <a:noAutofit/>
          </a:bodyPr>
          <a:lstStyle/>
          <a:p>
            <a:pPr algn="ctr"/>
            <a:r>
              <a:rPr lang="en-US" sz="2000" dirty="0">
                <a:solidFill>
                  <a:schemeClr val="tx1">
                    <a:lumMod val="75000"/>
                    <a:lumOff val="25000"/>
                  </a:schemeClr>
                </a:solidFill>
                <a:latin typeface="+mn-lt"/>
              </a:rPr>
              <a:t>(</a:t>
            </a:r>
            <a:r>
              <a:rPr lang="en-US" sz="2000" dirty="0">
                <a:solidFill>
                  <a:srgbClr val="8D2337"/>
                </a:solidFill>
                <a:latin typeface="+mn-lt"/>
                <a:hlinkClick r:id="rId5">
                  <a:extLst>
                    <a:ext uri="{A12FA001-AC4F-418D-AE19-62706E023703}">
                      <ahyp:hlinkClr xmlns:ahyp="http://schemas.microsoft.com/office/drawing/2018/hyperlinkcolor" val="tx"/>
                    </a:ext>
                  </a:extLst>
                </a:hlinkClick>
              </a:rPr>
              <a:t>Source</a:t>
            </a:r>
            <a:r>
              <a:rPr lang="en-US" sz="2000" dirty="0">
                <a:solidFill>
                  <a:schemeClr val="tx1">
                    <a:lumMod val="75000"/>
                    <a:lumOff val="25000"/>
                  </a:schemeClr>
                </a:solidFill>
                <a:latin typeface="+mn-lt"/>
              </a:rPr>
              <a:t>)</a:t>
            </a:r>
          </a:p>
        </p:txBody>
      </p:sp>
    </p:spTree>
    <p:extLst>
      <p:ext uri="{BB962C8B-B14F-4D97-AF65-F5344CB8AC3E}">
        <p14:creationId xmlns:p14="http://schemas.microsoft.com/office/powerpoint/2010/main" val="3937566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BFC72F-9055-4E36-A7BE-25745403342F}"/>
              </a:ext>
            </a:extLst>
          </p:cNvPr>
          <p:cNvSpPr>
            <a:spLocks noGrp="1"/>
          </p:cNvSpPr>
          <p:nvPr>
            <p:ph type="sldNum" sz="quarter" idx="11"/>
          </p:nvPr>
        </p:nvSpPr>
        <p:spPr/>
        <p:txBody>
          <a:bodyPr/>
          <a:lstStyle/>
          <a:p>
            <a:fld id="{19B51A1E-902D-48AF-9020-955120F399B6}" type="slidenum">
              <a:rPr lang="en-US" smtClean="0"/>
              <a:pPr/>
              <a:t>12</a:t>
            </a:fld>
            <a:endParaRPr lang="en-US" dirty="0"/>
          </a:p>
        </p:txBody>
      </p:sp>
      <p:sp>
        <p:nvSpPr>
          <p:cNvPr id="2" name="Content Placeholder 2">
            <a:extLst>
              <a:ext uri="{FF2B5EF4-FFF2-40B4-BE49-F238E27FC236}">
                <a16:creationId xmlns:a16="http://schemas.microsoft.com/office/drawing/2014/main" id="{B70F8600-BACA-4545-FEBE-CA19304D5A7E}"/>
              </a:ext>
            </a:extLst>
          </p:cNvPr>
          <p:cNvSpPr txBox="1">
            <a:spLocks/>
          </p:cNvSpPr>
          <p:nvPr/>
        </p:nvSpPr>
        <p:spPr>
          <a:xfrm>
            <a:off x="296574" y="335824"/>
            <a:ext cx="11493289" cy="715261"/>
          </a:xfrm>
          <a:prstGeom prst="round2DiagRect">
            <a:avLst/>
          </a:prstGeom>
          <a:solidFill>
            <a:schemeClr val="bg1">
              <a:lumMod val="95000"/>
            </a:schemeClr>
          </a:solidFill>
        </p:spPr>
        <p:txBody>
          <a:bodyPr anchor="ct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682625" algn="l"/>
              </a:tabLst>
            </a:pPr>
            <a:r>
              <a:rPr lang="en-US" sz="3200" dirty="0"/>
              <a:t>	</a:t>
            </a:r>
            <a:r>
              <a:rPr lang="en-US" sz="3200" b="1" dirty="0"/>
              <a:t>	Examples (5)</a:t>
            </a:r>
            <a:endParaRPr lang="en-US" sz="3200" dirty="0"/>
          </a:p>
        </p:txBody>
      </p:sp>
      <p:pic>
        <p:nvPicPr>
          <p:cNvPr id="5" name="Graphic 4" descr="Signature with solid fill">
            <a:extLst>
              <a:ext uri="{FF2B5EF4-FFF2-40B4-BE49-F238E27FC236}">
                <a16:creationId xmlns:a16="http://schemas.microsoft.com/office/drawing/2014/main" id="{D20DA5FB-F64A-7F28-645F-39A41C2F07E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02137" y="349161"/>
            <a:ext cx="695143" cy="695143"/>
          </a:xfrm>
          <a:prstGeom prst="rect">
            <a:avLst/>
          </a:prstGeom>
        </p:spPr>
      </p:pic>
      <p:sp>
        <p:nvSpPr>
          <p:cNvPr id="3" name="Content Placeholder 2">
            <a:extLst>
              <a:ext uri="{FF2B5EF4-FFF2-40B4-BE49-F238E27FC236}">
                <a16:creationId xmlns:a16="http://schemas.microsoft.com/office/drawing/2014/main" id="{E10E28A4-BBC9-1155-C77A-AE5E7A53F32D}"/>
              </a:ext>
            </a:extLst>
          </p:cNvPr>
          <p:cNvSpPr txBox="1">
            <a:spLocks/>
          </p:cNvSpPr>
          <p:nvPr/>
        </p:nvSpPr>
        <p:spPr>
          <a:xfrm>
            <a:off x="296574" y="1270535"/>
            <a:ext cx="11314800" cy="5522151"/>
          </a:xfrm>
          <a:prstGeom prst="rect">
            <a:avLst/>
          </a:prstGeom>
        </p:spPr>
        <p:txBody>
          <a:bodyPr numCol="1" anchor="t"/>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dirty="0"/>
              <a:t>Cilia Zayas, MSF, MHA, DBMI Ph.D. Candidate and Instructor of Record Fall 2021</a:t>
            </a:r>
          </a:p>
          <a:p>
            <a:pPr marL="0" indent="0">
              <a:lnSpc>
                <a:spcPct val="100000"/>
              </a:lnSpc>
              <a:buNone/>
            </a:pPr>
            <a:r>
              <a:rPr lang="en-US" sz="2200" b="1" dirty="0"/>
              <a:t>Course: HPMT 5134: Introduction to Health Systems Financial Management</a:t>
            </a:r>
          </a:p>
          <a:p>
            <a:pPr marL="0" marR="0" indent="0">
              <a:lnSpc>
                <a:spcPct val="100000"/>
              </a:lnSpc>
              <a:spcBef>
                <a:spcPts val="0"/>
              </a:spcBef>
              <a:spcAft>
                <a:spcPts val="0"/>
              </a:spcAft>
              <a:buNone/>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“It is my intent that students from all diverse backgrounds and perspectives be well served by this course, that students’ learning needs be addressed both in and out of class, and that the diversity that students bring to this class be viewed as a resource, strength, and benefit.  In this class we are establishing a working knowledge of fundamental accounting and financial management concepts, techniques, and vocabularies as they apply to the different perspectives, mission, and goals of healthcare organizations in the United States.  Thus, diverse perspectives represent a great benefit to this course, and I appreciate you sharing your perspectives and experiences. It is my intent to present materials and activities that are respectful of diversity: gender, gender identity, gender expression, disability, age, socioeconomic status, ethnicity, race, nationality, religion, culture, and ability.  Since our discussions and group work activities require interactively working with colleagues with different world views, I ask all participants to engage with care and respect for other members in the classroom.  Your suggestions are encouraged and appreciated. Please let me know ways to improve the effectiveness of the course for you personally, or for other students or student groups.  In addition, if any of our class meetings conflict with your religious events, please let me know so that we can make arrangements for you. I will gladly honor your request to be addressed by a different name or gender pronoun. Please let me know early in the semester if this is your desire so that I can make the necessary changes to my records.”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200" dirty="0"/>
          </a:p>
        </p:txBody>
      </p:sp>
      <p:sp>
        <p:nvSpPr>
          <p:cNvPr id="6" name="TextBox 5">
            <a:extLst>
              <a:ext uri="{FF2B5EF4-FFF2-40B4-BE49-F238E27FC236}">
                <a16:creationId xmlns:a16="http://schemas.microsoft.com/office/drawing/2014/main" id="{D7EC34F1-35C2-B4A7-CF2F-33D4B6C30C52}"/>
              </a:ext>
            </a:extLst>
          </p:cNvPr>
          <p:cNvSpPr txBox="1"/>
          <p:nvPr/>
        </p:nvSpPr>
        <p:spPr>
          <a:xfrm>
            <a:off x="558940" y="6485795"/>
            <a:ext cx="11074119" cy="362652"/>
          </a:xfrm>
          <a:prstGeom prst="rect">
            <a:avLst/>
          </a:prstGeom>
          <a:noFill/>
        </p:spPr>
        <p:txBody>
          <a:bodyPr wrap="square" lIns="0" tIns="0" rIns="0" bIns="0" rtlCol="0" anchor="ctr">
            <a:noAutofit/>
          </a:bodyPr>
          <a:lstStyle/>
          <a:p>
            <a:pPr algn="ctr"/>
            <a:r>
              <a:rPr lang="en-US" sz="1600" dirty="0">
                <a:solidFill>
                  <a:schemeClr val="tx1">
                    <a:lumMod val="75000"/>
                    <a:lumOff val="25000"/>
                  </a:schemeClr>
                </a:solidFill>
                <a:latin typeface="+mn-lt"/>
              </a:rPr>
              <a:t>-Credit is given to Dr. Brochhausen for sharing DEI Syllabus Statement for GMS6805 used with modifications for HPMT 5134.   </a:t>
            </a:r>
          </a:p>
        </p:txBody>
      </p:sp>
    </p:spTree>
    <p:extLst>
      <p:ext uri="{BB962C8B-B14F-4D97-AF65-F5344CB8AC3E}">
        <p14:creationId xmlns:p14="http://schemas.microsoft.com/office/powerpoint/2010/main" val="340452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BFC72F-9055-4E36-A7BE-25745403342F}"/>
              </a:ext>
            </a:extLst>
          </p:cNvPr>
          <p:cNvSpPr>
            <a:spLocks noGrp="1"/>
          </p:cNvSpPr>
          <p:nvPr>
            <p:ph type="sldNum" sz="quarter" idx="11"/>
          </p:nvPr>
        </p:nvSpPr>
        <p:spPr/>
        <p:txBody>
          <a:bodyPr/>
          <a:lstStyle/>
          <a:p>
            <a:fld id="{19B51A1E-902D-48AF-9020-955120F399B6}" type="slidenum">
              <a:rPr lang="en-US" smtClean="0"/>
              <a:pPr/>
              <a:t>2</a:t>
            </a:fld>
            <a:endParaRPr lang="en-US" dirty="0"/>
          </a:p>
        </p:txBody>
      </p:sp>
      <p:sp>
        <p:nvSpPr>
          <p:cNvPr id="2" name="Content Placeholder 2">
            <a:extLst>
              <a:ext uri="{FF2B5EF4-FFF2-40B4-BE49-F238E27FC236}">
                <a16:creationId xmlns:a16="http://schemas.microsoft.com/office/drawing/2014/main" id="{B70F8600-BACA-4545-FEBE-CA19304D5A7E}"/>
              </a:ext>
            </a:extLst>
          </p:cNvPr>
          <p:cNvSpPr txBox="1">
            <a:spLocks/>
          </p:cNvSpPr>
          <p:nvPr/>
        </p:nvSpPr>
        <p:spPr>
          <a:xfrm>
            <a:off x="296574" y="335824"/>
            <a:ext cx="11493289" cy="715261"/>
          </a:xfrm>
          <a:prstGeom prst="round2DiagRect">
            <a:avLst/>
          </a:prstGeom>
          <a:solidFill>
            <a:schemeClr val="bg1">
              <a:lumMod val="95000"/>
            </a:schemeClr>
          </a:solidFill>
        </p:spPr>
        <p:txBody>
          <a:bodyPr anchor="ct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682625" algn="l"/>
              </a:tabLst>
            </a:pPr>
            <a:r>
              <a:rPr lang="en-US" sz="3200" dirty="0"/>
              <a:t>	</a:t>
            </a:r>
            <a:r>
              <a:rPr lang="en-US" sz="3200" b="1" dirty="0"/>
              <a:t>	Purpose</a:t>
            </a:r>
          </a:p>
        </p:txBody>
      </p:sp>
      <p:pic>
        <p:nvPicPr>
          <p:cNvPr id="5" name="Graphic 4" descr="Bullseye with solid fill">
            <a:extLst>
              <a:ext uri="{FF2B5EF4-FFF2-40B4-BE49-F238E27FC236}">
                <a16:creationId xmlns:a16="http://schemas.microsoft.com/office/drawing/2014/main" id="{D20DA5FB-F64A-7F28-645F-39A41C2F07E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02137" y="349161"/>
            <a:ext cx="695143" cy="695143"/>
          </a:xfrm>
          <a:prstGeom prst="rect">
            <a:avLst/>
          </a:prstGeom>
        </p:spPr>
      </p:pic>
      <p:sp>
        <p:nvSpPr>
          <p:cNvPr id="3" name="Content Placeholder 2">
            <a:extLst>
              <a:ext uri="{FF2B5EF4-FFF2-40B4-BE49-F238E27FC236}">
                <a16:creationId xmlns:a16="http://schemas.microsoft.com/office/drawing/2014/main" id="{E10E28A4-BBC9-1155-C77A-AE5E7A53F32D}"/>
              </a:ext>
            </a:extLst>
          </p:cNvPr>
          <p:cNvSpPr txBox="1">
            <a:spLocks/>
          </p:cNvSpPr>
          <p:nvPr/>
        </p:nvSpPr>
        <p:spPr>
          <a:xfrm>
            <a:off x="296574" y="1270535"/>
            <a:ext cx="11314800" cy="5236143"/>
          </a:xfrm>
          <a:prstGeom prst="rect">
            <a:avLst/>
          </a:prstGeom>
        </p:spPr>
        <p:txBody>
          <a:bodyPr numCol="1" anchor="t"/>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t>To ensure all students are supported in their learning (</a:t>
            </a:r>
            <a:r>
              <a:rPr lang="en-US" sz="2800" b="1" dirty="0">
                <a:solidFill>
                  <a:srgbClr val="8D2337"/>
                </a:solidFill>
                <a:hlinkClick r:id="rId5">
                  <a:extLst>
                    <a:ext uri="{A12FA001-AC4F-418D-AE19-62706E023703}">
                      <ahyp:hlinkClr xmlns:ahyp="http://schemas.microsoft.com/office/drawing/2018/hyperlinkcolor" val="tx"/>
                    </a:ext>
                  </a:extLst>
                </a:hlinkClick>
              </a:rPr>
              <a:t>Finley, 2021</a:t>
            </a:r>
            <a:r>
              <a:rPr lang="en-US" sz="2800" b="1" dirty="0"/>
              <a:t>)</a:t>
            </a:r>
          </a:p>
          <a:p>
            <a:pPr>
              <a:spcBef>
                <a:spcPts val="600"/>
              </a:spcBef>
            </a:pPr>
            <a:r>
              <a:rPr lang="en-US" sz="2800" b="1" dirty="0"/>
              <a:t>Helps students understand the importance and relevance of diversity and inclusion (</a:t>
            </a:r>
            <a:r>
              <a:rPr lang="en-US" sz="2800" b="1" dirty="0">
                <a:solidFill>
                  <a:srgbClr val="8D2337"/>
                </a:solidFill>
                <a:hlinkClick r:id="rId5">
                  <a:extLst>
                    <a:ext uri="{A12FA001-AC4F-418D-AE19-62706E023703}">
                      <ahyp:hlinkClr xmlns:ahyp="http://schemas.microsoft.com/office/drawing/2018/hyperlinkcolor" val="tx"/>
                    </a:ext>
                  </a:extLst>
                </a:hlinkClick>
              </a:rPr>
              <a:t>Finley, 2021</a:t>
            </a:r>
            <a:r>
              <a:rPr lang="en-US" sz="2800" b="1" dirty="0"/>
              <a:t>)</a:t>
            </a:r>
          </a:p>
          <a:p>
            <a:pPr>
              <a:spcBef>
                <a:spcPts val="600"/>
              </a:spcBef>
            </a:pPr>
            <a:r>
              <a:rPr lang="en-US" sz="2800" b="1" dirty="0"/>
              <a:t>Signal to your students your commitment to creating an inclusive and supportive climate for all students (</a:t>
            </a:r>
            <a:r>
              <a:rPr lang="en-US" sz="2800" b="1" dirty="0">
                <a:solidFill>
                  <a:srgbClr val="8D2337"/>
                </a:solidFill>
                <a:hlinkClick r:id="rId6">
                  <a:extLst>
                    <a:ext uri="{A12FA001-AC4F-418D-AE19-62706E023703}">
                      <ahyp:hlinkClr xmlns:ahyp="http://schemas.microsoft.com/office/drawing/2018/hyperlinkcolor" val="tx"/>
                    </a:ext>
                  </a:extLst>
                </a:hlinkClick>
              </a:rPr>
              <a:t>CMU, 2023</a:t>
            </a:r>
            <a:r>
              <a:rPr lang="en-US" sz="2800" b="1" dirty="0"/>
              <a:t>)</a:t>
            </a:r>
          </a:p>
          <a:p>
            <a:pPr>
              <a:spcBef>
                <a:spcPts val="600"/>
              </a:spcBef>
            </a:pPr>
            <a:r>
              <a:rPr lang="en-US" sz="2800" b="1" dirty="0"/>
              <a:t>Support a sense of belonging for your students by signaling care of the diversity of backgrounds and perspectives in class (</a:t>
            </a:r>
            <a:r>
              <a:rPr lang="en-US" sz="2800" b="1" dirty="0">
                <a:solidFill>
                  <a:srgbClr val="8D2337"/>
                </a:solidFill>
                <a:hlinkClick r:id="rId7">
                  <a:extLst>
                    <a:ext uri="{A12FA001-AC4F-418D-AE19-62706E023703}">
                      <ahyp:hlinkClr xmlns:ahyp="http://schemas.microsoft.com/office/drawing/2018/hyperlinkcolor" val="tx"/>
                    </a:ext>
                  </a:extLst>
                </a:hlinkClick>
              </a:rPr>
              <a:t>Fuentes et al., 2020</a:t>
            </a:r>
            <a:r>
              <a:rPr lang="en-US" sz="2800" b="1" dirty="0"/>
              <a:t>)</a:t>
            </a:r>
          </a:p>
          <a:p>
            <a:pPr>
              <a:spcBef>
                <a:spcPts val="600"/>
              </a:spcBef>
            </a:pPr>
            <a:r>
              <a:rPr lang="en-US" sz="2800" b="1" dirty="0"/>
              <a:t>Signals that you value diversity and are committed to fostering an equitable, inclusive learning environment, …and may also articulate and model classroom behaviors you’d like students to practice as well (</a:t>
            </a:r>
            <a:r>
              <a:rPr lang="en-US" sz="2800" b="1" dirty="0">
                <a:solidFill>
                  <a:srgbClr val="8D2337"/>
                </a:solidFill>
                <a:hlinkClick r:id="rId8">
                  <a:extLst>
                    <a:ext uri="{A12FA001-AC4F-418D-AE19-62706E023703}">
                      <ahyp:hlinkClr xmlns:ahyp="http://schemas.microsoft.com/office/drawing/2018/hyperlinkcolor" val="tx"/>
                    </a:ext>
                  </a:extLst>
                </a:hlinkClick>
              </a:rPr>
              <a:t>UWM, 2023</a:t>
            </a:r>
            <a:r>
              <a:rPr lang="en-US" sz="2800" b="1" dirty="0"/>
              <a:t>)</a:t>
            </a:r>
          </a:p>
        </p:txBody>
      </p:sp>
    </p:spTree>
    <p:extLst>
      <p:ext uri="{BB962C8B-B14F-4D97-AF65-F5344CB8AC3E}">
        <p14:creationId xmlns:p14="http://schemas.microsoft.com/office/powerpoint/2010/main" val="2783332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BFC72F-9055-4E36-A7BE-25745403342F}"/>
              </a:ext>
            </a:extLst>
          </p:cNvPr>
          <p:cNvSpPr>
            <a:spLocks noGrp="1"/>
          </p:cNvSpPr>
          <p:nvPr>
            <p:ph type="sldNum" sz="quarter" idx="11"/>
          </p:nvPr>
        </p:nvSpPr>
        <p:spPr/>
        <p:txBody>
          <a:bodyPr/>
          <a:lstStyle/>
          <a:p>
            <a:fld id="{19B51A1E-902D-48AF-9020-955120F399B6}" type="slidenum">
              <a:rPr lang="en-US" smtClean="0"/>
              <a:pPr/>
              <a:t>3</a:t>
            </a:fld>
            <a:endParaRPr lang="en-US" dirty="0"/>
          </a:p>
        </p:txBody>
      </p:sp>
      <p:sp>
        <p:nvSpPr>
          <p:cNvPr id="2" name="Content Placeholder 2">
            <a:extLst>
              <a:ext uri="{FF2B5EF4-FFF2-40B4-BE49-F238E27FC236}">
                <a16:creationId xmlns:a16="http://schemas.microsoft.com/office/drawing/2014/main" id="{B70F8600-BACA-4545-FEBE-CA19304D5A7E}"/>
              </a:ext>
            </a:extLst>
          </p:cNvPr>
          <p:cNvSpPr txBox="1">
            <a:spLocks/>
          </p:cNvSpPr>
          <p:nvPr/>
        </p:nvSpPr>
        <p:spPr>
          <a:xfrm>
            <a:off x="296574" y="335824"/>
            <a:ext cx="11493289" cy="715261"/>
          </a:xfrm>
          <a:prstGeom prst="round2DiagRect">
            <a:avLst/>
          </a:prstGeom>
          <a:solidFill>
            <a:schemeClr val="bg1">
              <a:lumMod val="95000"/>
            </a:schemeClr>
          </a:solidFill>
        </p:spPr>
        <p:txBody>
          <a:bodyPr anchor="ct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682625" algn="l"/>
              </a:tabLst>
            </a:pPr>
            <a:r>
              <a:rPr lang="en-US" sz="3200" dirty="0"/>
              <a:t>	</a:t>
            </a:r>
            <a:r>
              <a:rPr lang="en-US" sz="3200" b="1" dirty="0"/>
              <a:t>	Guidance (1)</a:t>
            </a:r>
          </a:p>
        </p:txBody>
      </p:sp>
      <p:pic>
        <p:nvPicPr>
          <p:cNvPr id="5" name="Graphic 4" descr="Compass with solid fill">
            <a:extLst>
              <a:ext uri="{FF2B5EF4-FFF2-40B4-BE49-F238E27FC236}">
                <a16:creationId xmlns:a16="http://schemas.microsoft.com/office/drawing/2014/main" id="{D20DA5FB-F64A-7F28-645F-39A41C2F07E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02137" y="349161"/>
            <a:ext cx="695143" cy="695143"/>
          </a:xfrm>
          <a:prstGeom prst="rect">
            <a:avLst/>
          </a:prstGeom>
        </p:spPr>
      </p:pic>
      <p:sp>
        <p:nvSpPr>
          <p:cNvPr id="3" name="Content Placeholder 2">
            <a:extLst>
              <a:ext uri="{FF2B5EF4-FFF2-40B4-BE49-F238E27FC236}">
                <a16:creationId xmlns:a16="http://schemas.microsoft.com/office/drawing/2014/main" id="{E10E28A4-BBC9-1155-C77A-AE5E7A53F32D}"/>
              </a:ext>
            </a:extLst>
          </p:cNvPr>
          <p:cNvSpPr txBox="1">
            <a:spLocks/>
          </p:cNvSpPr>
          <p:nvPr/>
        </p:nvSpPr>
        <p:spPr>
          <a:xfrm>
            <a:off x="296574" y="1270535"/>
            <a:ext cx="11314800" cy="5236143"/>
          </a:xfrm>
          <a:prstGeom prst="rect">
            <a:avLst/>
          </a:prstGeom>
        </p:spPr>
        <p:txBody>
          <a:bodyPr numCol="1" anchor="t"/>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t>Personalize your DEI syllabus statement specific to you and your course</a:t>
            </a:r>
          </a:p>
          <a:p>
            <a:pPr marL="742950" lvl="1">
              <a:spcBef>
                <a:spcPts val="600"/>
              </a:spcBef>
              <a:buFont typeface="Calibri Light" panose="020F0302020204030204" pitchFamily="34" charset="0"/>
              <a:buChar char="–"/>
            </a:pPr>
            <a:r>
              <a:rPr lang="en-US" sz="2600" dirty="0"/>
              <a:t>Consider sharing your own social profile/locations </a:t>
            </a:r>
            <a:r>
              <a:rPr lang="en-US" sz="2400" dirty="0"/>
              <a:t>(</a:t>
            </a:r>
            <a:r>
              <a:rPr lang="en-US" sz="2400" dirty="0">
                <a:solidFill>
                  <a:srgbClr val="8D2337"/>
                </a:solidFill>
                <a:hlinkClick r:id="rId5">
                  <a:extLst>
                    <a:ext uri="{A12FA001-AC4F-418D-AE19-62706E023703}">
                      <ahyp:hlinkClr xmlns:ahyp="http://schemas.microsoft.com/office/drawing/2018/hyperlinkcolor" val="tx"/>
                    </a:ext>
                  </a:extLst>
                </a:hlinkClick>
              </a:rPr>
              <a:t>Fuentes et al., 2020</a:t>
            </a:r>
            <a:r>
              <a:rPr lang="en-US" sz="2400" dirty="0"/>
              <a:t>)</a:t>
            </a:r>
            <a:endParaRPr lang="en-US" sz="2600" dirty="0"/>
          </a:p>
          <a:p>
            <a:pPr>
              <a:spcBef>
                <a:spcPts val="600"/>
              </a:spcBef>
            </a:pPr>
            <a:endParaRPr lang="en-US" sz="2800" b="1" dirty="0"/>
          </a:p>
        </p:txBody>
      </p:sp>
    </p:spTree>
    <p:extLst>
      <p:ext uri="{BB962C8B-B14F-4D97-AF65-F5344CB8AC3E}">
        <p14:creationId xmlns:p14="http://schemas.microsoft.com/office/powerpoint/2010/main" val="634926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BFC72F-9055-4E36-A7BE-25745403342F}"/>
              </a:ext>
            </a:extLst>
          </p:cNvPr>
          <p:cNvSpPr>
            <a:spLocks noGrp="1"/>
          </p:cNvSpPr>
          <p:nvPr>
            <p:ph type="sldNum" sz="quarter" idx="11"/>
          </p:nvPr>
        </p:nvSpPr>
        <p:spPr/>
        <p:txBody>
          <a:bodyPr/>
          <a:lstStyle/>
          <a:p>
            <a:fld id="{19B51A1E-902D-48AF-9020-955120F399B6}" type="slidenum">
              <a:rPr lang="en-US" smtClean="0"/>
              <a:pPr/>
              <a:t>4</a:t>
            </a:fld>
            <a:endParaRPr lang="en-US" dirty="0"/>
          </a:p>
        </p:txBody>
      </p:sp>
      <p:sp>
        <p:nvSpPr>
          <p:cNvPr id="2" name="Content Placeholder 2">
            <a:extLst>
              <a:ext uri="{FF2B5EF4-FFF2-40B4-BE49-F238E27FC236}">
                <a16:creationId xmlns:a16="http://schemas.microsoft.com/office/drawing/2014/main" id="{B70F8600-BACA-4545-FEBE-CA19304D5A7E}"/>
              </a:ext>
            </a:extLst>
          </p:cNvPr>
          <p:cNvSpPr txBox="1">
            <a:spLocks/>
          </p:cNvSpPr>
          <p:nvPr/>
        </p:nvSpPr>
        <p:spPr>
          <a:xfrm>
            <a:off x="296574" y="335824"/>
            <a:ext cx="11493289" cy="715261"/>
          </a:xfrm>
          <a:prstGeom prst="round2DiagRect">
            <a:avLst/>
          </a:prstGeom>
          <a:solidFill>
            <a:schemeClr val="bg1">
              <a:lumMod val="95000"/>
            </a:schemeClr>
          </a:solidFill>
        </p:spPr>
        <p:txBody>
          <a:bodyPr anchor="ct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682625" algn="l"/>
              </a:tabLst>
            </a:pPr>
            <a:r>
              <a:rPr lang="en-US" sz="3200" dirty="0"/>
              <a:t>	</a:t>
            </a:r>
            <a:r>
              <a:rPr lang="en-US" sz="3200" b="1" dirty="0"/>
              <a:t>	Guidance (2)</a:t>
            </a:r>
          </a:p>
        </p:txBody>
      </p:sp>
      <p:pic>
        <p:nvPicPr>
          <p:cNvPr id="5" name="Graphic 4" descr="Compass with solid fill">
            <a:extLst>
              <a:ext uri="{FF2B5EF4-FFF2-40B4-BE49-F238E27FC236}">
                <a16:creationId xmlns:a16="http://schemas.microsoft.com/office/drawing/2014/main" id="{D20DA5FB-F64A-7F28-645F-39A41C2F07E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02137" y="349161"/>
            <a:ext cx="695143" cy="695143"/>
          </a:xfrm>
          <a:prstGeom prst="rect">
            <a:avLst/>
          </a:prstGeom>
        </p:spPr>
      </p:pic>
      <p:sp>
        <p:nvSpPr>
          <p:cNvPr id="3" name="Content Placeholder 2">
            <a:extLst>
              <a:ext uri="{FF2B5EF4-FFF2-40B4-BE49-F238E27FC236}">
                <a16:creationId xmlns:a16="http://schemas.microsoft.com/office/drawing/2014/main" id="{E10E28A4-BBC9-1155-C77A-AE5E7A53F32D}"/>
              </a:ext>
            </a:extLst>
          </p:cNvPr>
          <p:cNvSpPr txBox="1">
            <a:spLocks/>
          </p:cNvSpPr>
          <p:nvPr/>
        </p:nvSpPr>
        <p:spPr>
          <a:xfrm>
            <a:off x="296574" y="1270535"/>
            <a:ext cx="11314800" cy="5236143"/>
          </a:xfrm>
          <a:prstGeom prst="rect">
            <a:avLst/>
          </a:prstGeom>
        </p:spPr>
        <p:txBody>
          <a:bodyPr numCol="1" anchor="t"/>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t>Personalizing syllabus DEI statements (</a:t>
            </a:r>
            <a:r>
              <a:rPr lang="en-US" sz="2800" b="1" dirty="0">
                <a:solidFill>
                  <a:srgbClr val="8D2337"/>
                </a:solidFill>
                <a:hlinkClick r:id="rId5">
                  <a:extLst>
                    <a:ext uri="{A12FA001-AC4F-418D-AE19-62706E023703}">
                      <ahyp:hlinkClr xmlns:ahyp="http://schemas.microsoft.com/office/drawing/2018/hyperlinkcolor" val="tx"/>
                    </a:ext>
                  </a:extLst>
                </a:hlinkClick>
              </a:rPr>
              <a:t>University of Iowa</a:t>
            </a:r>
            <a:r>
              <a:rPr lang="en-US" sz="2800" b="1" dirty="0"/>
              <a:t>)</a:t>
            </a:r>
          </a:p>
          <a:p>
            <a:pPr>
              <a:spcBef>
                <a:spcPts val="600"/>
              </a:spcBef>
            </a:pPr>
            <a:r>
              <a:rPr lang="en-US" sz="2800" b="1" dirty="0"/>
              <a:t>Inclusive Syllabi (</a:t>
            </a:r>
            <a:r>
              <a:rPr lang="en-US" sz="2800" b="1" dirty="0">
                <a:solidFill>
                  <a:srgbClr val="8D2337"/>
                </a:solidFill>
                <a:hlinkClick r:id="rId6">
                  <a:extLst>
                    <a:ext uri="{A12FA001-AC4F-418D-AE19-62706E023703}">
                      <ahyp:hlinkClr xmlns:ahyp="http://schemas.microsoft.com/office/drawing/2018/hyperlinkcolor" val="tx"/>
                    </a:ext>
                  </a:extLst>
                </a:hlinkClick>
              </a:rPr>
              <a:t>University of Kansas</a:t>
            </a:r>
            <a:r>
              <a:rPr lang="en-US" sz="2800" b="1" dirty="0"/>
              <a:t>)</a:t>
            </a:r>
          </a:p>
          <a:p>
            <a:pPr>
              <a:spcBef>
                <a:spcPts val="600"/>
              </a:spcBef>
            </a:pPr>
            <a:r>
              <a:rPr lang="en-US" sz="2800" b="1" dirty="0"/>
              <a:t>Diversity &amp; Inclusion Syllabus Statements (</a:t>
            </a:r>
            <a:r>
              <a:rPr lang="en-US" sz="2800" b="1" dirty="0">
                <a:solidFill>
                  <a:srgbClr val="8D2337"/>
                </a:solidFill>
                <a:hlinkClick r:id="rId7">
                  <a:extLst>
                    <a:ext uri="{A12FA001-AC4F-418D-AE19-62706E023703}">
                      <ahyp:hlinkClr xmlns:ahyp="http://schemas.microsoft.com/office/drawing/2018/hyperlinkcolor" val="tx"/>
                    </a:ext>
                  </a:extLst>
                </a:hlinkClick>
              </a:rPr>
              <a:t>Brown University</a:t>
            </a:r>
            <a:r>
              <a:rPr lang="en-US" sz="2800" b="1" dirty="0"/>
              <a:t>)</a:t>
            </a:r>
          </a:p>
          <a:p>
            <a:pPr marL="742950" lvl="1">
              <a:spcBef>
                <a:spcPts val="600"/>
              </a:spcBef>
              <a:buFont typeface="Calibri Light" panose="020F0302020204030204" pitchFamily="34" charset="0"/>
              <a:buChar char="–"/>
            </a:pPr>
            <a:r>
              <a:rPr lang="en-US" sz="2400" dirty="0"/>
              <a:t>4 examples provided</a:t>
            </a:r>
          </a:p>
          <a:p>
            <a:pPr>
              <a:spcBef>
                <a:spcPts val="600"/>
              </a:spcBef>
            </a:pPr>
            <a:r>
              <a:rPr lang="en-US" sz="2800" b="1" dirty="0"/>
              <a:t>Diversity &amp; Inclusion Syllabus Statements (</a:t>
            </a:r>
            <a:r>
              <a:rPr lang="en-US" sz="2800" b="1" dirty="0">
                <a:solidFill>
                  <a:srgbClr val="8D2337"/>
                </a:solidFill>
                <a:hlinkClick r:id="rId8">
                  <a:extLst>
                    <a:ext uri="{A12FA001-AC4F-418D-AE19-62706E023703}">
                      <ahyp:hlinkClr xmlns:ahyp="http://schemas.microsoft.com/office/drawing/2018/hyperlinkcolor" val="tx"/>
                    </a:ext>
                  </a:extLst>
                </a:hlinkClick>
              </a:rPr>
              <a:t>Clemson University</a:t>
            </a:r>
            <a:r>
              <a:rPr lang="en-US" sz="2800" b="1" dirty="0"/>
              <a:t>)</a:t>
            </a:r>
          </a:p>
          <a:p>
            <a:pPr marL="742950" lvl="1">
              <a:spcBef>
                <a:spcPts val="600"/>
              </a:spcBef>
              <a:buFont typeface="Calibri Light" panose="020F0302020204030204" pitchFamily="34" charset="0"/>
              <a:buChar char="–"/>
            </a:pPr>
            <a:r>
              <a:rPr lang="en-US" sz="2600" dirty="0"/>
              <a:t>Many examples; compiles information across multiple institutions</a:t>
            </a:r>
          </a:p>
          <a:p>
            <a:pPr>
              <a:spcBef>
                <a:spcPts val="600"/>
              </a:spcBef>
            </a:pPr>
            <a:r>
              <a:rPr lang="en-US" sz="2800" b="1" dirty="0"/>
              <a:t>Diversity Statement on a Syllabus (</a:t>
            </a:r>
            <a:r>
              <a:rPr lang="en-US" sz="2800" b="1" dirty="0">
                <a:solidFill>
                  <a:srgbClr val="8D2337"/>
                </a:solidFill>
                <a:hlinkClick r:id="rId9">
                  <a:extLst>
                    <a:ext uri="{A12FA001-AC4F-418D-AE19-62706E023703}">
                      <ahyp:hlinkClr xmlns:ahyp="http://schemas.microsoft.com/office/drawing/2018/hyperlinkcolor" val="tx"/>
                    </a:ext>
                  </a:extLst>
                </a:hlinkClick>
              </a:rPr>
              <a:t>Carnegie Mellon University</a:t>
            </a:r>
            <a:r>
              <a:rPr lang="en-US" sz="2800" b="1" dirty="0"/>
              <a:t>)</a:t>
            </a:r>
          </a:p>
          <a:p>
            <a:pPr marL="742950" lvl="1">
              <a:spcBef>
                <a:spcPts val="600"/>
              </a:spcBef>
              <a:buFont typeface="Calibri Light" panose="020F0302020204030204" pitchFamily="34" charset="0"/>
              <a:buChar char="–"/>
            </a:pPr>
            <a:r>
              <a:rPr lang="en-US" sz="2400" dirty="0"/>
              <a:t>5 examples provided</a:t>
            </a:r>
          </a:p>
          <a:p>
            <a:pPr>
              <a:spcBef>
                <a:spcPts val="600"/>
              </a:spcBef>
            </a:pPr>
            <a:endParaRPr lang="en-US" sz="2800" b="1" dirty="0"/>
          </a:p>
        </p:txBody>
      </p:sp>
    </p:spTree>
    <p:extLst>
      <p:ext uri="{BB962C8B-B14F-4D97-AF65-F5344CB8AC3E}">
        <p14:creationId xmlns:p14="http://schemas.microsoft.com/office/powerpoint/2010/main" val="3834562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BFC72F-9055-4E36-A7BE-25745403342F}"/>
              </a:ext>
            </a:extLst>
          </p:cNvPr>
          <p:cNvSpPr>
            <a:spLocks noGrp="1"/>
          </p:cNvSpPr>
          <p:nvPr>
            <p:ph type="sldNum" sz="quarter" idx="11"/>
          </p:nvPr>
        </p:nvSpPr>
        <p:spPr/>
        <p:txBody>
          <a:bodyPr/>
          <a:lstStyle/>
          <a:p>
            <a:fld id="{19B51A1E-902D-48AF-9020-955120F399B6}" type="slidenum">
              <a:rPr lang="en-US" smtClean="0"/>
              <a:pPr/>
              <a:t>5</a:t>
            </a:fld>
            <a:endParaRPr lang="en-US" dirty="0"/>
          </a:p>
        </p:txBody>
      </p:sp>
      <p:sp>
        <p:nvSpPr>
          <p:cNvPr id="2" name="Content Placeholder 2">
            <a:extLst>
              <a:ext uri="{FF2B5EF4-FFF2-40B4-BE49-F238E27FC236}">
                <a16:creationId xmlns:a16="http://schemas.microsoft.com/office/drawing/2014/main" id="{B70F8600-BACA-4545-FEBE-CA19304D5A7E}"/>
              </a:ext>
            </a:extLst>
          </p:cNvPr>
          <p:cNvSpPr txBox="1">
            <a:spLocks/>
          </p:cNvSpPr>
          <p:nvPr/>
        </p:nvSpPr>
        <p:spPr>
          <a:xfrm>
            <a:off x="296574" y="335824"/>
            <a:ext cx="11493289" cy="715261"/>
          </a:xfrm>
          <a:prstGeom prst="round2DiagRect">
            <a:avLst/>
          </a:prstGeom>
          <a:solidFill>
            <a:schemeClr val="bg1">
              <a:lumMod val="95000"/>
            </a:schemeClr>
          </a:solidFill>
        </p:spPr>
        <p:txBody>
          <a:bodyPr anchor="ct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682625" algn="l"/>
              </a:tabLst>
            </a:pPr>
            <a:r>
              <a:rPr lang="en-US" sz="3200" dirty="0"/>
              <a:t>	</a:t>
            </a:r>
            <a:r>
              <a:rPr lang="en-US" sz="3200" b="1" dirty="0"/>
              <a:t>	Things to consider including (</a:t>
            </a:r>
            <a:r>
              <a:rPr lang="en-US" sz="3200" b="1" dirty="0">
                <a:solidFill>
                  <a:srgbClr val="8D2337"/>
                </a:solidFill>
                <a:hlinkClick r:id="rId3">
                  <a:extLst>
                    <a:ext uri="{A12FA001-AC4F-418D-AE19-62706E023703}">
                      <ahyp:hlinkClr xmlns:ahyp="http://schemas.microsoft.com/office/drawing/2018/hyperlinkcolor" val="tx"/>
                    </a:ext>
                  </a:extLst>
                </a:hlinkClick>
              </a:rPr>
              <a:t>University of Iowa</a:t>
            </a:r>
            <a:r>
              <a:rPr lang="en-US" sz="3200" b="1" dirty="0"/>
              <a:t>)</a:t>
            </a:r>
          </a:p>
        </p:txBody>
      </p:sp>
      <p:pic>
        <p:nvPicPr>
          <p:cNvPr id="5" name="Graphic 4" descr="Signature with solid fill">
            <a:extLst>
              <a:ext uri="{FF2B5EF4-FFF2-40B4-BE49-F238E27FC236}">
                <a16:creationId xmlns:a16="http://schemas.microsoft.com/office/drawing/2014/main" id="{D20DA5FB-F64A-7F28-645F-39A41C2F07E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02137" y="349161"/>
            <a:ext cx="695143" cy="695143"/>
          </a:xfrm>
          <a:prstGeom prst="rect">
            <a:avLst/>
          </a:prstGeom>
        </p:spPr>
      </p:pic>
      <p:sp>
        <p:nvSpPr>
          <p:cNvPr id="3" name="Content Placeholder 2">
            <a:extLst>
              <a:ext uri="{FF2B5EF4-FFF2-40B4-BE49-F238E27FC236}">
                <a16:creationId xmlns:a16="http://schemas.microsoft.com/office/drawing/2014/main" id="{E10E28A4-BBC9-1155-C77A-AE5E7A53F32D}"/>
              </a:ext>
            </a:extLst>
          </p:cNvPr>
          <p:cNvSpPr txBox="1">
            <a:spLocks/>
          </p:cNvSpPr>
          <p:nvPr/>
        </p:nvSpPr>
        <p:spPr>
          <a:xfrm>
            <a:off x="296574" y="1270535"/>
            <a:ext cx="11314800" cy="5236143"/>
          </a:xfrm>
          <a:prstGeom prst="rect">
            <a:avLst/>
          </a:prstGeom>
        </p:spPr>
        <p:txBody>
          <a:bodyPr numCol="1" anchor="t"/>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t>Proclamation for the respect for diversity</a:t>
            </a:r>
          </a:p>
          <a:p>
            <a:pPr>
              <a:spcBef>
                <a:spcPts val="600"/>
              </a:spcBef>
            </a:pPr>
            <a:r>
              <a:rPr lang="en-US" sz="2800" b="1" dirty="0"/>
              <a:t>An explicit valuing of diverse perspectives</a:t>
            </a:r>
          </a:p>
          <a:p>
            <a:pPr>
              <a:spcBef>
                <a:spcPts val="600"/>
              </a:spcBef>
            </a:pPr>
            <a:r>
              <a:rPr lang="en-US" sz="2800" b="1" dirty="0"/>
              <a:t>Expectations with respect to the classroom climate and behavior</a:t>
            </a:r>
          </a:p>
          <a:p>
            <a:pPr>
              <a:spcBef>
                <a:spcPts val="600"/>
              </a:spcBef>
            </a:pPr>
            <a:r>
              <a:rPr lang="en-US" sz="2800" b="1" dirty="0"/>
              <a:t>How micro- and macroaggressions will be addressed and used as teaching moments</a:t>
            </a:r>
          </a:p>
          <a:p>
            <a:pPr>
              <a:spcBef>
                <a:spcPts val="600"/>
              </a:spcBef>
            </a:pPr>
            <a:r>
              <a:rPr lang="en-US" sz="2800" b="1" dirty="0"/>
              <a:t>Acknowledgment of inequities in society, education, or one’s field</a:t>
            </a:r>
          </a:p>
          <a:p>
            <a:pPr>
              <a:spcBef>
                <a:spcPts val="600"/>
              </a:spcBef>
            </a:pPr>
            <a:r>
              <a:rPr lang="en-US" sz="2800" b="1" dirty="0"/>
              <a:t>Relevant student resources</a:t>
            </a:r>
          </a:p>
          <a:p>
            <a:pPr>
              <a:spcBef>
                <a:spcPts val="600"/>
              </a:spcBef>
            </a:pPr>
            <a:r>
              <a:rPr lang="en-US" sz="2800" b="1" dirty="0"/>
              <a:t>Indication of ways that diversity enhances learning</a:t>
            </a:r>
          </a:p>
          <a:p>
            <a:pPr>
              <a:spcBef>
                <a:spcPts val="600"/>
              </a:spcBef>
            </a:pPr>
            <a:r>
              <a:rPr lang="en-US" sz="2800" b="1" dirty="0"/>
              <a:t>Acknowledgment of how a diversity statement aligns with your teaching philosophy</a:t>
            </a:r>
          </a:p>
          <a:p>
            <a:pPr>
              <a:spcBef>
                <a:spcPts val="600"/>
              </a:spcBef>
            </a:pPr>
            <a:r>
              <a:rPr lang="en-US" sz="2800" b="1" dirty="0"/>
              <a:t>Personalizing syllabus DEI statements (</a:t>
            </a:r>
            <a:r>
              <a:rPr lang="en-US" sz="2800" b="1" dirty="0">
                <a:solidFill>
                  <a:srgbClr val="8D2337"/>
                </a:solidFill>
                <a:hlinkClick r:id="rId3">
                  <a:extLst>
                    <a:ext uri="{A12FA001-AC4F-418D-AE19-62706E023703}">
                      <ahyp:hlinkClr xmlns:ahyp="http://schemas.microsoft.com/office/drawing/2018/hyperlinkcolor" val="tx"/>
                    </a:ext>
                  </a:extLst>
                </a:hlinkClick>
              </a:rPr>
              <a:t>University of Iowa</a:t>
            </a:r>
            <a:r>
              <a:rPr lang="en-US" sz="2800" b="1" dirty="0"/>
              <a:t>)</a:t>
            </a:r>
            <a:endParaRPr lang="en-US" sz="2600" dirty="0"/>
          </a:p>
          <a:p>
            <a:pPr>
              <a:spcBef>
                <a:spcPts val="600"/>
              </a:spcBef>
            </a:pPr>
            <a:endParaRPr lang="en-US" sz="2800" b="1" dirty="0"/>
          </a:p>
        </p:txBody>
      </p:sp>
    </p:spTree>
    <p:extLst>
      <p:ext uri="{BB962C8B-B14F-4D97-AF65-F5344CB8AC3E}">
        <p14:creationId xmlns:p14="http://schemas.microsoft.com/office/powerpoint/2010/main" val="423883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70F8600-BACA-4545-FEBE-CA19304D5A7E}"/>
              </a:ext>
            </a:extLst>
          </p:cNvPr>
          <p:cNvSpPr txBox="1">
            <a:spLocks/>
          </p:cNvSpPr>
          <p:nvPr/>
        </p:nvSpPr>
        <p:spPr>
          <a:xfrm>
            <a:off x="296574" y="335824"/>
            <a:ext cx="11493289" cy="715261"/>
          </a:xfrm>
          <a:prstGeom prst="round2DiagRect">
            <a:avLst/>
          </a:prstGeom>
          <a:solidFill>
            <a:schemeClr val="bg1">
              <a:lumMod val="95000"/>
            </a:schemeClr>
          </a:solidFill>
        </p:spPr>
        <p:txBody>
          <a:bodyPr anchor="ct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682625" algn="l"/>
              </a:tabLst>
            </a:pPr>
            <a:r>
              <a:rPr lang="en-US" sz="3200" dirty="0"/>
              <a:t>	</a:t>
            </a:r>
            <a:r>
              <a:rPr lang="en-US" sz="3200" b="1" dirty="0"/>
              <a:t>	Things to consider including (</a:t>
            </a:r>
            <a:r>
              <a:rPr lang="en-US" sz="3200" b="1" dirty="0">
                <a:solidFill>
                  <a:srgbClr val="8D2337"/>
                </a:solidFill>
                <a:hlinkClick r:id="rId3">
                  <a:extLst>
                    <a:ext uri="{A12FA001-AC4F-418D-AE19-62706E023703}">
                      <ahyp:hlinkClr xmlns:ahyp="http://schemas.microsoft.com/office/drawing/2018/hyperlinkcolor" val="tx"/>
                    </a:ext>
                  </a:extLst>
                </a:hlinkClick>
              </a:rPr>
              <a:t>Brown University</a:t>
            </a:r>
            <a:r>
              <a:rPr lang="en-US" sz="3200" b="1" dirty="0"/>
              <a:t>)</a:t>
            </a:r>
          </a:p>
        </p:txBody>
      </p:sp>
      <p:pic>
        <p:nvPicPr>
          <p:cNvPr id="5" name="Graphic 4" descr="Signature with solid fill">
            <a:extLst>
              <a:ext uri="{FF2B5EF4-FFF2-40B4-BE49-F238E27FC236}">
                <a16:creationId xmlns:a16="http://schemas.microsoft.com/office/drawing/2014/main" id="{D20DA5FB-F64A-7F28-645F-39A41C2F07E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02137" y="349161"/>
            <a:ext cx="695143" cy="695143"/>
          </a:xfrm>
          <a:prstGeom prst="rect">
            <a:avLst/>
          </a:prstGeom>
        </p:spPr>
      </p:pic>
      <p:sp>
        <p:nvSpPr>
          <p:cNvPr id="3" name="Content Placeholder 2">
            <a:extLst>
              <a:ext uri="{FF2B5EF4-FFF2-40B4-BE49-F238E27FC236}">
                <a16:creationId xmlns:a16="http://schemas.microsoft.com/office/drawing/2014/main" id="{E10E28A4-BBC9-1155-C77A-AE5E7A53F32D}"/>
              </a:ext>
            </a:extLst>
          </p:cNvPr>
          <p:cNvSpPr txBox="1">
            <a:spLocks/>
          </p:cNvSpPr>
          <p:nvPr/>
        </p:nvSpPr>
        <p:spPr>
          <a:xfrm>
            <a:off x="296573" y="1270535"/>
            <a:ext cx="11631795" cy="5236143"/>
          </a:xfrm>
          <a:prstGeom prst="rect">
            <a:avLst/>
          </a:prstGeom>
        </p:spPr>
        <p:txBody>
          <a:bodyPr numCol="1" anchor="t"/>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400" b="1" dirty="0"/>
              <a:t>What are your discipline's conventions and assumptions?</a:t>
            </a:r>
          </a:p>
          <a:p>
            <a:pPr marL="742950" lvl="1">
              <a:spcBef>
                <a:spcPts val="600"/>
              </a:spcBef>
              <a:buFont typeface="Calibri Light" panose="020F0302020204030204" pitchFamily="34" charset="0"/>
              <a:buChar char="–"/>
            </a:pPr>
            <a:r>
              <a:rPr lang="en-US" sz="2400" dirty="0"/>
              <a:t>How might students with varying backgrounds respond to them?</a:t>
            </a:r>
          </a:p>
          <a:p>
            <a:pPr>
              <a:spcBef>
                <a:spcPts val="600"/>
              </a:spcBef>
            </a:pPr>
            <a:r>
              <a:rPr lang="en-US" sz="2400" b="1" dirty="0"/>
              <a:t>What role does your respect for and engagement with diversity in the classroom play in your personal teaching philosophy?</a:t>
            </a:r>
          </a:p>
          <a:p>
            <a:pPr>
              <a:spcBef>
                <a:spcPts val="600"/>
              </a:spcBef>
            </a:pPr>
            <a:r>
              <a:rPr lang="en-US" sz="2400" b="1" dirty="0"/>
              <a:t>What positive learning outcomes can come from respecting differences in the classroom? How can you highlight these?</a:t>
            </a:r>
          </a:p>
          <a:p>
            <a:pPr>
              <a:spcBef>
                <a:spcPts val="600"/>
              </a:spcBef>
            </a:pPr>
            <a:r>
              <a:rPr lang="en-US" sz="2400" b="1" dirty="0"/>
              <a:t>What do you want your students to know about your expectations regarding creating and maintaining a classroom space where differences are respected and valued?</a:t>
            </a:r>
          </a:p>
          <a:p>
            <a:pPr>
              <a:spcBef>
                <a:spcPts val="600"/>
              </a:spcBef>
            </a:pPr>
            <a:r>
              <a:rPr lang="en-US" sz="2400" b="1" dirty="0"/>
              <a:t>Is your statement inclusive of different types of diversity, including, but not limited to: race, gender, ethnicity, sexual orientation, age, socioeconomic status, religion, and disability?</a:t>
            </a:r>
          </a:p>
          <a:p>
            <a:pPr>
              <a:spcBef>
                <a:spcPts val="600"/>
              </a:spcBef>
            </a:pPr>
            <a:r>
              <a:rPr lang="en-US" sz="2400" b="1" dirty="0"/>
              <a:t>Which campus resources would you like to direct your students to for further support?</a:t>
            </a:r>
          </a:p>
          <a:p>
            <a:pPr>
              <a:spcBef>
                <a:spcPts val="600"/>
              </a:spcBef>
            </a:pPr>
            <a:r>
              <a:rPr lang="en-US" sz="2400" b="1" dirty="0"/>
              <a:t>What kind of classroom environment would your students like to see?</a:t>
            </a:r>
          </a:p>
          <a:p>
            <a:pPr marL="742950" lvl="1">
              <a:spcBef>
                <a:spcPts val="600"/>
              </a:spcBef>
              <a:buFont typeface="Calibri Light" panose="020F0302020204030204" pitchFamily="34" charset="0"/>
              <a:buChar char="–"/>
            </a:pPr>
            <a:r>
              <a:rPr lang="en-US" sz="2400" dirty="0"/>
              <a:t>How might you include them in the conversation about standards for classroom civility?</a:t>
            </a:r>
          </a:p>
        </p:txBody>
      </p:sp>
    </p:spTree>
    <p:extLst>
      <p:ext uri="{BB962C8B-B14F-4D97-AF65-F5344CB8AC3E}">
        <p14:creationId xmlns:p14="http://schemas.microsoft.com/office/powerpoint/2010/main" val="619241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BFC72F-9055-4E36-A7BE-25745403342F}"/>
              </a:ext>
            </a:extLst>
          </p:cNvPr>
          <p:cNvSpPr>
            <a:spLocks noGrp="1"/>
          </p:cNvSpPr>
          <p:nvPr>
            <p:ph type="sldNum" sz="quarter" idx="11"/>
          </p:nvPr>
        </p:nvSpPr>
        <p:spPr/>
        <p:txBody>
          <a:bodyPr/>
          <a:lstStyle/>
          <a:p>
            <a:fld id="{19B51A1E-902D-48AF-9020-955120F399B6}" type="slidenum">
              <a:rPr lang="en-US" smtClean="0"/>
              <a:pPr/>
              <a:t>7</a:t>
            </a:fld>
            <a:endParaRPr lang="en-US" dirty="0"/>
          </a:p>
        </p:txBody>
      </p:sp>
      <p:sp>
        <p:nvSpPr>
          <p:cNvPr id="2" name="Content Placeholder 2">
            <a:extLst>
              <a:ext uri="{FF2B5EF4-FFF2-40B4-BE49-F238E27FC236}">
                <a16:creationId xmlns:a16="http://schemas.microsoft.com/office/drawing/2014/main" id="{B70F8600-BACA-4545-FEBE-CA19304D5A7E}"/>
              </a:ext>
            </a:extLst>
          </p:cNvPr>
          <p:cNvSpPr txBox="1">
            <a:spLocks/>
          </p:cNvSpPr>
          <p:nvPr/>
        </p:nvSpPr>
        <p:spPr>
          <a:xfrm>
            <a:off x="296574" y="335824"/>
            <a:ext cx="11493289" cy="715261"/>
          </a:xfrm>
          <a:prstGeom prst="round2DiagRect">
            <a:avLst/>
          </a:prstGeom>
          <a:solidFill>
            <a:schemeClr val="bg1">
              <a:lumMod val="95000"/>
            </a:schemeClr>
          </a:solidFill>
        </p:spPr>
        <p:txBody>
          <a:bodyPr anchor="ct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682625" algn="l"/>
              </a:tabLst>
            </a:pPr>
            <a:r>
              <a:rPr lang="en-US" sz="3200" dirty="0"/>
              <a:t>	</a:t>
            </a:r>
            <a:r>
              <a:rPr lang="en-US" sz="3200" b="1" dirty="0"/>
              <a:t>	Things to consider including (</a:t>
            </a:r>
            <a:r>
              <a:rPr lang="en-US" sz="3200" b="1" dirty="0">
                <a:solidFill>
                  <a:srgbClr val="8D2337"/>
                </a:solidFill>
                <a:hlinkClick r:id="rId3">
                  <a:extLst>
                    <a:ext uri="{A12FA001-AC4F-418D-AE19-62706E023703}">
                      <ahyp:hlinkClr xmlns:ahyp="http://schemas.microsoft.com/office/drawing/2018/hyperlinkcolor" val="tx"/>
                    </a:ext>
                  </a:extLst>
                </a:hlinkClick>
              </a:rPr>
              <a:t>Carnegie Mellon University</a:t>
            </a:r>
            <a:r>
              <a:rPr lang="en-US" sz="3200" b="1" dirty="0"/>
              <a:t>)</a:t>
            </a:r>
            <a:endParaRPr lang="en-US" sz="3200" dirty="0"/>
          </a:p>
        </p:txBody>
      </p:sp>
      <p:pic>
        <p:nvPicPr>
          <p:cNvPr id="5" name="Graphic 4" descr="Signature with solid fill">
            <a:extLst>
              <a:ext uri="{FF2B5EF4-FFF2-40B4-BE49-F238E27FC236}">
                <a16:creationId xmlns:a16="http://schemas.microsoft.com/office/drawing/2014/main" id="{D20DA5FB-F64A-7F28-645F-39A41C2F07E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02137" y="349161"/>
            <a:ext cx="695143" cy="695143"/>
          </a:xfrm>
          <a:prstGeom prst="rect">
            <a:avLst/>
          </a:prstGeom>
        </p:spPr>
      </p:pic>
      <p:sp>
        <p:nvSpPr>
          <p:cNvPr id="3" name="Content Placeholder 2">
            <a:extLst>
              <a:ext uri="{FF2B5EF4-FFF2-40B4-BE49-F238E27FC236}">
                <a16:creationId xmlns:a16="http://schemas.microsoft.com/office/drawing/2014/main" id="{E10E28A4-BBC9-1155-C77A-AE5E7A53F32D}"/>
              </a:ext>
            </a:extLst>
          </p:cNvPr>
          <p:cNvSpPr txBox="1">
            <a:spLocks/>
          </p:cNvSpPr>
          <p:nvPr/>
        </p:nvSpPr>
        <p:spPr>
          <a:xfrm>
            <a:off x="296574" y="1270535"/>
            <a:ext cx="11314800" cy="5236143"/>
          </a:xfrm>
          <a:prstGeom prst="rect">
            <a:avLst/>
          </a:prstGeom>
        </p:spPr>
        <p:txBody>
          <a:bodyPr numCol="1" anchor="t"/>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t>How do you, concretely, recognize and value diversity in your classroom?</a:t>
            </a:r>
          </a:p>
          <a:p>
            <a:pPr>
              <a:spcBef>
                <a:spcPts val="600"/>
              </a:spcBef>
            </a:pPr>
            <a:r>
              <a:rPr lang="en-US" sz="2800" b="1" dirty="0"/>
              <a:t>How can diversity – as represented in your discipline, course content, and classroom – be an asset for learning?</a:t>
            </a:r>
          </a:p>
          <a:p>
            <a:pPr>
              <a:spcBef>
                <a:spcPts val="600"/>
              </a:spcBef>
            </a:pPr>
            <a:r>
              <a:rPr lang="en-US" sz="2800" b="1" dirty="0"/>
              <a:t>How will issues related to diversity arise in your course and classroom? And, how will you handle them (ideally) when they do?</a:t>
            </a:r>
          </a:p>
          <a:p>
            <a:pPr>
              <a:spcBef>
                <a:spcPts val="600"/>
              </a:spcBef>
            </a:pPr>
            <a:r>
              <a:rPr lang="en-US" sz="2800" b="1" dirty="0"/>
              <a:t>Do you seek input from your students on classroom climate (i.e., to what extent they feel included and how)?</a:t>
            </a:r>
          </a:p>
          <a:p>
            <a:pPr>
              <a:spcBef>
                <a:spcPts val="600"/>
              </a:spcBef>
            </a:pPr>
            <a:r>
              <a:rPr lang="en-US" sz="2800" b="1" dirty="0"/>
              <a:t>Why being inclusive matters to you, specifically, and how that relates to your discipline, course, and desired classroom climate</a:t>
            </a:r>
          </a:p>
          <a:p>
            <a:pPr>
              <a:spcBef>
                <a:spcPts val="600"/>
              </a:spcBef>
            </a:pPr>
            <a:r>
              <a:rPr lang="en-US" sz="2800" b="1" dirty="0"/>
              <a:t>What relevant resources exist on campus that could be useful to your students?</a:t>
            </a:r>
          </a:p>
          <a:p>
            <a:pPr lvl="1">
              <a:spcBef>
                <a:spcPts val="600"/>
              </a:spcBef>
              <a:buFont typeface="Calibri Light" panose="020F0302020204030204" pitchFamily="34" charset="0"/>
              <a:buChar char="–"/>
            </a:pPr>
            <a:r>
              <a:rPr lang="en-US" sz="2600" b="1" dirty="0">
                <a:highlight>
                  <a:srgbClr val="FFFF00"/>
                </a:highlight>
              </a:rPr>
              <a:t>DBMI DEI has a feedback form that can be filled out anonymously</a:t>
            </a:r>
            <a:r>
              <a:rPr lang="en-US" sz="2600" b="1" dirty="0"/>
              <a:t>: </a:t>
            </a:r>
            <a:r>
              <a:rPr lang="en-US" sz="2600" b="1" dirty="0">
                <a:solidFill>
                  <a:srgbClr val="8D2337"/>
                </a:solidFill>
                <a:hlinkClick r:id="rId6">
                  <a:extLst>
                    <a:ext uri="{A12FA001-AC4F-418D-AE19-62706E023703}">
                      <ahyp:hlinkClr xmlns:ahyp="http://schemas.microsoft.com/office/drawing/2018/hyperlinkcolor" val="tx"/>
                    </a:ext>
                  </a:extLst>
                </a:hlinkClick>
              </a:rPr>
              <a:t>https://redcap.link/uamsdbmideisuggestions</a:t>
            </a:r>
            <a:endParaRPr lang="en-US" sz="2600" b="1" dirty="0">
              <a:solidFill>
                <a:srgbClr val="8D2337"/>
              </a:solidFill>
            </a:endParaRPr>
          </a:p>
          <a:p>
            <a:pPr>
              <a:spcBef>
                <a:spcPts val="600"/>
              </a:spcBef>
              <a:buFont typeface="Calibri Light" panose="020F0302020204030204" pitchFamily="34" charset="0"/>
              <a:buChar char="–"/>
            </a:pPr>
            <a:endParaRPr lang="en-US" sz="2800" b="1" dirty="0"/>
          </a:p>
        </p:txBody>
      </p:sp>
    </p:spTree>
    <p:extLst>
      <p:ext uri="{BB962C8B-B14F-4D97-AF65-F5344CB8AC3E}">
        <p14:creationId xmlns:p14="http://schemas.microsoft.com/office/powerpoint/2010/main" val="59319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BFC72F-9055-4E36-A7BE-25745403342F}"/>
              </a:ext>
            </a:extLst>
          </p:cNvPr>
          <p:cNvSpPr>
            <a:spLocks noGrp="1"/>
          </p:cNvSpPr>
          <p:nvPr>
            <p:ph type="sldNum" sz="quarter" idx="11"/>
          </p:nvPr>
        </p:nvSpPr>
        <p:spPr/>
        <p:txBody>
          <a:bodyPr/>
          <a:lstStyle/>
          <a:p>
            <a:fld id="{19B51A1E-902D-48AF-9020-955120F399B6}" type="slidenum">
              <a:rPr lang="en-US" smtClean="0"/>
              <a:pPr/>
              <a:t>8</a:t>
            </a:fld>
            <a:endParaRPr lang="en-US" dirty="0"/>
          </a:p>
        </p:txBody>
      </p:sp>
      <p:sp>
        <p:nvSpPr>
          <p:cNvPr id="2" name="Content Placeholder 2">
            <a:extLst>
              <a:ext uri="{FF2B5EF4-FFF2-40B4-BE49-F238E27FC236}">
                <a16:creationId xmlns:a16="http://schemas.microsoft.com/office/drawing/2014/main" id="{B70F8600-BACA-4545-FEBE-CA19304D5A7E}"/>
              </a:ext>
            </a:extLst>
          </p:cNvPr>
          <p:cNvSpPr txBox="1">
            <a:spLocks/>
          </p:cNvSpPr>
          <p:nvPr/>
        </p:nvSpPr>
        <p:spPr>
          <a:xfrm>
            <a:off x="296574" y="335824"/>
            <a:ext cx="11493289" cy="715261"/>
          </a:xfrm>
          <a:prstGeom prst="round2DiagRect">
            <a:avLst/>
          </a:prstGeom>
          <a:solidFill>
            <a:schemeClr val="bg1">
              <a:lumMod val="95000"/>
            </a:schemeClr>
          </a:solidFill>
        </p:spPr>
        <p:txBody>
          <a:bodyPr anchor="ct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682625" algn="l"/>
              </a:tabLst>
            </a:pPr>
            <a:r>
              <a:rPr lang="en-US" sz="3200" dirty="0"/>
              <a:t>	</a:t>
            </a:r>
            <a:r>
              <a:rPr lang="en-US" sz="3200" b="1" dirty="0"/>
              <a:t>	Examples (1)</a:t>
            </a:r>
            <a:endParaRPr lang="en-US" sz="3200" dirty="0"/>
          </a:p>
        </p:txBody>
      </p:sp>
      <p:pic>
        <p:nvPicPr>
          <p:cNvPr id="5" name="Graphic 4" descr="Signature with solid fill">
            <a:extLst>
              <a:ext uri="{FF2B5EF4-FFF2-40B4-BE49-F238E27FC236}">
                <a16:creationId xmlns:a16="http://schemas.microsoft.com/office/drawing/2014/main" id="{D20DA5FB-F64A-7F28-645F-39A41C2F07E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02137" y="349161"/>
            <a:ext cx="695143" cy="695143"/>
          </a:xfrm>
          <a:prstGeom prst="rect">
            <a:avLst/>
          </a:prstGeom>
        </p:spPr>
      </p:pic>
      <p:sp>
        <p:nvSpPr>
          <p:cNvPr id="3" name="Content Placeholder 2">
            <a:extLst>
              <a:ext uri="{FF2B5EF4-FFF2-40B4-BE49-F238E27FC236}">
                <a16:creationId xmlns:a16="http://schemas.microsoft.com/office/drawing/2014/main" id="{E10E28A4-BBC9-1155-C77A-AE5E7A53F32D}"/>
              </a:ext>
            </a:extLst>
          </p:cNvPr>
          <p:cNvSpPr txBox="1">
            <a:spLocks/>
          </p:cNvSpPr>
          <p:nvPr/>
        </p:nvSpPr>
        <p:spPr>
          <a:xfrm>
            <a:off x="296574" y="1270535"/>
            <a:ext cx="11314800" cy="5236143"/>
          </a:xfrm>
          <a:prstGeom prst="rect">
            <a:avLst/>
          </a:prstGeom>
        </p:spPr>
        <p:txBody>
          <a:bodyPr numCol="1" anchor="t"/>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2800" dirty="0"/>
              <a:t>“Respect for Diversity: It is my intent that students from all diverse backgrounds and perspectives be well served by this course, that students’ learning needs be addressed both in and out of class, and that the diversity that students bring to this class be viewed as a resource, strength and benefit. It is my intent to present materials and activities that are respectful of diversity: gender, sexuality, disability, age, socioeconomic status, ethnicity, race, and culture. Your suggestions are encouraged and appreciated. Please let me know ways to improve the effectiveness of the course for you personally or for other students or student groups. In addition, if any of our class meetings conflict with your religious events, please let me know so that we can make arrangements for you.”</a:t>
            </a:r>
            <a:endParaRPr lang="en-US" sz="2800" b="1" dirty="0"/>
          </a:p>
        </p:txBody>
      </p:sp>
      <p:sp>
        <p:nvSpPr>
          <p:cNvPr id="6" name="TextBox 5">
            <a:extLst>
              <a:ext uri="{FF2B5EF4-FFF2-40B4-BE49-F238E27FC236}">
                <a16:creationId xmlns:a16="http://schemas.microsoft.com/office/drawing/2014/main" id="{D7EC34F1-35C2-B4A7-CF2F-33D4B6C30C52}"/>
              </a:ext>
            </a:extLst>
          </p:cNvPr>
          <p:cNvSpPr txBox="1"/>
          <p:nvPr/>
        </p:nvSpPr>
        <p:spPr>
          <a:xfrm>
            <a:off x="9575134" y="6200774"/>
            <a:ext cx="2019300" cy="457200"/>
          </a:xfrm>
          <a:prstGeom prst="rect">
            <a:avLst/>
          </a:prstGeom>
          <a:noFill/>
        </p:spPr>
        <p:txBody>
          <a:bodyPr wrap="square" lIns="0" tIns="0" rIns="0" bIns="0" rtlCol="0" anchor="ctr">
            <a:noAutofit/>
          </a:bodyPr>
          <a:lstStyle/>
          <a:p>
            <a:pPr algn="ctr"/>
            <a:r>
              <a:rPr lang="en-US" sz="2000" dirty="0">
                <a:solidFill>
                  <a:schemeClr val="tx1">
                    <a:lumMod val="75000"/>
                    <a:lumOff val="25000"/>
                  </a:schemeClr>
                </a:solidFill>
                <a:latin typeface="+mn-lt"/>
              </a:rPr>
              <a:t>(</a:t>
            </a:r>
            <a:r>
              <a:rPr lang="en-US" sz="2000" dirty="0">
                <a:solidFill>
                  <a:srgbClr val="8D2337"/>
                </a:solidFill>
                <a:latin typeface="+mn-lt"/>
                <a:hlinkClick r:id="rId5">
                  <a:extLst>
                    <a:ext uri="{A12FA001-AC4F-418D-AE19-62706E023703}">
                      <ahyp:hlinkClr xmlns:ahyp="http://schemas.microsoft.com/office/drawing/2018/hyperlinkcolor" val="tx"/>
                    </a:ext>
                  </a:extLst>
                </a:hlinkClick>
              </a:rPr>
              <a:t>Source</a:t>
            </a:r>
            <a:r>
              <a:rPr lang="en-US" sz="2000" dirty="0">
                <a:solidFill>
                  <a:schemeClr val="tx1">
                    <a:lumMod val="75000"/>
                    <a:lumOff val="25000"/>
                  </a:schemeClr>
                </a:solidFill>
                <a:latin typeface="+mn-lt"/>
              </a:rPr>
              <a:t>)</a:t>
            </a:r>
          </a:p>
        </p:txBody>
      </p:sp>
    </p:spTree>
    <p:extLst>
      <p:ext uri="{BB962C8B-B14F-4D97-AF65-F5344CB8AC3E}">
        <p14:creationId xmlns:p14="http://schemas.microsoft.com/office/powerpoint/2010/main" val="589118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BFC72F-9055-4E36-A7BE-25745403342F}"/>
              </a:ext>
            </a:extLst>
          </p:cNvPr>
          <p:cNvSpPr>
            <a:spLocks noGrp="1"/>
          </p:cNvSpPr>
          <p:nvPr>
            <p:ph type="sldNum" sz="quarter" idx="11"/>
          </p:nvPr>
        </p:nvSpPr>
        <p:spPr/>
        <p:txBody>
          <a:bodyPr/>
          <a:lstStyle/>
          <a:p>
            <a:fld id="{19B51A1E-902D-48AF-9020-955120F399B6}" type="slidenum">
              <a:rPr lang="en-US" smtClean="0"/>
              <a:pPr/>
              <a:t>9</a:t>
            </a:fld>
            <a:endParaRPr lang="en-US" dirty="0"/>
          </a:p>
        </p:txBody>
      </p:sp>
      <p:sp>
        <p:nvSpPr>
          <p:cNvPr id="2" name="Content Placeholder 2">
            <a:extLst>
              <a:ext uri="{FF2B5EF4-FFF2-40B4-BE49-F238E27FC236}">
                <a16:creationId xmlns:a16="http://schemas.microsoft.com/office/drawing/2014/main" id="{B70F8600-BACA-4545-FEBE-CA19304D5A7E}"/>
              </a:ext>
            </a:extLst>
          </p:cNvPr>
          <p:cNvSpPr txBox="1">
            <a:spLocks/>
          </p:cNvSpPr>
          <p:nvPr/>
        </p:nvSpPr>
        <p:spPr>
          <a:xfrm>
            <a:off x="296574" y="335824"/>
            <a:ext cx="11493289" cy="715261"/>
          </a:xfrm>
          <a:prstGeom prst="round2DiagRect">
            <a:avLst/>
          </a:prstGeom>
          <a:solidFill>
            <a:schemeClr val="bg1">
              <a:lumMod val="95000"/>
            </a:schemeClr>
          </a:solidFill>
        </p:spPr>
        <p:txBody>
          <a:bodyPr anchor="ct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682625" algn="l"/>
              </a:tabLst>
            </a:pPr>
            <a:r>
              <a:rPr lang="en-US" sz="3200" dirty="0"/>
              <a:t>	</a:t>
            </a:r>
            <a:r>
              <a:rPr lang="en-US" sz="3200" b="1" dirty="0"/>
              <a:t>	Examples (2)</a:t>
            </a:r>
            <a:endParaRPr lang="en-US" sz="3200" dirty="0"/>
          </a:p>
        </p:txBody>
      </p:sp>
      <p:pic>
        <p:nvPicPr>
          <p:cNvPr id="5" name="Graphic 4" descr="Signature with solid fill">
            <a:extLst>
              <a:ext uri="{FF2B5EF4-FFF2-40B4-BE49-F238E27FC236}">
                <a16:creationId xmlns:a16="http://schemas.microsoft.com/office/drawing/2014/main" id="{D20DA5FB-F64A-7F28-645F-39A41C2F07E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02137" y="349161"/>
            <a:ext cx="695143" cy="695143"/>
          </a:xfrm>
          <a:prstGeom prst="rect">
            <a:avLst/>
          </a:prstGeom>
        </p:spPr>
      </p:pic>
      <p:pic>
        <p:nvPicPr>
          <p:cNvPr id="7" name="Picture 6">
            <a:extLst>
              <a:ext uri="{FF2B5EF4-FFF2-40B4-BE49-F238E27FC236}">
                <a16:creationId xmlns:a16="http://schemas.microsoft.com/office/drawing/2014/main" id="{1EB605FC-A184-92E4-7501-177311472440}"/>
              </a:ext>
            </a:extLst>
          </p:cNvPr>
          <p:cNvPicPr>
            <a:picLocks noChangeAspect="1"/>
          </p:cNvPicPr>
          <p:nvPr/>
        </p:nvPicPr>
        <p:blipFill>
          <a:blip r:embed="rId5"/>
          <a:stretch>
            <a:fillRect/>
          </a:stretch>
        </p:blipFill>
        <p:spPr>
          <a:xfrm>
            <a:off x="296574" y="1200149"/>
            <a:ext cx="6230560" cy="5457825"/>
          </a:xfrm>
          <a:prstGeom prst="rect">
            <a:avLst/>
          </a:prstGeom>
        </p:spPr>
      </p:pic>
      <p:sp>
        <p:nvSpPr>
          <p:cNvPr id="8" name="TextBox 7">
            <a:extLst>
              <a:ext uri="{FF2B5EF4-FFF2-40B4-BE49-F238E27FC236}">
                <a16:creationId xmlns:a16="http://schemas.microsoft.com/office/drawing/2014/main" id="{BF7439CC-029C-C0A8-8817-7DDB5D554702}"/>
              </a:ext>
            </a:extLst>
          </p:cNvPr>
          <p:cNvSpPr txBox="1"/>
          <p:nvPr/>
        </p:nvSpPr>
        <p:spPr>
          <a:xfrm>
            <a:off x="9575134" y="6200774"/>
            <a:ext cx="2019300" cy="457200"/>
          </a:xfrm>
          <a:prstGeom prst="rect">
            <a:avLst/>
          </a:prstGeom>
          <a:noFill/>
        </p:spPr>
        <p:txBody>
          <a:bodyPr wrap="square" lIns="0" tIns="0" rIns="0" bIns="0" rtlCol="0" anchor="ctr">
            <a:noAutofit/>
          </a:bodyPr>
          <a:lstStyle/>
          <a:p>
            <a:pPr algn="ctr"/>
            <a:r>
              <a:rPr lang="en-US" sz="2000" dirty="0">
                <a:solidFill>
                  <a:schemeClr val="tx1">
                    <a:lumMod val="75000"/>
                    <a:lumOff val="25000"/>
                  </a:schemeClr>
                </a:solidFill>
                <a:latin typeface="+mn-lt"/>
              </a:rPr>
              <a:t>(</a:t>
            </a:r>
            <a:r>
              <a:rPr lang="en-US" sz="2000" dirty="0">
                <a:solidFill>
                  <a:srgbClr val="8D2337"/>
                </a:solidFill>
                <a:latin typeface="+mn-lt"/>
                <a:hlinkClick r:id="rId6">
                  <a:extLst>
                    <a:ext uri="{A12FA001-AC4F-418D-AE19-62706E023703}">
                      <ahyp:hlinkClr xmlns:ahyp="http://schemas.microsoft.com/office/drawing/2018/hyperlinkcolor" val="tx"/>
                    </a:ext>
                  </a:extLst>
                </a:hlinkClick>
              </a:rPr>
              <a:t>Source</a:t>
            </a:r>
            <a:r>
              <a:rPr lang="en-US" sz="2000" dirty="0">
                <a:solidFill>
                  <a:schemeClr val="tx1">
                    <a:lumMod val="75000"/>
                    <a:lumOff val="25000"/>
                  </a:schemeClr>
                </a:solidFill>
                <a:latin typeface="+mn-lt"/>
              </a:rPr>
              <a:t>)</a:t>
            </a:r>
          </a:p>
        </p:txBody>
      </p:sp>
    </p:spTree>
    <p:extLst>
      <p:ext uri="{BB962C8B-B14F-4D97-AF65-F5344CB8AC3E}">
        <p14:creationId xmlns:p14="http://schemas.microsoft.com/office/powerpoint/2010/main" val="22409936"/>
      </p:ext>
    </p:extLst>
  </p:cSld>
  <p:clrMapOvr>
    <a:masterClrMapping/>
  </p:clrMapOvr>
</p:sld>
</file>

<file path=ppt/theme/theme1.xml><?xml version="1.0" encoding="utf-8"?>
<a:theme xmlns:a="http://schemas.openxmlformats.org/drawingml/2006/main" name="Office Them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TF16411175_Green pitch deck_AAS_v4" id="{7774237F-020F-43A5-B912-064E6C199417}" vid="{D87B7C14-9379-4774-A3D4-9FA5066AD9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19BF51BA-BD97-4518-9266-AD3D61549834}">
  <ds:schemaRefs>
    <ds:schemaRef ds:uri="http://schemas.microsoft.com/sharepoint/v3/contenttype/forms"/>
  </ds:schemaRefs>
</ds:datastoreItem>
</file>

<file path=customXml/itemProps2.xml><?xml version="1.0" encoding="utf-8"?>
<ds:datastoreItem xmlns:ds="http://schemas.openxmlformats.org/officeDocument/2006/customXml" ds:itemID="{BE1961DD-CF27-443B-BFF6-660110ED05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490261-1200-4EC7-95B0-2241EE54AA34}">
  <ds:schemaRefs>
    <ds:schemaRef ds:uri="http://www.w3.org/XML/1998/namespace"/>
    <ds:schemaRef ds:uri="http://purl.org/dc/elements/1.1/"/>
    <ds:schemaRef ds:uri="http://purl.org/dc/dcmitype/"/>
    <ds:schemaRef ds:uri="http://schemas.microsoft.com/office/infopath/2007/PartnerControls"/>
    <ds:schemaRef ds:uri="16c05727-aa75-4e4a-9b5f-8a80a1165891"/>
    <ds:schemaRef ds:uri="http://purl.org/dc/terms/"/>
    <ds:schemaRef ds:uri="http://schemas.microsoft.com/office/2006/documentManagement/types"/>
    <ds:schemaRef ds:uri="http://schemas.openxmlformats.org/package/2006/metadata/core-properties"/>
    <ds:schemaRef ds:uri="71af3243-3dd4-4a8d-8c0d-dd76da1f02a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Verdant pitch deck</Template>
  <TotalTime>0</TotalTime>
  <Words>1705</Words>
  <Application>Microsoft Office PowerPoint</Application>
  <PresentationFormat>Widescreen</PresentationFormat>
  <Paragraphs>89</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Rockwell</vt:lpstr>
      <vt:lpstr>Times New Roman</vt:lpstr>
      <vt:lpstr>Office Theme</vt:lpstr>
      <vt:lpstr>DEI Syllabus Statements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2022-04-26T18:54:05Z</dcterms:created>
  <dcterms:modified xsi:type="dcterms:W3CDTF">2023-08-09T19:23:26Z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8ca390d5-a4f3-448c-8368-24080179bc53_Enabled">
    <vt:lpwstr>true</vt:lpwstr>
  </property>
  <property fmtid="{D5CDD505-2E9C-101B-9397-08002B2CF9AE}" pid="4" name="MSIP_Label_8ca390d5-a4f3-448c-8368-24080179bc53_SetDate">
    <vt:lpwstr>2023-03-27T22:03:13Z</vt:lpwstr>
  </property>
  <property fmtid="{D5CDD505-2E9C-101B-9397-08002B2CF9AE}" pid="5" name="MSIP_Label_8ca390d5-a4f3-448c-8368-24080179bc53_Method">
    <vt:lpwstr>Standard</vt:lpwstr>
  </property>
  <property fmtid="{D5CDD505-2E9C-101B-9397-08002B2CF9AE}" pid="6" name="MSIP_Label_8ca390d5-a4f3-448c-8368-24080179bc53_Name">
    <vt:lpwstr>Low Risk</vt:lpwstr>
  </property>
  <property fmtid="{D5CDD505-2E9C-101B-9397-08002B2CF9AE}" pid="7" name="MSIP_Label_8ca390d5-a4f3-448c-8368-24080179bc53_SiteId">
    <vt:lpwstr>5b703aa0-061f-4ed9-beca-765a39ee1304</vt:lpwstr>
  </property>
  <property fmtid="{D5CDD505-2E9C-101B-9397-08002B2CF9AE}" pid="8" name="MSIP_Label_8ca390d5-a4f3-448c-8368-24080179bc53_ActionId">
    <vt:lpwstr>e0be65b0-5b33-41ea-b128-5ef03cd5cc8a</vt:lpwstr>
  </property>
  <property fmtid="{D5CDD505-2E9C-101B-9397-08002B2CF9AE}" pid="9" name="MSIP_Label_8ca390d5-a4f3-448c-8368-24080179bc53_ContentBits">
    <vt:lpwstr>0</vt:lpwstr>
  </property>
</Properties>
</file>