
<file path=[Content_Types].xml><?xml version="1.0" encoding="utf-8"?>
<Types xmlns="http://schemas.openxmlformats.org/package/2006/content-types">
  <Default Extension="png" ContentType="image/png"/>
  <Default Extension="emf" ContentType="image/x-emf"/>
  <Default Extension="wmf" ContentType="image/x-w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2" r:id="rId2"/>
  </p:sldIdLst>
  <p:sldSz cx="20116800" cy="20116800"/>
  <p:notesSz cx="9398000" cy="14884400"/>
  <p:defaultTextStyle>
    <a:defPPr>
      <a:defRPr lang="en-US"/>
    </a:defPPr>
    <a:lvl1pPr algn="l" rtl="0" eaLnBrk="0" fontAlgn="base" hangingPunct="0">
      <a:spcBef>
        <a:spcPct val="0"/>
      </a:spcBef>
      <a:spcAft>
        <a:spcPct val="0"/>
      </a:spcAft>
      <a:defRPr sz="1700" kern="1200">
        <a:solidFill>
          <a:schemeClr val="tx1"/>
        </a:solidFill>
        <a:latin typeface="Times New Roman" pitchFamily="18" charset="0"/>
        <a:ea typeface="+mn-ea"/>
        <a:cs typeface="+mn-cs"/>
      </a:defRPr>
    </a:lvl1pPr>
    <a:lvl2pPr marL="505069" algn="l" rtl="0" eaLnBrk="0" fontAlgn="base" hangingPunct="0">
      <a:spcBef>
        <a:spcPct val="0"/>
      </a:spcBef>
      <a:spcAft>
        <a:spcPct val="0"/>
      </a:spcAft>
      <a:defRPr sz="1700" kern="1200">
        <a:solidFill>
          <a:schemeClr val="tx1"/>
        </a:solidFill>
        <a:latin typeface="Times New Roman" pitchFamily="18" charset="0"/>
        <a:ea typeface="+mn-ea"/>
        <a:cs typeface="+mn-cs"/>
      </a:defRPr>
    </a:lvl2pPr>
    <a:lvl3pPr marL="1010138" algn="l" rtl="0" eaLnBrk="0" fontAlgn="base" hangingPunct="0">
      <a:spcBef>
        <a:spcPct val="0"/>
      </a:spcBef>
      <a:spcAft>
        <a:spcPct val="0"/>
      </a:spcAft>
      <a:defRPr sz="1700" kern="1200">
        <a:solidFill>
          <a:schemeClr val="tx1"/>
        </a:solidFill>
        <a:latin typeface="Times New Roman" pitchFamily="18" charset="0"/>
        <a:ea typeface="+mn-ea"/>
        <a:cs typeface="+mn-cs"/>
      </a:defRPr>
    </a:lvl3pPr>
    <a:lvl4pPr marL="1515207" algn="l" rtl="0" eaLnBrk="0" fontAlgn="base" hangingPunct="0">
      <a:spcBef>
        <a:spcPct val="0"/>
      </a:spcBef>
      <a:spcAft>
        <a:spcPct val="0"/>
      </a:spcAft>
      <a:defRPr sz="1700" kern="1200">
        <a:solidFill>
          <a:schemeClr val="tx1"/>
        </a:solidFill>
        <a:latin typeface="Times New Roman" pitchFamily="18" charset="0"/>
        <a:ea typeface="+mn-ea"/>
        <a:cs typeface="+mn-cs"/>
      </a:defRPr>
    </a:lvl4pPr>
    <a:lvl5pPr marL="2020275" algn="l" rtl="0" eaLnBrk="0" fontAlgn="base" hangingPunct="0">
      <a:spcBef>
        <a:spcPct val="0"/>
      </a:spcBef>
      <a:spcAft>
        <a:spcPct val="0"/>
      </a:spcAft>
      <a:defRPr sz="1700" kern="1200">
        <a:solidFill>
          <a:schemeClr val="tx1"/>
        </a:solidFill>
        <a:latin typeface="Times New Roman" pitchFamily="18" charset="0"/>
        <a:ea typeface="+mn-ea"/>
        <a:cs typeface="+mn-cs"/>
      </a:defRPr>
    </a:lvl5pPr>
    <a:lvl6pPr marL="2525344" algn="l" defTabSz="1010138" rtl="0" eaLnBrk="1" latinLnBrk="0" hangingPunct="1">
      <a:defRPr sz="1700" kern="1200">
        <a:solidFill>
          <a:schemeClr val="tx1"/>
        </a:solidFill>
        <a:latin typeface="Times New Roman" pitchFamily="18" charset="0"/>
        <a:ea typeface="+mn-ea"/>
        <a:cs typeface="+mn-cs"/>
      </a:defRPr>
    </a:lvl6pPr>
    <a:lvl7pPr marL="3030413" algn="l" defTabSz="1010138" rtl="0" eaLnBrk="1" latinLnBrk="0" hangingPunct="1">
      <a:defRPr sz="1700" kern="1200">
        <a:solidFill>
          <a:schemeClr val="tx1"/>
        </a:solidFill>
        <a:latin typeface="Times New Roman" pitchFamily="18" charset="0"/>
        <a:ea typeface="+mn-ea"/>
        <a:cs typeface="+mn-cs"/>
      </a:defRPr>
    </a:lvl7pPr>
    <a:lvl8pPr marL="3535482" algn="l" defTabSz="1010138" rtl="0" eaLnBrk="1" latinLnBrk="0" hangingPunct="1">
      <a:defRPr sz="1700" kern="1200">
        <a:solidFill>
          <a:schemeClr val="tx1"/>
        </a:solidFill>
        <a:latin typeface="Times New Roman" pitchFamily="18" charset="0"/>
        <a:ea typeface="+mn-ea"/>
        <a:cs typeface="+mn-cs"/>
      </a:defRPr>
    </a:lvl8pPr>
    <a:lvl9pPr marL="4040551" algn="l" defTabSz="1010138" rtl="0" eaLnBrk="1" latinLnBrk="0" hangingPunct="1">
      <a:defRPr sz="17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1836">
          <p15:clr>
            <a:srgbClr val="A4A3A4"/>
          </p15:clr>
        </p15:guide>
        <p15:guide id="2" orient="horz" pos="3168">
          <p15:clr>
            <a:srgbClr val="A4A3A4"/>
          </p15:clr>
        </p15:guide>
        <p15:guide id="3" orient="horz" pos="2496">
          <p15:clr>
            <a:srgbClr val="A4A3A4"/>
          </p15:clr>
        </p15:guide>
        <p15:guide id="4" orient="horz" pos="12144">
          <p15:clr>
            <a:srgbClr val="A4A3A4"/>
          </p15:clr>
        </p15:guide>
        <p15:guide id="5" orient="horz" pos="9120">
          <p15:clr>
            <a:srgbClr val="A4A3A4"/>
          </p15:clr>
        </p15:guide>
        <p15:guide id="6" pos="323">
          <p15:clr>
            <a:srgbClr val="A4A3A4"/>
          </p15:clr>
        </p15:guide>
        <p15:guide id="7" pos="3168">
          <p15:clr>
            <a:srgbClr val="A4A3A4"/>
          </p15:clr>
        </p15:guide>
        <p15:guide id="8" pos="3388">
          <p15:clr>
            <a:srgbClr val="A4A3A4"/>
          </p15:clr>
        </p15:guide>
        <p15:guide id="9" pos="6227">
          <p15:clr>
            <a:srgbClr val="A4A3A4"/>
          </p15:clr>
        </p15:guide>
        <p15:guide id="10" pos="6447">
          <p15:clr>
            <a:srgbClr val="A4A3A4"/>
          </p15:clr>
        </p15:guide>
        <p15:guide id="11" pos="9284">
          <p15:clr>
            <a:srgbClr val="A4A3A4"/>
          </p15:clr>
        </p15:guide>
        <p15:guide id="12" pos="9504">
          <p15:clr>
            <a:srgbClr val="A4A3A4"/>
          </p15:clr>
        </p15:guide>
        <p15:guide id="13" pos="12343">
          <p15:clr>
            <a:srgbClr val="A4A3A4"/>
          </p15:clr>
        </p15:guide>
        <p15:guide id="14" pos="480">
          <p15:clr>
            <a:srgbClr val="A4A3A4"/>
          </p15:clr>
        </p15:guide>
        <p15:guide id="15" pos="6048">
          <p15:clr>
            <a:srgbClr val="A4A3A4"/>
          </p15:clr>
        </p15:guide>
        <p15:guide id="16" pos="6624">
          <p15:clr>
            <a:srgbClr val="A4A3A4"/>
          </p15:clr>
        </p15:guide>
        <p15:guide id="17" pos="121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687"/>
    <a:srgbClr val="33CCCC"/>
    <a:srgbClr val="00CC99"/>
    <a:srgbClr val="009973"/>
    <a:srgbClr val="000000"/>
    <a:srgbClr val="006699"/>
    <a:srgbClr val="CC3300"/>
    <a:srgbClr val="006600"/>
    <a:srgbClr val="336699"/>
    <a:srgbClr val="F2DD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463" autoAdjust="0"/>
    <p:restoredTop sz="94654" autoAdjust="0"/>
  </p:normalViewPr>
  <p:slideViewPr>
    <p:cSldViewPr showGuides="1">
      <p:cViewPr varScale="1">
        <p:scale>
          <a:sx n="35" d="100"/>
          <a:sy n="35" d="100"/>
        </p:scale>
        <p:origin x="2304" y="208"/>
      </p:cViewPr>
      <p:guideLst>
        <p:guide orient="horz" pos="11836"/>
        <p:guide orient="horz" pos="3168"/>
        <p:guide orient="horz" pos="2496"/>
        <p:guide orient="horz" pos="12144"/>
        <p:guide orient="horz" pos="9120"/>
        <p:guide pos="323"/>
        <p:guide pos="3168"/>
        <p:guide pos="3388"/>
        <p:guide pos="6227"/>
        <p:guide pos="6447"/>
        <p:guide pos="9284"/>
        <p:guide pos="9504"/>
        <p:guide pos="12343"/>
        <p:guide pos="480"/>
        <p:guide pos="6048"/>
        <p:guide pos="6624"/>
        <p:guide pos="1214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59238" cy="78105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lvl1pPr defTabSz="1287463">
              <a:defRPr sz="1700"/>
            </a:lvl1pPr>
          </a:lstStyle>
          <a:p>
            <a:endParaRPr lang="en-AU"/>
          </a:p>
        </p:txBody>
      </p:sp>
      <p:sp>
        <p:nvSpPr>
          <p:cNvPr id="4099" name="Rectangle 3"/>
          <p:cNvSpPr>
            <a:spLocks noGrp="1" noChangeArrowheads="1"/>
          </p:cNvSpPr>
          <p:nvPr>
            <p:ph type="dt" sz="quarter" idx="1"/>
          </p:nvPr>
        </p:nvSpPr>
        <p:spPr bwMode="auto">
          <a:xfrm>
            <a:off x="5276850" y="0"/>
            <a:ext cx="4157663" cy="78105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lvl1pPr algn="r" defTabSz="1287463">
              <a:defRPr sz="1700"/>
            </a:lvl1pPr>
          </a:lstStyle>
          <a:p>
            <a:endParaRPr lang="en-AU"/>
          </a:p>
        </p:txBody>
      </p:sp>
      <p:sp>
        <p:nvSpPr>
          <p:cNvPr id="4100" name="Rectangle 4"/>
          <p:cNvSpPr>
            <a:spLocks noGrp="1" noChangeArrowheads="1"/>
          </p:cNvSpPr>
          <p:nvPr>
            <p:ph type="ftr" sz="quarter" idx="2"/>
          </p:nvPr>
        </p:nvSpPr>
        <p:spPr bwMode="auto">
          <a:xfrm>
            <a:off x="0" y="14141450"/>
            <a:ext cx="4059238" cy="777875"/>
          </a:xfrm>
          <a:prstGeom prst="rect">
            <a:avLst/>
          </a:prstGeom>
          <a:noFill/>
          <a:ln w="9525">
            <a:noFill/>
            <a:miter lim="800000"/>
            <a:headEnd/>
            <a:tailEnd/>
          </a:ln>
          <a:effectLst/>
        </p:spPr>
        <p:txBody>
          <a:bodyPr vert="horz" wrap="square" lIns="128630" tIns="64316" rIns="128630" bIns="64316" numCol="1" anchor="b" anchorCtr="0" compatLnSpc="1">
            <a:prstTxWarp prst="textNoShape">
              <a:avLst/>
            </a:prstTxWarp>
          </a:bodyPr>
          <a:lstStyle>
            <a:lvl1pPr defTabSz="1287463">
              <a:defRPr sz="1700"/>
            </a:lvl1pPr>
          </a:lstStyle>
          <a:p>
            <a:endParaRPr lang="en-AU"/>
          </a:p>
        </p:txBody>
      </p:sp>
      <p:sp>
        <p:nvSpPr>
          <p:cNvPr id="4101" name="Rectangle 5"/>
          <p:cNvSpPr>
            <a:spLocks noGrp="1" noChangeArrowheads="1"/>
          </p:cNvSpPr>
          <p:nvPr>
            <p:ph type="sldNum" sz="quarter" idx="3"/>
          </p:nvPr>
        </p:nvSpPr>
        <p:spPr bwMode="auto">
          <a:xfrm>
            <a:off x="5276850" y="14141450"/>
            <a:ext cx="4157663" cy="777875"/>
          </a:xfrm>
          <a:prstGeom prst="rect">
            <a:avLst/>
          </a:prstGeom>
          <a:noFill/>
          <a:ln w="9525">
            <a:noFill/>
            <a:miter lim="800000"/>
            <a:headEnd/>
            <a:tailEnd/>
          </a:ln>
          <a:effectLst/>
        </p:spPr>
        <p:txBody>
          <a:bodyPr vert="horz" wrap="square" lIns="128630" tIns="64316" rIns="128630" bIns="64316" numCol="1" anchor="b" anchorCtr="0" compatLnSpc="1">
            <a:prstTxWarp prst="textNoShape">
              <a:avLst/>
            </a:prstTxWarp>
          </a:bodyPr>
          <a:lstStyle>
            <a:lvl1pPr algn="r" defTabSz="1287463">
              <a:defRPr sz="1700"/>
            </a:lvl1pPr>
          </a:lstStyle>
          <a:p>
            <a:fld id="{0C110309-3D6C-4B7E-9522-2CF7394A684E}" type="slidenum">
              <a:rPr lang="en-AU"/>
              <a:pPr/>
              <a:t>‹#›</a:t>
            </a:fld>
            <a:endParaRPr lang="en-AU"/>
          </a:p>
        </p:txBody>
      </p:sp>
    </p:spTree>
    <p:extLst>
      <p:ext uri="{BB962C8B-B14F-4D97-AF65-F5344CB8AC3E}">
        <p14:creationId xmlns:p14="http://schemas.microsoft.com/office/powerpoint/2010/main" val="1126592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59238" cy="78105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lvl1pPr defTabSz="1287463">
              <a:defRPr sz="1700"/>
            </a:lvl1pPr>
          </a:lstStyle>
          <a:p>
            <a:endParaRPr lang="en-AU"/>
          </a:p>
        </p:txBody>
      </p:sp>
      <p:sp>
        <p:nvSpPr>
          <p:cNvPr id="3075" name="Rectangle 3"/>
          <p:cNvSpPr>
            <a:spLocks noGrp="1" noChangeArrowheads="1"/>
          </p:cNvSpPr>
          <p:nvPr>
            <p:ph type="dt" idx="1"/>
          </p:nvPr>
        </p:nvSpPr>
        <p:spPr bwMode="auto">
          <a:xfrm>
            <a:off x="5276850" y="0"/>
            <a:ext cx="4157663" cy="78105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lvl1pPr algn="r" defTabSz="1287463">
              <a:defRPr sz="1700"/>
            </a:lvl1pPr>
          </a:lstStyle>
          <a:p>
            <a:endParaRPr lang="en-AU"/>
          </a:p>
        </p:txBody>
      </p:sp>
      <p:sp>
        <p:nvSpPr>
          <p:cNvPr id="3076" name="Rectangle 4"/>
          <p:cNvSpPr>
            <a:spLocks noGrp="1" noRot="1" noChangeAspect="1" noChangeArrowheads="1" noTextEdit="1"/>
          </p:cNvSpPr>
          <p:nvPr>
            <p:ph type="sldImg" idx="2"/>
          </p:nvPr>
        </p:nvSpPr>
        <p:spPr bwMode="auto">
          <a:xfrm>
            <a:off x="1885950" y="1112838"/>
            <a:ext cx="5567363" cy="5567362"/>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1217613" y="7126288"/>
            <a:ext cx="6897687" cy="668020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3078" name="Rectangle 6"/>
          <p:cNvSpPr>
            <a:spLocks noGrp="1" noChangeArrowheads="1"/>
          </p:cNvSpPr>
          <p:nvPr>
            <p:ph type="ftr" sz="quarter" idx="4"/>
          </p:nvPr>
        </p:nvSpPr>
        <p:spPr bwMode="auto">
          <a:xfrm>
            <a:off x="0" y="14141450"/>
            <a:ext cx="4059238" cy="777875"/>
          </a:xfrm>
          <a:prstGeom prst="rect">
            <a:avLst/>
          </a:prstGeom>
          <a:noFill/>
          <a:ln w="9525">
            <a:noFill/>
            <a:miter lim="800000"/>
            <a:headEnd/>
            <a:tailEnd/>
          </a:ln>
          <a:effectLst/>
        </p:spPr>
        <p:txBody>
          <a:bodyPr vert="horz" wrap="square" lIns="128630" tIns="64316" rIns="128630" bIns="64316" numCol="1" anchor="b" anchorCtr="0" compatLnSpc="1">
            <a:prstTxWarp prst="textNoShape">
              <a:avLst/>
            </a:prstTxWarp>
          </a:bodyPr>
          <a:lstStyle>
            <a:lvl1pPr defTabSz="1287463">
              <a:defRPr sz="1700"/>
            </a:lvl1pPr>
          </a:lstStyle>
          <a:p>
            <a:endParaRPr lang="en-AU"/>
          </a:p>
        </p:txBody>
      </p:sp>
      <p:sp>
        <p:nvSpPr>
          <p:cNvPr id="3079" name="Rectangle 7"/>
          <p:cNvSpPr>
            <a:spLocks noGrp="1" noChangeArrowheads="1"/>
          </p:cNvSpPr>
          <p:nvPr>
            <p:ph type="sldNum" sz="quarter" idx="5"/>
          </p:nvPr>
        </p:nvSpPr>
        <p:spPr bwMode="auto">
          <a:xfrm>
            <a:off x="5276850" y="14141450"/>
            <a:ext cx="4157663" cy="777875"/>
          </a:xfrm>
          <a:prstGeom prst="rect">
            <a:avLst/>
          </a:prstGeom>
          <a:noFill/>
          <a:ln w="9525">
            <a:noFill/>
            <a:miter lim="800000"/>
            <a:headEnd/>
            <a:tailEnd/>
          </a:ln>
          <a:effectLst/>
        </p:spPr>
        <p:txBody>
          <a:bodyPr vert="horz" wrap="square" lIns="128630" tIns="64316" rIns="128630" bIns="64316" numCol="1" anchor="b" anchorCtr="0" compatLnSpc="1">
            <a:prstTxWarp prst="textNoShape">
              <a:avLst/>
            </a:prstTxWarp>
          </a:bodyPr>
          <a:lstStyle>
            <a:lvl1pPr algn="r" defTabSz="1287463">
              <a:defRPr sz="1700"/>
            </a:lvl1pPr>
          </a:lstStyle>
          <a:p>
            <a:fld id="{8B4F82A6-27ED-4AB3-AA70-73C492DD4680}" type="slidenum">
              <a:rPr lang="en-AU"/>
              <a:pPr/>
              <a:t>‹#›</a:t>
            </a:fld>
            <a:endParaRPr lang="en-AU"/>
          </a:p>
        </p:txBody>
      </p:sp>
    </p:spTree>
    <p:extLst>
      <p:ext uri="{BB962C8B-B14F-4D97-AF65-F5344CB8AC3E}">
        <p14:creationId xmlns:p14="http://schemas.microsoft.com/office/powerpoint/2010/main" val="904454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Times New Roman" pitchFamily="18" charset="0"/>
        <a:ea typeface="+mn-ea"/>
        <a:cs typeface="+mn-cs"/>
      </a:defRPr>
    </a:lvl1pPr>
    <a:lvl2pPr marL="505069" algn="l" rtl="0" eaLnBrk="0" fontAlgn="base" hangingPunct="0">
      <a:spcBef>
        <a:spcPct val="30000"/>
      </a:spcBef>
      <a:spcAft>
        <a:spcPct val="0"/>
      </a:spcAft>
      <a:defRPr sz="1300" kern="1200">
        <a:solidFill>
          <a:schemeClr val="tx1"/>
        </a:solidFill>
        <a:latin typeface="Times New Roman" pitchFamily="18" charset="0"/>
        <a:ea typeface="+mn-ea"/>
        <a:cs typeface="+mn-cs"/>
      </a:defRPr>
    </a:lvl2pPr>
    <a:lvl3pPr marL="1010138" algn="l" rtl="0" eaLnBrk="0" fontAlgn="base" hangingPunct="0">
      <a:spcBef>
        <a:spcPct val="30000"/>
      </a:spcBef>
      <a:spcAft>
        <a:spcPct val="0"/>
      </a:spcAft>
      <a:defRPr sz="1300" kern="1200">
        <a:solidFill>
          <a:schemeClr val="tx1"/>
        </a:solidFill>
        <a:latin typeface="Times New Roman" pitchFamily="18" charset="0"/>
        <a:ea typeface="+mn-ea"/>
        <a:cs typeface="+mn-cs"/>
      </a:defRPr>
    </a:lvl3pPr>
    <a:lvl4pPr marL="1515207" algn="l" rtl="0" eaLnBrk="0" fontAlgn="base" hangingPunct="0">
      <a:spcBef>
        <a:spcPct val="30000"/>
      </a:spcBef>
      <a:spcAft>
        <a:spcPct val="0"/>
      </a:spcAft>
      <a:defRPr sz="1300" kern="1200">
        <a:solidFill>
          <a:schemeClr val="tx1"/>
        </a:solidFill>
        <a:latin typeface="Times New Roman" pitchFamily="18" charset="0"/>
        <a:ea typeface="+mn-ea"/>
        <a:cs typeface="+mn-cs"/>
      </a:defRPr>
    </a:lvl4pPr>
    <a:lvl5pPr marL="2020275" algn="l" rtl="0" eaLnBrk="0" fontAlgn="base" hangingPunct="0">
      <a:spcBef>
        <a:spcPct val="30000"/>
      </a:spcBef>
      <a:spcAft>
        <a:spcPct val="0"/>
      </a:spcAft>
      <a:defRPr sz="1300" kern="1200">
        <a:solidFill>
          <a:schemeClr val="tx1"/>
        </a:solidFill>
        <a:latin typeface="Times New Roman" pitchFamily="18" charset="0"/>
        <a:ea typeface="+mn-ea"/>
        <a:cs typeface="+mn-cs"/>
      </a:defRPr>
    </a:lvl5pPr>
    <a:lvl6pPr marL="2525344" algn="l" defTabSz="1010138" rtl="0" eaLnBrk="1" latinLnBrk="0" hangingPunct="1">
      <a:defRPr sz="1300" kern="1200">
        <a:solidFill>
          <a:schemeClr val="tx1"/>
        </a:solidFill>
        <a:latin typeface="+mn-lt"/>
        <a:ea typeface="+mn-ea"/>
        <a:cs typeface="+mn-cs"/>
      </a:defRPr>
    </a:lvl6pPr>
    <a:lvl7pPr marL="3030413" algn="l" defTabSz="1010138" rtl="0" eaLnBrk="1" latinLnBrk="0" hangingPunct="1">
      <a:defRPr sz="1300" kern="1200">
        <a:solidFill>
          <a:schemeClr val="tx1"/>
        </a:solidFill>
        <a:latin typeface="+mn-lt"/>
        <a:ea typeface="+mn-ea"/>
        <a:cs typeface="+mn-cs"/>
      </a:defRPr>
    </a:lvl7pPr>
    <a:lvl8pPr marL="3535482" algn="l" defTabSz="1010138" rtl="0" eaLnBrk="1" latinLnBrk="0" hangingPunct="1">
      <a:defRPr sz="1300" kern="1200">
        <a:solidFill>
          <a:schemeClr val="tx1"/>
        </a:solidFill>
        <a:latin typeface="+mn-lt"/>
        <a:ea typeface="+mn-ea"/>
        <a:cs typeface="+mn-cs"/>
      </a:defRPr>
    </a:lvl8pPr>
    <a:lvl9pPr marL="4040551" algn="l" defTabSz="10101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4F82A6-27ED-4AB3-AA70-73C492DD4680}" type="slidenum">
              <a:rPr lang="en-AU" smtClean="0"/>
              <a:pPr/>
              <a:t>1</a:t>
            </a:fld>
            <a:endParaRPr lang="en-AU"/>
          </a:p>
        </p:txBody>
      </p:sp>
    </p:spTree>
    <p:extLst>
      <p:ext uri="{BB962C8B-B14F-4D97-AF65-F5344CB8AC3E}">
        <p14:creationId xmlns:p14="http://schemas.microsoft.com/office/powerpoint/2010/main" val="913715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335687"/>
        </a:solidFill>
        <a:effectLst/>
      </p:bgPr>
    </p:bg>
    <p:spTree>
      <p:nvGrpSpPr>
        <p:cNvPr id="1" name=""/>
        <p:cNvGrpSpPr/>
        <p:nvPr/>
      </p:nvGrpSpPr>
      <p:grpSpPr>
        <a:xfrm>
          <a:off x="0" y="0"/>
          <a:ext cx="0" cy="0"/>
          <a:chOff x="0" y="0"/>
          <a:chExt cx="0" cy="0"/>
        </a:xfrm>
      </p:grpSpPr>
      <p:sp>
        <p:nvSpPr>
          <p:cNvPr id="5" name="Rectangle 125"/>
          <p:cNvSpPr>
            <a:spLocks noChangeArrowheads="1"/>
          </p:cNvSpPr>
          <p:nvPr userDrawn="1"/>
        </p:nvSpPr>
        <p:spPr bwMode="auto">
          <a:xfrm>
            <a:off x="0" y="3268980"/>
            <a:ext cx="20116800" cy="16847820"/>
          </a:xfrm>
          <a:prstGeom prst="rect">
            <a:avLst/>
          </a:prstGeom>
          <a:solidFill>
            <a:srgbClr val="33CCCC"/>
          </a:solidFill>
          <a:ln w="9525">
            <a:noFill/>
            <a:miter lim="800000"/>
            <a:headEnd/>
            <a:tailEnd/>
          </a:ln>
          <a:effectLst/>
        </p:spPr>
        <p:txBody>
          <a:bodyPr wrap="none" lIns="101014" tIns="50507" rIns="101014" bIns="50507" anchor="ctr"/>
          <a:lstStyle/>
          <a:p>
            <a:endParaRPr lang="en-US"/>
          </a:p>
        </p:txBody>
      </p:sp>
      <p:sp>
        <p:nvSpPr>
          <p:cNvPr id="26" name="Rectangle 98"/>
          <p:cNvSpPr>
            <a:spLocks noChangeArrowheads="1"/>
          </p:cNvSpPr>
          <p:nvPr userDrawn="1"/>
        </p:nvSpPr>
        <p:spPr bwMode="auto">
          <a:xfrm>
            <a:off x="512763" y="3885409"/>
            <a:ext cx="9372600" cy="10592592"/>
          </a:xfrm>
          <a:prstGeom prst="rect">
            <a:avLst/>
          </a:prstGeom>
          <a:solidFill>
            <a:schemeClr val="bg1"/>
          </a:solidFill>
          <a:ln w="9525">
            <a:noFill/>
            <a:miter lim="800000"/>
            <a:headEnd/>
            <a:tailEnd/>
          </a:ln>
          <a:effectLst/>
        </p:spPr>
        <p:txBody>
          <a:bodyPr lIns="248510" tIns="248510" rIns="248510" bIns="248510"/>
          <a:lstStyle/>
          <a:p>
            <a:pPr defTabSz="631336">
              <a:spcBef>
                <a:spcPct val="50000"/>
              </a:spcBef>
            </a:pPr>
            <a:endParaRPr lang="en-US" sz="2800" b="1" dirty="0">
              <a:solidFill>
                <a:srgbClr val="CC3300"/>
              </a:solidFill>
              <a:latin typeface="Arial" charset="0"/>
            </a:endParaRPr>
          </a:p>
        </p:txBody>
      </p:sp>
      <p:sp>
        <p:nvSpPr>
          <p:cNvPr id="27" name="Rectangle 101"/>
          <p:cNvSpPr>
            <a:spLocks noChangeArrowheads="1"/>
          </p:cNvSpPr>
          <p:nvPr userDrawn="1"/>
        </p:nvSpPr>
        <p:spPr bwMode="auto">
          <a:xfrm>
            <a:off x="512763" y="14859000"/>
            <a:ext cx="19081749" cy="4800599"/>
          </a:xfrm>
          <a:prstGeom prst="rect">
            <a:avLst/>
          </a:prstGeom>
          <a:solidFill>
            <a:schemeClr val="bg1"/>
          </a:solidFill>
          <a:ln w="9525">
            <a:noFill/>
            <a:miter lim="800000"/>
            <a:headEnd/>
            <a:tailEnd/>
          </a:ln>
          <a:effectLst/>
        </p:spPr>
        <p:txBody>
          <a:bodyPr lIns="248510" tIns="248510" rIns="248510" bIns="248510"/>
          <a:lstStyle/>
          <a:p>
            <a:pPr defTabSz="631336">
              <a:spcBef>
                <a:spcPct val="50000"/>
              </a:spcBef>
            </a:pPr>
            <a:endParaRPr lang="en-US" sz="2800" b="1" dirty="0">
              <a:solidFill>
                <a:srgbClr val="CC3300"/>
              </a:solidFill>
              <a:latin typeface="Arial" charset="0"/>
            </a:endParaRPr>
          </a:p>
        </p:txBody>
      </p:sp>
      <p:sp>
        <p:nvSpPr>
          <p:cNvPr id="28" name="Rectangle 102"/>
          <p:cNvSpPr>
            <a:spLocks noChangeArrowheads="1"/>
          </p:cNvSpPr>
          <p:nvPr userDrawn="1"/>
        </p:nvSpPr>
        <p:spPr bwMode="auto">
          <a:xfrm>
            <a:off x="10234614" y="3885407"/>
            <a:ext cx="9359900" cy="10592593"/>
          </a:xfrm>
          <a:prstGeom prst="rect">
            <a:avLst/>
          </a:prstGeom>
          <a:solidFill>
            <a:schemeClr val="bg1"/>
          </a:solidFill>
          <a:ln w="9525">
            <a:noFill/>
            <a:miter lim="800000"/>
            <a:headEnd/>
            <a:tailEnd/>
          </a:ln>
          <a:effectLst/>
        </p:spPr>
        <p:txBody>
          <a:bodyPr lIns="248510" tIns="248510" rIns="248510" bIns="248510"/>
          <a:lstStyle/>
          <a:p>
            <a:pPr defTabSz="631336">
              <a:spcBef>
                <a:spcPct val="50000"/>
              </a:spcBef>
            </a:pPr>
            <a:endParaRPr lang="en-US" sz="2800" b="1" dirty="0">
              <a:solidFill>
                <a:srgbClr val="CC3300"/>
              </a:solidFill>
              <a:latin typeface="Arial" charset="0"/>
            </a:endParaRPr>
          </a:p>
        </p:txBody>
      </p:sp>
      <p:sp>
        <p:nvSpPr>
          <p:cNvPr id="6" name="Rectangle 29"/>
          <p:cNvSpPr>
            <a:spLocks noChangeArrowheads="1"/>
          </p:cNvSpPr>
          <p:nvPr userDrawn="1"/>
        </p:nvSpPr>
        <p:spPr bwMode="auto">
          <a:xfrm>
            <a:off x="0" y="3216592"/>
            <a:ext cx="20116800" cy="148432"/>
          </a:xfrm>
          <a:prstGeom prst="rect">
            <a:avLst/>
          </a:prstGeom>
          <a:solidFill>
            <a:srgbClr val="009973"/>
          </a:solidFill>
          <a:ln w="9525">
            <a:solidFill>
              <a:srgbClr val="6E9CC6"/>
            </a:solidFill>
            <a:miter lim="800000"/>
            <a:headEnd/>
            <a:tailEnd/>
          </a:ln>
          <a:effectLst/>
        </p:spPr>
        <p:txBody>
          <a:bodyPr wrap="none" lIns="101014" tIns="50507" rIns="101014" bIns="50507" anchor="ctr"/>
          <a:lstStyle/>
          <a:p>
            <a:endParaRPr lang="en-US"/>
          </a:p>
        </p:txBody>
      </p:sp>
      <p:pic>
        <p:nvPicPr>
          <p:cNvPr id="7" name="Picture 4" descr="UAMSlogo white.wmf"/>
          <p:cNvPicPr>
            <a:picLocks noChangeAspect="1"/>
          </p:cNvPicPr>
          <p:nvPr userDrawn="1"/>
        </p:nvPicPr>
        <p:blipFill>
          <a:blip r:embed="rId2" cstate="print"/>
          <a:srcRect/>
          <a:stretch>
            <a:fillRect/>
          </a:stretch>
        </p:blipFill>
        <p:spPr bwMode="auto">
          <a:xfrm>
            <a:off x="512763" y="2057400"/>
            <a:ext cx="1828800" cy="1023938"/>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5687"/>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1509835" y="18328640"/>
            <a:ext cx="4191000" cy="1341120"/>
          </a:xfrm>
          <a:prstGeom prst="rect">
            <a:avLst/>
          </a:prstGeom>
          <a:noFill/>
          <a:ln w="9525">
            <a:noFill/>
            <a:miter lim="800000"/>
            <a:headEnd/>
            <a:tailEnd/>
          </a:ln>
          <a:effectLst/>
        </p:spPr>
        <p:txBody>
          <a:bodyPr vert="horz" wrap="square" lIns="294563" tIns="147282" rIns="294563" bIns="147282" numCol="1" anchor="t" anchorCtr="0" compatLnSpc="1">
            <a:prstTxWarp prst="textNoShape">
              <a:avLst/>
            </a:prstTxWarp>
          </a:bodyPr>
          <a:lstStyle>
            <a:lvl1pPr defTabSz="2946235">
              <a:defRPr sz="4500"/>
            </a:lvl1pPr>
          </a:lstStyle>
          <a:p>
            <a:endParaRPr lang="en-US"/>
          </a:p>
        </p:txBody>
      </p:sp>
      <p:sp>
        <p:nvSpPr>
          <p:cNvPr id="1029" name="Rectangle 5"/>
          <p:cNvSpPr>
            <a:spLocks noGrp="1" noChangeArrowheads="1"/>
          </p:cNvSpPr>
          <p:nvPr>
            <p:ph type="ftr" sz="quarter" idx="3"/>
          </p:nvPr>
        </p:nvSpPr>
        <p:spPr bwMode="auto">
          <a:xfrm>
            <a:off x="6873240" y="18328640"/>
            <a:ext cx="6371395" cy="1341120"/>
          </a:xfrm>
          <a:prstGeom prst="rect">
            <a:avLst/>
          </a:prstGeom>
          <a:noFill/>
          <a:ln w="9525">
            <a:noFill/>
            <a:miter lim="800000"/>
            <a:headEnd/>
            <a:tailEnd/>
          </a:ln>
          <a:effectLst/>
        </p:spPr>
        <p:txBody>
          <a:bodyPr vert="horz" wrap="square" lIns="294563" tIns="147282" rIns="294563" bIns="147282" numCol="1" anchor="t" anchorCtr="0" compatLnSpc="1">
            <a:prstTxWarp prst="textNoShape">
              <a:avLst/>
            </a:prstTxWarp>
          </a:bodyPr>
          <a:lstStyle>
            <a:lvl1pPr algn="ctr" defTabSz="2946235">
              <a:defRPr sz="4500"/>
            </a:lvl1pPr>
          </a:lstStyle>
          <a:p>
            <a:endParaRPr lang="en-US"/>
          </a:p>
        </p:txBody>
      </p:sp>
      <p:sp>
        <p:nvSpPr>
          <p:cNvPr id="1030" name="Rectangle 6"/>
          <p:cNvSpPr>
            <a:spLocks noGrp="1" noChangeArrowheads="1"/>
          </p:cNvSpPr>
          <p:nvPr>
            <p:ph type="sldNum" sz="quarter" idx="4"/>
          </p:nvPr>
        </p:nvSpPr>
        <p:spPr bwMode="auto">
          <a:xfrm>
            <a:off x="14417040" y="18328640"/>
            <a:ext cx="4191000" cy="1341120"/>
          </a:xfrm>
          <a:prstGeom prst="rect">
            <a:avLst/>
          </a:prstGeom>
          <a:noFill/>
          <a:ln w="9525">
            <a:noFill/>
            <a:miter lim="800000"/>
            <a:headEnd/>
            <a:tailEnd/>
          </a:ln>
          <a:effectLst/>
        </p:spPr>
        <p:txBody>
          <a:bodyPr vert="horz" wrap="square" lIns="294563" tIns="147282" rIns="294563" bIns="147282" numCol="1" anchor="t" anchorCtr="0" compatLnSpc="1">
            <a:prstTxWarp prst="textNoShape">
              <a:avLst/>
            </a:prstTxWarp>
          </a:bodyPr>
          <a:lstStyle>
            <a:lvl1pPr algn="r" defTabSz="2946235">
              <a:defRPr sz="4500"/>
            </a:lvl1pPr>
          </a:lstStyle>
          <a:p>
            <a:fld id="{6BCC5CF2-D86F-4459-9DE1-14CBE9651077}" type="slidenum">
              <a:rPr lang="en-US"/>
              <a:pPr/>
              <a:t>‹#›</a:t>
            </a:fld>
            <a:endParaRPr lang="en-US"/>
          </a:p>
        </p:txBody>
      </p:sp>
      <p:sp>
        <p:nvSpPr>
          <p:cNvPr id="8" name="Rectangle 125"/>
          <p:cNvSpPr>
            <a:spLocks noChangeArrowheads="1"/>
          </p:cNvSpPr>
          <p:nvPr userDrawn="1"/>
        </p:nvSpPr>
        <p:spPr bwMode="auto">
          <a:xfrm>
            <a:off x="0" y="3268980"/>
            <a:ext cx="20116800" cy="16847820"/>
          </a:xfrm>
          <a:prstGeom prst="rect">
            <a:avLst/>
          </a:prstGeom>
          <a:solidFill>
            <a:srgbClr val="33CCCC"/>
          </a:solidFill>
          <a:ln w="9525">
            <a:noFill/>
            <a:miter lim="800000"/>
            <a:headEnd/>
            <a:tailEnd/>
          </a:ln>
          <a:effectLst/>
        </p:spPr>
        <p:txBody>
          <a:bodyPr wrap="none" lIns="101014" tIns="50507" rIns="101014" bIns="50507" anchor="ctr"/>
          <a:lstStyle/>
          <a:p>
            <a:endParaRPr lang="en-US"/>
          </a:p>
        </p:txBody>
      </p:sp>
      <p:sp>
        <p:nvSpPr>
          <p:cNvPr id="9" name="Rectangle 29"/>
          <p:cNvSpPr>
            <a:spLocks noChangeArrowheads="1"/>
          </p:cNvSpPr>
          <p:nvPr userDrawn="1"/>
        </p:nvSpPr>
        <p:spPr bwMode="auto">
          <a:xfrm>
            <a:off x="0" y="3216592"/>
            <a:ext cx="20116800" cy="148432"/>
          </a:xfrm>
          <a:prstGeom prst="rect">
            <a:avLst/>
          </a:prstGeom>
          <a:solidFill>
            <a:srgbClr val="009973"/>
          </a:solidFill>
          <a:ln w="9525">
            <a:solidFill>
              <a:srgbClr val="6E9CC6"/>
            </a:solidFill>
            <a:miter lim="800000"/>
            <a:headEnd/>
            <a:tailEnd/>
          </a:ln>
          <a:effectLst/>
        </p:spPr>
        <p:txBody>
          <a:bodyPr wrap="none" lIns="101014" tIns="50507" rIns="101014" bIns="50507" anchor="ctr"/>
          <a:lstStyle/>
          <a:p>
            <a:endParaRPr lang="en-US"/>
          </a:p>
        </p:txBody>
      </p:sp>
      <p:pic>
        <p:nvPicPr>
          <p:cNvPr id="10"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12763" y="2244691"/>
            <a:ext cx="1828800" cy="64935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2946235" rtl="0" eaLnBrk="0" fontAlgn="base" hangingPunct="0">
        <a:spcBef>
          <a:spcPct val="0"/>
        </a:spcBef>
        <a:spcAft>
          <a:spcPct val="0"/>
        </a:spcAft>
        <a:defRPr sz="14300">
          <a:solidFill>
            <a:schemeClr val="tx2"/>
          </a:solidFill>
          <a:latin typeface="+mj-lt"/>
          <a:ea typeface="+mj-ea"/>
          <a:cs typeface="+mj-cs"/>
        </a:defRPr>
      </a:lvl1pPr>
      <a:lvl2pPr algn="ctr" defTabSz="2946235" rtl="0" eaLnBrk="0" fontAlgn="base" hangingPunct="0">
        <a:spcBef>
          <a:spcPct val="0"/>
        </a:spcBef>
        <a:spcAft>
          <a:spcPct val="0"/>
        </a:spcAft>
        <a:defRPr sz="14300">
          <a:solidFill>
            <a:schemeClr val="tx2"/>
          </a:solidFill>
          <a:latin typeface="Times New Roman" pitchFamily="18" charset="0"/>
        </a:defRPr>
      </a:lvl2pPr>
      <a:lvl3pPr algn="ctr" defTabSz="2946235" rtl="0" eaLnBrk="0" fontAlgn="base" hangingPunct="0">
        <a:spcBef>
          <a:spcPct val="0"/>
        </a:spcBef>
        <a:spcAft>
          <a:spcPct val="0"/>
        </a:spcAft>
        <a:defRPr sz="14300">
          <a:solidFill>
            <a:schemeClr val="tx2"/>
          </a:solidFill>
          <a:latin typeface="Times New Roman" pitchFamily="18" charset="0"/>
        </a:defRPr>
      </a:lvl3pPr>
      <a:lvl4pPr algn="ctr" defTabSz="2946235" rtl="0" eaLnBrk="0" fontAlgn="base" hangingPunct="0">
        <a:spcBef>
          <a:spcPct val="0"/>
        </a:spcBef>
        <a:spcAft>
          <a:spcPct val="0"/>
        </a:spcAft>
        <a:defRPr sz="14300">
          <a:solidFill>
            <a:schemeClr val="tx2"/>
          </a:solidFill>
          <a:latin typeface="Times New Roman" pitchFamily="18" charset="0"/>
        </a:defRPr>
      </a:lvl4pPr>
      <a:lvl5pPr algn="ctr" defTabSz="2946235" rtl="0" eaLnBrk="0" fontAlgn="base" hangingPunct="0">
        <a:spcBef>
          <a:spcPct val="0"/>
        </a:spcBef>
        <a:spcAft>
          <a:spcPct val="0"/>
        </a:spcAft>
        <a:defRPr sz="14300">
          <a:solidFill>
            <a:schemeClr val="tx2"/>
          </a:solidFill>
          <a:latin typeface="Times New Roman" pitchFamily="18" charset="0"/>
        </a:defRPr>
      </a:lvl5pPr>
      <a:lvl6pPr marL="505069" algn="ctr" defTabSz="2946235" rtl="0" eaLnBrk="0" fontAlgn="base" hangingPunct="0">
        <a:spcBef>
          <a:spcPct val="0"/>
        </a:spcBef>
        <a:spcAft>
          <a:spcPct val="0"/>
        </a:spcAft>
        <a:defRPr sz="14300">
          <a:solidFill>
            <a:schemeClr val="tx2"/>
          </a:solidFill>
          <a:latin typeface="Times New Roman" pitchFamily="18" charset="0"/>
        </a:defRPr>
      </a:lvl6pPr>
      <a:lvl7pPr marL="1010138" algn="ctr" defTabSz="2946235" rtl="0" eaLnBrk="0" fontAlgn="base" hangingPunct="0">
        <a:spcBef>
          <a:spcPct val="0"/>
        </a:spcBef>
        <a:spcAft>
          <a:spcPct val="0"/>
        </a:spcAft>
        <a:defRPr sz="14300">
          <a:solidFill>
            <a:schemeClr val="tx2"/>
          </a:solidFill>
          <a:latin typeface="Times New Roman" pitchFamily="18" charset="0"/>
        </a:defRPr>
      </a:lvl7pPr>
      <a:lvl8pPr marL="1515207" algn="ctr" defTabSz="2946235" rtl="0" eaLnBrk="0" fontAlgn="base" hangingPunct="0">
        <a:spcBef>
          <a:spcPct val="0"/>
        </a:spcBef>
        <a:spcAft>
          <a:spcPct val="0"/>
        </a:spcAft>
        <a:defRPr sz="14300">
          <a:solidFill>
            <a:schemeClr val="tx2"/>
          </a:solidFill>
          <a:latin typeface="Times New Roman" pitchFamily="18" charset="0"/>
        </a:defRPr>
      </a:lvl8pPr>
      <a:lvl9pPr marL="2020275" algn="ctr" defTabSz="2946235" rtl="0" eaLnBrk="0" fontAlgn="base" hangingPunct="0">
        <a:spcBef>
          <a:spcPct val="0"/>
        </a:spcBef>
        <a:spcAft>
          <a:spcPct val="0"/>
        </a:spcAft>
        <a:defRPr sz="14300">
          <a:solidFill>
            <a:schemeClr val="tx2"/>
          </a:solidFill>
          <a:latin typeface="Times New Roman" pitchFamily="18" charset="0"/>
        </a:defRPr>
      </a:lvl9pPr>
    </p:titleStyle>
    <p:bodyStyle>
      <a:lvl1pPr marL="1104838" indent="-1104838" algn="l" defTabSz="2946235" rtl="0" eaLnBrk="0" fontAlgn="base" hangingPunct="0">
        <a:spcBef>
          <a:spcPct val="20000"/>
        </a:spcBef>
        <a:spcAft>
          <a:spcPct val="0"/>
        </a:spcAft>
        <a:buChar char="•"/>
        <a:defRPr sz="10300">
          <a:solidFill>
            <a:schemeClr val="tx1"/>
          </a:solidFill>
          <a:latin typeface="+mn-lt"/>
          <a:ea typeface="+mn-ea"/>
          <a:cs typeface="+mn-cs"/>
        </a:defRPr>
      </a:lvl1pPr>
      <a:lvl2pPr marL="2393816" indent="-920699" algn="l" defTabSz="2946235" rtl="0" eaLnBrk="0" fontAlgn="base" hangingPunct="0">
        <a:spcBef>
          <a:spcPct val="20000"/>
        </a:spcBef>
        <a:spcAft>
          <a:spcPct val="0"/>
        </a:spcAft>
        <a:buChar char="–"/>
        <a:defRPr sz="8900">
          <a:solidFill>
            <a:schemeClr val="tx1"/>
          </a:solidFill>
          <a:latin typeface="+mn-lt"/>
        </a:defRPr>
      </a:lvl2pPr>
      <a:lvl3pPr marL="3682794" indent="-736559" algn="l" defTabSz="2946235" rtl="0" eaLnBrk="0" fontAlgn="base" hangingPunct="0">
        <a:spcBef>
          <a:spcPct val="20000"/>
        </a:spcBef>
        <a:spcAft>
          <a:spcPct val="0"/>
        </a:spcAft>
        <a:buChar char="•"/>
        <a:defRPr sz="7700">
          <a:solidFill>
            <a:schemeClr val="tx1"/>
          </a:solidFill>
          <a:latin typeface="+mn-lt"/>
        </a:defRPr>
      </a:lvl3pPr>
      <a:lvl4pPr marL="5155911" indent="-736559" algn="l" defTabSz="2946235" rtl="0" eaLnBrk="0" fontAlgn="base" hangingPunct="0">
        <a:spcBef>
          <a:spcPct val="20000"/>
        </a:spcBef>
        <a:spcAft>
          <a:spcPct val="0"/>
        </a:spcAft>
        <a:buChar char="–"/>
        <a:defRPr sz="6400">
          <a:solidFill>
            <a:schemeClr val="tx1"/>
          </a:solidFill>
          <a:latin typeface="+mn-lt"/>
        </a:defRPr>
      </a:lvl4pPr>
      <a:lvl5pPr marL="6629029" indent="-736559" algn="l" defTabSz="2946235" rtl="0" eaLnBrk="0" fontAlgn="base" hangingPunct="0">
        <a:spcBef>
          <a:spcPct val="20000"/>
        </a:spcBef>
        <a:spcAft>
          <a:spcPct val="0"/>
        </a:spcAft>
        <a:buChar char="»"/>
        <a:defRPr sz="6400">
          <a:solidFill>
            <a:schemeClr val="tx1"/>
          </a:solidFill>
          <a:latin typeface="+mn-lt"/>
        </a:defRPr>
      </a:lvl5pPr>
      <a:lvl6pPr marL="7134097" indent="-736559" algn="l" defTabSz="2946235" rtl="0" eaLnBrk="0" fontAlgn="base" hangingPunct="0">
        <a:spcBef>
          <a:spcPct val="20000"/>
        </a:spcBef>
        <a:spcAft>
          <a:spcPct val="0"/>
        </a:spcAft>
        <a:buChar char="»"/>
        <a:defRPr sz="6400">
          <a:solidFill>
            <a:schemeClr val="tx1"/>
          </a:solidFill>
          <a:latin typeface="+mn-lt"/>
        </a:defRPr>
      </a:lvl6pPr>
      <a:lvl7pPr marL="7639166" indent="-736559" algn="l" defTabSz="2946235" rtl="0" eaLnBrk="0" fontAlgn="base" hangingPunct="0">
        <a:spcBef>
          <a:spcPct val="20000"/>
        </a:spcBef>
        <a:spcAft>
          <a:spcPct val="0"/>
        </a:spcAft>
        <a:buChar char="»"/>
        <a:defRPr sz="6400">
          <a:solidFill>
            <a:schemeClr val="tx1"/>
          </a:solidFill>
          <a:latin typeface="+mn-lt"/>
        </a:defRPr>
      </a:lvl7pPr>
      <a:lvl8pPr marL="8144235" indent="-736559" algn="l" defTabSz="2946235" rtl="0" eaLnBrk="0" fontAlgn="base" hangingPunct="0">
        <a:spcBef>
          <a:spcPct val="20000"/>
        </a:spcBef>
        <a:spcAft>
          <a:spcPct val="0"/>
        </a:spcAft>
        <a:buChar char="»"/>
        <a:defRPr sz="6400">
          <a:solidFill>
            <a:schemeClr val="tx1"/>
          </a:solidFill>
          <a:latin typeface="+mn-lt"/>
        </a:defRPr>
      </a:lvl8pPr>
      <a:lvl9pPr marL="8649304" indent="-736559" algn="l" defTabSz="2946235" rtl="0" eaLnBrk="0" fontAlgn="base" hangingPunct="0">
        <a:spcBef>
          <a:spcPct val="20000"/>
        </a:spcBef>
        <a:spcAft>
          <a:spcPct val="0"/>
        </a:spcAft>
        <a:buChar char="»"/>
        <a:defRPr sz="6400">
          <a:solidFill>
            <a:schemeClr val="tx1"/>
          </a:solidFill>
          <a:latin typeface="+mn-lt"/>
        </a:defRPr>
      </a:lvl9pPr>
    </p:bodyStyle>
    <p:otherStyle>
      <a:defPPr>
        <a:defRPr lang="en-US"/>
      </a:defPPr>
      <a:lvl1pPr marL="0" algn="l" defTabSz="1010138" rtl="0" eaLnBrk="1" latinLnBrk="0" hangingPunct="1">
        <a:defRPr sz="2000" kern="1200">
          <a:solidFill>
            <a:schemeClr val="tx1"/>
          </a:solidFill>
          <a:latin typeface="+mn-lt"/>
          <a:ea typeface="+mn-ea"/>
          <a:cs typeface="+mn-cs"/>
        </a:defRPr>
      </a:lvl1pPr>
      <a:lvl2pPr marL="505069" algn="l" defTabSz="1010138" rtl="0" eaLnBrk="1" latinLnBrk="0" hangingPunct="1">
        <a:defRPr sz="2000" kern="1200">
          <a:solidFill>
            <a:schemeClr val="tx1"/>
          </a:solidFill>
          <a:latin typeface="+mn-lt"/>
          <a:ea typeface="+mn-ea"/>
          <a:cs typeface="+mn-cs"/>
        </a:defRPr>
      </a:lvl2pPr>
      <a:lvl3pPr marL="1010138" algn="l" defTabSz="1010138" rtl="0" eaLnBrk="1" latinLnBrk="0" hangingPunct="1">
        <a:defRPr sz="2000" kern="1200">
          <a:solidFill>
            <a:schemeClr val="tx1"/>
          </a:solidFill>
          <a:latin typeface="+mn-lt"/>
          <a:ea typeface="+mn-ea"/>
          <a:cs typeface="+mn-cs"/>
        </a:defRPr>
      </a:lvl3pPr>
      <a:lvl4pPr marL="1515207" algn="l" defTabSz="1010138" rtl="0" eaLnBrk="1" latinLnBrk="0" hangingPunct="1">
        <a:defRPr sz="2000" kern="1200">
          <a:solidFill>
            <a:schemeClr val="tx1"/>
          </a:solidFill>
          <a:latin typeface="+mn-lt"/>
          <a:ea typeface="+mn-ea"/>
          <a:cs typeface="+mn-cs"/>
        </a:defRPr>
      </a:lvl4pPr>
      <a:lvl5pPr marL="2020275" algn="l" defTabSz="1010138" rtl="0" eaLnBrk="1" latinLnBrk="0" hangingPunct="1">
        <a:defRPr sz="2000" kern="1200">
          <a:solidFill>
            <a:schemeClr val="tx1"/>
          </a:solidFill>
          <a:latin typeface="+mn-lt"/>
          <a:ea typeface="+mn-ea"/>
          <a:cs typeface="+mn-cs"/>
        </a:defRPr>
      </a:lvl5pPr>
      <a:lvl6pPr marL="2525344" algn="l" defTabSz="1010138" rtl="0" eaLnBrk="1" latinLnBrk="0" hangingPunct="1">
        <a:defRPr sz="2000" kern="1200">
          <a:solidFill>
            <a:schemeClr val="tx1"/>
          </a:solidFill>
          <a:latin typeface="+mn-lt"/>
          <a:ea typeface="+mn-ea"/>
          <a:cs typeface="+mn-cs"/>
        </a:defRPr>
      </a:lvl6pPr>
      <a:lvl7pPr marL="3030413" algn="l" defTabSz="1010138" rtl="0" eaLnBrk="1" latinLnBrk="0" hangingPunct="1">
        <a:defRPr sz="2000" kern="1200">
          <a:solidFill>
            <a:schemeClr val="tx1"/>
          </a:solidFill>
          <a:latin typeface="+mn-lt"/>
          <a:ea typeface="+mn-ea"/>
          <a:cs typeface="+mn-cs"/>
        </a:defRPr>
      </a:lvl7pPr>
      <a:lvl8pPr marL="3535482" algn="l" defTabSz="1010138" rtl="0" eaLnBrk="1" latinLnBrk="0" hangingPunct="1">
        <a:defRPr sz="2000" kern="1200">
          <a:solidFill>
            <a:schemeClr val="tx1"/>
          </a:solidFill>
          <a:latin typeface="+mn-lt"/>
          <a:ea typeface="+mn-ea"/>
          <a:cs typeface="+mn-cs"/>
        </a:defRPr>
      </a:lvl8pPr>
      <a:lvl9pPr marL="4040551" algn="l" defTabSz="10101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6" name="Text Box 96"/>
          <p:cNvSpPr txBox="1">
            <a:spLocks noChangeArrowheads="1"/>
          </p:cNvSpPr>
          <p:nvPr/>
        </p:nvSpPr>
        <p:spPr bwMode="auto">
          <a:xfrm>
            <a:off x="152400" y="-76200"/>
            <a:ext cx="20138136" cy="1725730"/>
          </a:xfrm>
          <a:prstGeom prst="rect">
            <a:avLst/>
          </a:prstGeom>
          <a:noFill/>
          <a:ln w="9525">
            <a:noFill/>
            <a:miter lim="800000"/>
            <a:headEnd/>
            <a:tailEnd/>
          </a:ln>
          <a:effectLst/>
        </p:spPr>
        <p:txBody>
          <a:bodyPr wrap="square" lIns="63121" tIns="31560" rIns="63121" bIns="31560">
            <a:spAutoFit/>
          </a:bodyPr>
          <a:lstStyle/>
          <a:p>
            <a:r>
              <a:rPr lang="en-US" sz="5400" b="1" dirty="0"/>
              <a:t>        Fertility preservation discussion in young adults with cancer: </a:t>
            </a:r>
          </a:p>
          <a:p>
            <a:r>
              <a:rPr lang="en-US" sz="5400" b="1" dirty="0"/>
              <a:t>                                How often are we documenting? </a:t>
            </a:r>
          </a:p>
        </p:txBody>
      </p:sp>
      <p:sp>
        <p:nvSpPr>
          <p:cNvPr id="15465" name="Text Box 105"/>
          <p:cNvSpPr txBox="1">
            <a:spLocks noChangeArrowheads="1"/>
          </p:cNvSpPr>
          <p:nvPr/>
        </p:nvSpPr>
        <p:spPr bwMode="auto">
          <a:xfrm>
            <a:off x="2438400" y="3886200"/>
            <a:ext cx="5696712" cy="679292"/>
          </a:xfrm>
          <a:prstGeom prst="rect">
            <a:avLst/>
          </a:prstGeom>
          <a:solidFill>
            <a:srgbClr val="335687"/>
          </a:solidFill>
          <a:ln w="9525" algn="ctr">
            <a:noFill/>
            <a:miter lim="800000"/>
            <a:headEnd/>
            <a:tailEnd/>
          </a:ln>
          <a:effectLst/>
        </p:spPr>
        <p:txBody>
          <a:bodyPr lIns="143217" tIns="71608" rIns="143217" bIns="71608" anchor="ctr" anchorCtr="1">
            <a:spAutoFit/>
          </a:bodyPr>
          <a:lstStyle/>
          <a:p>
            <a:pPr algn="ctr" defTabSz="2453443" eaLnBrk="1" hangingPunct="1">
              <a:spcBef>
                <a:spcPct val="50000"/>
              </a:spcBef>
            </a:pPr>
            <a:r>
              <a:rPr lang="en-US" sz="3500" b="1" dirty="0">
                <a:solidFill>
                  <a:schemeClr val="bg1"/>
                </a:solidFill>
                <a:latin typeface="Arial" charset="0"/>
              </a:rPr>
              <a:t>INTRODUCTION</a:t>
            </a:r>
          </a:p>
        </p:txBody>
      </p:sp>
      <p:sp>
        <p:nvSpPr>
          <p:cNvPr id="15466" name="Text Box 106"/>
          <p:cNvSpPr txBox="1">
            <a:spLocks noChangeArrowheads="1"/>
          </p:cNvSpPr>
          <p:nvPr/>
        </p:nvSpPr>
        <p:spPr bwMode="auto">
          <a:xfrm>
            <a:off x="457200" y="4495800"/>
            <a:ext cx="9296400" cy="6546367"/>
          </a:xfrm>
          <a:prstGeom prst="rect">
            <a:avLst/>
          </a:prstGeom>
          <a:noFill/>
          <a:ln w="9525">
            <a:noFill/>
            <a:miter lim="800000"/>
            <a:headEnd/>
            <a:tailEnd/>
          </a:ln>
          <a:effectLst/>
        </p:spPr>
        <p:txBody>
          <a:bodyPr wrap="square" lIns="143217" tIns="71608" rIns="143217" bIns="71608">
            <a:spAutoFit/>
          </a:bodyPr>
          <a:lstStyle/>
          <a:p>
            <a:pPr marL="457200" indent="-457200" algn="just" defTabSz="2453443" eaLnBrk="1" hangingPunct="1">
              <a:buFont typeface="Wingdings" pitchFamily="2" charset="2"/>
              <a:buChar char="Ø"/>
            </a:pPr>
            <a:r>
              <a:rPr lang="en-US" sz="2600" dirty="0"/>
              <a:t>Infertility is a major consequence of cancer treatment. </a:t>
            </a:r>
          </a:p>
          <a:p>
            <a:pPr marL="457200" indent="-457200" algn="just" defTabSz="2453443" eaLnBrk="1" hangingPunct="1">
              <a:buFont typeface="Wingdings" pitchFamily="2" charset="2"/>
              <a:buChar char="Ø"/>
            </a:pPr>
            <a:r>
              <a:rPr lang="en-US" sz="2600" dirty="0"/>
              <a:t>The NCCN guidelines for adolescent and young adult and ASCO clinical practice guidelines recommend fertility counseling in all the new patients with cancer prior to initiation of treatment. </a:t>
            </a:r>
          </a:p>
          <a:p>
            <a:pPr marL="457200" indent="-457200" algn="just" defTabSz="2453443" eaLnBrk="1" hangingPunct="1">
              <a:buFont typeface="Wingdings" pitchFamily="2" charset="2"/>
              <a:buChar char="Ø"/>
            </a:pPr>
            <a:r>
              <a:rPr lang="en-US" sz="2600" dirty="0"/>
              <a:t>The discussion done with the patient regarding fertility preservation should be documented in the medical record system. </a:t>
            </a:r>
          </a:p>
          <a:p>
            <a:pPr marL="457200" indent="-457200" algn="just" defTabSz="2453443" eaLnBrk="1" hangingPunct="1">
              <a:buFont typeface="Wingdings" pitchFamily="2" charset="2"/>
              <a:buChar char="Ø"/>
            </a:pPr>
            <a:r>
              <a:rPr lang="en-US" sz="2600" dirty="0"/>
              <a:t>The clinician should initiate a referral to fertility preservation clinic without delay for all the patients who choose the options for fertility preservation. </a:t>
            </a:r>
          </a:p>
          <a:p>
            <a:pPr marL="457200" indent="-457200" algn="just" defTabSz="2453443" eaLnBrk="1" hangingPunct="1">
              <a:buFont typeface="Wingdings" pitchFamily="2" charset="2"/>
              <a:buChar char="Ø"/>
            </a:pPr>
            <a:r>
              <a:rPr lang="en-US" sz="2600" dirty="0"/>
              <a:t>Fertility preservation is currently one of the least implemented services in young adults with cancer. </a:t>
            </a:r>
          </a:p>
          <a:p>
            <a:pPr marL="457200" indent="-457200" algn="just" defTabSz="2453443" eaLnBrk="1" hangingPunct="1">
              <a:buFont typeface="Wingdings" pitchFamily="2" charset="2"/>
              <a:buChar char="Ø"/>
            </a:pPr>
            <a:r>
              <a:rPr lang="en-US" sz="2600" dirty="0"/>
              <a:t>As a quality improvement initiative, we examined the rate at which documentation of fertility preservation discussion is done in young adults with </a:t>
            </a:r>
            <a:r>
              <a:rPr lang="en-US" sz="2600"/>
              <a:t>cancer .</a:t>
            </a:r>
            <a:endParaRPr lang="en-US" sz="2600" dirty="0"/>
          </a:p>
        </p:txBody>
      </p:sp>
      <p:sp>
        <p:nvSpPr>
          <p:cNvPr id="15480" name="Text Box 120"/>
          <p:cNvSpPr txBox="1">
            <a:spLocks noChangeArrowheads="1"/>
          </p:cNvSpPr>
          <p:nvPr/>
        </p:nvSpPr>
        <p:spPr bwMode="auto">
          <a:xfrm>
            <a:off x="2910644" y="14478000"/>
            <a:ext cx="4099756" cy="683224"/>
          </a:xfrm>
          <a:prstGeom prst="rect">
            <a:avLst/>
          </a:prstGeom>
          <a:solidFill>
            <a:srgbClr val="335687"/>
          </a:solidFill>
          <a:ln w="9525" algn="ctr">
            <a:noFill/>
            <a:miter lim="800000"/>
            <a:headEnd/>
            <a:tailEnd/>
          </a:ln>
          <a:effectLst/>
        </p:spPr>
        <p:txBody>
          <a:bodyPr wrap="square" lIns="143217" tIns="71608" rIns="143217" bIns="71608" anchor="ctr" anchorCtr="1">
            <a:spAutoFit/>
          </a:bodyPr>
          <a:lstStyle/>
          <a:p>
            <a:pPr algn="ctr" defTabSz="2453443" eaLnBrk="1" hangingPunct="1">
              <a:spcBef>
                <a:spcPct val="50000"/>
              </a:spcBef>
            </a:pPr>
            <a:r>
              <a:rPr lang="en-US" sz="3500" b="1" dirty="0">
                <a:solidFill>
                  <a:schemeClr val="bg1"/>
                </a:solidFill>
                <a:latin typeface="Arial" charset="0"/>
              </a:rPr>
              <a:t>RESULTS</a:t>
            </a:r>
          </a:p>
        </p:txBody>
      </p:sp>
      <p:sp>
        <p:nvSpPr>
          <p:cNvPr id="15488" name="Rectangle 128"/>
          <p:cNvSpPr>
            <a:spLocks noChangeArrowheads="1"/>
          </p:cNvSpPr>
          <p:nvPr/>
        </p:nvSpPr>
        <p:spPr bwMode="auto">
          <a:xfrm>
            <a:off x="533400" y="15087600"/>
            <a:ext cx="9525000" cy="2622691"/>
          </a:xfrm>
          <a:prstGeom prst="rect">
            <a:avLst/>
          </a:prstGeom>
          <a:noFill/>
          <a:ln w="9525">
            <a:noFill/>
            <a:miter lim="800000"/>
            <a:headEnd/>
            <a:tailEnd/>
          </a:ln>
          <a:effectLst/>
        </p:spPr>
        <p:txBody>
          <a:bodyPr wrap="square" lIns="101014" tIns="50507" rIns="101014" bIns="50507">
            <a:spAutoFit/>
          </a:bodyPr>
          <a:lstStyle/>
          <a:p>
            <a:pPr marL="457200" indent="-457200" algn="just" defTabSz="631336">
              <a:lnSpc>
                <a:spcPct val="90000"/>
              </a:lnSpc>
              <a:buFont typeface="Wingdings" pitchFamily="2" charset="2"/>
              <a:buChar char="Ø"/>
            </a:pPr>
            <a:r>
              <a:rPr lang="en-US" sz="2600" dirty="0"/>
              <a:t>The result is summarized on Table 1</a:t>
            </a:r>
          </a:p>
          <a:p>
            <a:pPr marL="457200" indent="-457200" algn="just" defTabSz="631336">
              <a:lnSpc>
                <a:spcPct val="90000"/>
              </a:lnSpc>
              <a:buFont typeface="Wingdings" pitchFamily="2" charset="2"/>
              <a:buChar char="Ø"/>
            </a:pPr>
            <a:r>
              <a:rPr lang="en-US" sz="2600" dirty="0"/>
              <a:t>According to the survey, majority of the clinicians discuss and document the fertility preservation counselling less than half of the time. </a:t>
            </a:r>
          </a:p>
          <a:p>
            <a:pPr marL="457200" indent="-457200" algn="just" defTabSz="631336">
              <a:lnSpc>
                <a:spcPct val="90000"/>
              </a:lnSpc>
              <a:buFont typeface="Wingdings" pitchFamily="2" charset="2"/>
              <a:buChar char="Ø"/>
            </a:pPr>
            <a:r>
              <a:rPr lang="en-US" sz="2600" dirty="0"/>
              <a:t>The main reason of not discussing was mentioned as urgency of starting therapy, cost, lack of information and insufficient time in the clinic. </a:t>
            </a:r>
            <a:endParaRPr lang="en-US" sz="2600" dirty="0">
              <a:latin typeface="Arial" charset="0"/>
            </a:endParaRPr>
          </a:p>
        </p:txBody>
      </p:sp>
      <p:sp>
        <p:nvSpPr>
          <p:cNvPr id="19" name="Rectangle 128"/>
          <p:cNvSpPr>
            <a:spLocks noChangeArrowheads="1"/>
          </p:cNvSpPr>
          <p:nvPr/>
        </p:nvSpPr>
        <p:spPr bwMode="auto">
          <a:xfrm>
            <a:off x="10058401" y="14782800"/>
            <a:ext cx="9677400" cy="1702439"/>
          </a:xfrm>
          <a:prstGeom prst="rect">
            <a:avLst/>
          </a:prstGeom>
          <a:noFill/>
          <a:ln w="9525">
            <a:noFill/>
            <a:miter lim="800000"/>
            <a:headEnd/>
            <a:tailEnd/>
          </a:ln>
          <a:effectLst/>
        </p:spPr>
        <p:txBody>
          <a:bodyPr wrap="square" lIns="101014" tIns="50507" rIns="101014" bIns="50507">
            <a:spAutoFit/>
          </a:bodyPr>
          <a:lstStyle/>
          <a:p>
            <a:pPr marL="457200" indent="-457200" algn="just">
              <a:buFont typeface="Wingdings" pitchFamily="2" charset="2"/>
              <a:buChar char="Ø"/>
            </a:pPr>
            <a:r>
              <a:rPr lang="en-US" sz="2600" dirty="0"/>
              <a:t>Moving forward, having a multidisciplinary team approach, mapping out the current practice and identifying gaps and getting output from reproductive and endocrine experts can be instrumental on improving the fertility preservation counselling.</a:t>
            </a:r>
          </a:p>
        </p:txBody>
      </p:sp>
      <p:sp>
        <p:nvSpPr>
          <p:cNvPr id="18" name="Text Box 119">
            <a:extLst>
              <a:ext uri="{FF2B5EF4-FFF2-40B4-BE49-F238E27FC236}">
                <a16:creationId xmlns:a16="http://schemas.microsoft.com/office/drawing/2014/main" id="{79DE2B98-F9FA-424E-ABE9-FD3F5411F883}"/>
              </a:ext>
            </a:extLst>
          </p:cNvPr>
          <p:cNvSpPr txBox="1">
            <a:spLocks noChangeArrowheads="1"/>
          </p:cNvSpPr>
          <p:nvPr/>
        </p:nvSpPr>
        <p:spPr bwMode="auto">
          <a:xfrm>
            <a:off x="11611316" y="16461776"/>
            <a:ext cx="6266767" cy="683224"/>
          </a:xfrm>
          <a:prstGeom prst="rect">
            <a:avLst/>
          </a:prstGeom>
          <a:solidFill>
            <a:srgbClr val="335687"/>
          </a:solidFill>
          <a:ln w="9525" algn="ctr">
            <a:noFill/>
            <a:miter lim="800000"/>
            <a:headEnd/>
            <a:tailEnd/>
          </a:ln>
          <a:effectLst/>
        </p:spPr>
        <p:txBody>
          <a:bodyPr wrap="square" lIns="143217" tIns="71608" rIns="143217" bIns="71608" anchor="ctr" anchorCtr="1">
            <a:spAutoFit/>
          </a:bodyPr>
          <a:lstStyle/>
          <a:p>
            <a:pPr algn="ctr" defTabSz="2453443" eaLnBrk="1" hangingPunct="1">
              <a:spcBef>
                <a:spcPct val="50000"/>
              </a:spcBef>
            </a:pPr>
            <a:r>
              <a:rPr lang="en-US" sz="3500" b="1" dirty="0">
                <a:solidFill>
                  <a:schemeClr val="bg1"/>
                </a:solidFill>
                <a:latin typeface="Arial" charset="0"/>
              </a:rPr>
              <a:t>CONCLUSION</a:t>
            </a:r>
          </a:p>
        </p:txBody>
      </p:sp>
      <p:sp>
        <p:nvSpPr>
          <p:cNvPr id="15" name="Text Box 119">
            <a:extLst>
              <a:ext uri="{FF2B5EF4-FFF2-40B4-BE49-F238E27FC236}">
                <a16:creationId xmlns:a16="http://schemas.microsoft.com/office/drawing/2014/main" id="{8C6F46C3-E09B-834E-A12B-725AFF7A43D5}"/>
              </a:ext>
            </a:extLst>
          </p:cNvPr>
          <p:cNvSpPr txBox="1">
            <a:spLocks noChangeArrowheads="1"/>
          </p:cNvSpPr>
          <p:nvPr/>
        </p:nvSpPr>
        <p:spPr bwMode="auto">
          <a:xfrm>
            <a:off x="2496233" y="17449800"/>
            <a:ext cx="5199967" cy="696789"/>
          </a:xfrm>
          <a:prstGeom prst="rect">
            <a:avLst/>
          </a:prstGeom>
          <a:solidFill>
            <a:srgbClr val="335687"/>
          </a:solidFill>
          <a:ln w="9525" algn="ctr">
            <a:noFill/>
            <a:miter lim="800000"/>
            <a:headEnd/>
            <a:tailEnd/>
          </a:ln>
          <a:effectLst/>
        </p:spPr>
        <p:txBody>
          <a:bodyPr wrap="square" lIns="143217" tIns="71608" rIns="143217" bIns="71608" anchor="ctr" anchorCtr="1">
            <a:spAutoFit/>
          </a:bodyPr>
          <a:lstStyle/>
          <a:p>
            <a:pPr algn="ctr" defTabSz="2453443" eaLnBrk="1" hangingPunct="1">
              <a:spcBef>
                <a:spcPct val="50000"/>
              </a:spcBef>
            </a:pPr>
            <a:r>
              <a:rPr lang="en-US" sz="3500" b="1" dirty="0">
                <a:solidFill>
                  <a:schemeClr val="bg1"/>
                </a:solidFill>
                <a:latin typeface="Arial" charset="0"/>
              </a:rPr>
              <a:t>DISCUSSION</a:t>
            </a:r>
          </a:p>
        </p:txBody>
      </p:sp>
      <p:sp>
        <p:nvSpPr>
          <p:cNvPr id="13" name="TextBox 12">
            <a:extLst>
              <a:ext uri="{FF2B5EF4-FFF2-40B4-BE49-F238E27FC236}">
                <a16:creationId xmlns:a16="http://schemas.microsoft.com/office/drawing/2014/main" id="{404A2C34-0CE9-0143-9C9C-6AF6561B3A93}"/>
              </a:ext>
            </a:extLst>
          </p:cNvPr>
          <p:cNvSpPr txBox="1"/>
          <p:nvPr/>
        </p:nvSpPr>
        <p:spPr>
          <a:xfrm>
            <a:off x="914400" y="1524000"/>
            <a:ext cx="18821400" cy="2062103"/>
          </a:xfrm>
          <a:prstGeom prst="rect">
            <a:avLst/>
          </a:prstGeom>
          <a:noFill/>
        </p:spPr>
        <p:txBody>
          <a:bodyPr wrap="square" rtlCol="0">
            <a:spAutoFit/>
          </a:bodyPr>
          <a:lstStyle/>
          <a:p>
            <a:pPr algn="just" fontAlgn="ctr"/>
            <a:r>
              <a:rPr lang="en-US" sz="3200" dirty="0"/>
              <a:t>              Yadav Pandey</a:t>
            </a:r>
            <a:r>
              <a:rPr lang="en-US" sz="3200" baseline="30000" dirty="0"/>
              <a:t>1</a:t>
            </a:r>
            <a:r>
              <a:rPr lang="en-US" sz="3200" dirty="0"/>
              <a:t>, MD, Arya Roy</a:t>
            </a:r>
            <a:r>
              <a:rPr lang="en-US" sz="3200" baseline="30000" dirty="0"/>
              <a:t>1</a:t>
            </a:r>
            <a:r>
              <a:rPr lang="en-US" sz="3200" dirty="0"/>
              <a:t>, MD, </a:t>
            </a:r>
            <a:r>
              <a:rPr lang="en-US" sz="3200" dirty="0" err="1"/>
              <a:t>Manojna</a:t>
            </a:r>
            <a:r>
              <a:rPr lang="en-US" sz="3200" dirty="0"/>
              <a:t> Konda</a:t>
            </a:r>
            <a:r>
              <a:rPr lang="en-US" sz="3200" baseline="30000" dirty="0"/>
              <a:t>1</a:t>
            </a:r>
            <a:r>
              <a:rPr lang="en-US" sz="3200" dirty="0"/>
              <a:t>, MD, Jacob Leffert</a:t>
            </a:r>
            <a:r>
              <a:rPr lang="en-US" sz="3200" baseline="30000" dirty="0"/>
              <a:t>1</a:t>
            </a:r>
            <a:r>
              <a:rPr lang="en-US" sz="3200" dirty="0"/>
              <a:t>,MD, </a:t>
            </a:r>
            <a:r>
              <a:rPr lang="en-US" sz="3200" dirty="0" err="1"/>
              <a:t>Zhongning</a:t>
            </a:r>
            <a:r>
              <a:rPr lang="en-US" sz="3200" dirty="0"/>
              <a:t> Chen, MD</a:t>
            </a:r>
          </a:p>
          <a:p>
            <a:pPr algn="just" fontAlgn="ctr"/>
            <a:r>
              <a:rPr lang="en-US" sz="3200" dirty="0"/>
              <a:t>                                                 </a:t>
            </a:r>
            <a:r>
              <a:rPr lang="en-US" sz="3200" dirty="0" err="1"/>
              <a:t>Issam</a:t>
            </a:r>
            <a:r>
              <a:rPr lang="en-US" sz="3200" dirty="0"/>
              <a:t> Makhoul</a:t>
            </a:r>
            <a:r>
              <a:rPr lang="en-US" sz="3200" baseline="30000" dirty="0"/>
              <a:t>1</a:t>
            </a:r>
            <a:r>
              <a:rPr lang="en-US" sz="3200" dirty="0"/>
              <a:t>, MD, </a:t>
            </a:r>
            <a:r>
              <a:rPr lang="en-US" sz="3200" dirty="0" err="1"/>
              <a:t>Appalanaidu</a:t>
            </a:r>
            <a:r>
              <a:rPr lang="en-US" sz="3200" dirty="0"/>
              <a:t> Sasapu</a:t>
            </a:r>
            <a:r>
              <a:rPr lang="en-US" sz="3200" baseline="30000" dirty="0"/>
              <a:t>1</a:t>
            </a:r>
            <a:r>
              <a:rPr lang="en-US" sz="3200" dirty="0"/>
              <a:t>,MD</a:t>
            </a:r>
          </a:p>
          <a:p>
            <a:pPr algn="just" fontAlgn="ctr"/>
            <a:r>
              <a:rPr lang="en-US" sz="3200" baseline="30000" dirty="0"/>
              <a:t>                   1</a:t>
            </a:r>
            <a:r>
              <a:rPr lang="en-US" sz="3200" dirty="0"/>
              <a:t>Department of Hematology and Oncology, University of Arkansas for Medical Sciences, Little Rock, AR</a:t>
            </a:r>
            <a:endParaRPr lang="en-US" sz="3200" baseline="30000" dirty="0"/>
          </a:p>
          <a:p>
            <a:pPr algn="ctr" fontAlgn="ctr"/>
            <a:endParaRPr lang="en-US" sz="3200" dirty="0"/>
          </a:p>
        </p:txBody>
      </p:sp>
      <p:sp>
        <p:nvSpPr>
          <p:cNvPr id="3" name="TextBox 2">
            <a:extLst>
              <a:ext uri="{FF2B5EF4-FFF2-40B4-BE49-F238E27FC236}">
                <a16:creationId xmlns:a16="http://schemas.microsoft.com/office/drawing/2014/main" id="{66545A45-E660-3D4F-A734-9620A9B3495A}"/>
              </a:ext>
            </a:extLst>
          </p:cNvPr>
          <p:cNvSpPr txBox="1"/>
          <p:nvPr/>
        </p:nvSpPr>
        <p:spPr>
          <a:xfrm>
            <a:off x="10134600" y="17166610"/>
            <a:ext cx="9525000" cy="2492990"/>
          </a:xfrm>
          <a:prstGeom prst="rect">
            <a:avLst/>
          </a:prstGeom>
          <a:noFill/>
        </p:spPr>
        <p:txBody>
          <a:bodyPr wrap="square" rtlCol="0">
            <a:spAutoFit/>
          </a:bodyPr>
          <a:lstStyle/>
          <a:p>
            <a:pPr marL="457200" indent="-457200" algn="just">
              <a:buFont typeface="Wingdings" pitchFamily="2" charset="2"/>
              <a:buChar char="Ø"/>
            </a:pPr>
            <a:r>
              <a:rPr lang="en-US" sz="2600" dirty="0"/>
              <a:t>Educating the providers on various options available on fertility preservation, having a clear and timely referral process, and identifying the clear roles of various health care providers will help to improve the discussion and documentation of fertility preservation counselling on young patients with cancer prior to initiation of cancer treatment.</a:t>
            </a:r>
          </a:p>
        </p:txBody>
      </p:sp>
      <p:graphicFrame>
        <p:nvGraphicFramePr>
          <p:cNvPr id="7" name="Table 6">
            <a:extLst>
              <a:ext uri="{FF2B5EF4-FFF2-40B4-BE49-F238E27FC236}">
                <a16:creationId xmlns:a16="http://schemas.microsoft.com/office/drawing/2014/main" id="{0920F46A-8CE4-6044-A190-ED7D16FF46E5}"/>
              </a:ext>
            </a:extLst>
          </p:cNvPr>
          <p:cNvGraphicFramePr>
            <a:graphicFrameLocks noGrp="1"/>
          </p:cNvGraphicFramePr>
          <p:nvPr>
            <p:extLst>
              <p:ext uri="{D42A27DB-BD31-4B8C-83A1-F6EECF244321}">
                <p14:modId xmlns:p14="http://schemas.microsoft.com/office/powerpoint/2010/main" val="3798219739"/>
              </p:ext>
            </p:extLst>
          </p:nvPr>
        </p:nvGraphicFramePr>
        <p:xfrm>
          <a:off x="10287000" y="3962400"/>
          <a:ext cx="9307511" cy="10372016"/>
        </p:xfrm>
        <a:graphic>
          <a:graphicData uri="http://schemas.openxmlformats.org/drawingml/2006/table">
            <a:tbl>
              <a:tblPr firstRow="1" firstCol="1" bandRow="1"/>
              <a:tblGrid>
                <a:gridCol w="1503305">
                  <a:extLst>
                    <a:ext uri="{9D8B030D-6E8A-4147-A177-3AD203B41FA5}">
                      <a16:colId xmlns:a16="http://schemas.microsoft.com/office/drawing/2014/main" val="798724893"/>
                    </a:ext>
                  </a:extLst>
                </a:gridCol>
                <a:gridCol w="1630501">
                  <a:extLst>
                    <a:ext uri="{9D8B030D-6E8A-4147-A177-3AD203B41FA5}">
                      <a16:colId xmlns:a16="http://schemas.microsoft.com/office/drawing/2014/main" val="2395983973"/>
                    </a:ext>
                  </a:extLst>
                </a:gridCol>
                <a:gridCol w="1461474">
                  <a:extLst>
                    <a:ext uri="{9D8B030D-6E8A-4147-A177-3AD203B41FA5}">
                      <a16:colId xmlns:a16="http://schemas.microsoft.com/office/drawing/2014/main" val="3981944915"/>
                    </a:ext>
                  </a:extLst>
                </a:gridCol>
                <a:gridCol w="1153301">
                  <a:extLst>
                    <a:ext uri="{9D8B030D-6E8A-4147-A177-3AD203B41FA5}">
                      <a16:colId xmlns:a16="http://schemas.microsoft.com/office/drawing/2014/main" val="2240182393"/>
                    </a:ext>
                  </a:extLst>
                </a:gridCol>
                <a:gridCol w="1057691">
                  <a:extLst>
                    <a:ext uri="{9D8B030D-6E8A-4147-A177-3AD203B41FA5}">
                      <a16:colId xmlns:a16="http://schemas.microsoft.com/office/drawing/2014/main" val="2945118104"/>
                    </a:ext>
                  </a:extLst>
                </a:gridCol>
                <a:gridCol w="2091480">
                  <a:extLst>
                    <a:ext uri="{9D8B030D-6E8A-4147-A177-3AD203B41FA5}">
                      <a16:colId xmlns:a16="http://schemas.microsoft.com/office/drawing/2014/main" val="598413054"/>
                    </a:ext>
                  </a:extLst>
                </a:gridCol>
                <a:gridCol w="409759">
                  <a:extLst>
                    <a:ext uri="{9D8B030D-6E8A-4147-A177-3AD203B41FA5}">
                      <a16:colId xmlns:a16="http://schemas.microsoft.com/office/drawing/2014/main" val="1138562235"/>
                    </a:ext>
                  </a:extLst>
                </a:gridCol>
              </a:tblGrid>
              <a:tr h="358521">
                <a:tc gridSpan="5">
                  <a:txBody>
                    <a:bodyPr/>
                    <a:lstStyle/>
                    <a:p>
                      <a:pPr marL="0" marR="0" algn="l">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Table 1. Summary of Patient’s characteristics and results (N=218)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4105372879"/>
                  </a:ext>
                </a:extLst>
              </a:tr>
              <a:tr h="694902">
                <a:tc gridSpan="3">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a:noFill/>
                    </a:lnL>
                    <a:lnR>
                      <a:noFill/>
                    </a:lnR>
                    <a:lnT>
                      <a:noFill/>
                    </a:lnT>
                    <a:lnB>
                      <a:noFill/>
                    </a:lnB>
                    <a:solidFill>
                      <a:srgbClr val="F2F2F2"/>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a:noFill/>
                    </a:lnL>
                    <a:lnR>
                      <a:noFill/>
                    </a:lnR>
                    <a:lnT>
                      <a:noFill/>
                    </a:lnT>
                    <a:lnB>
                      <a:noFill/>
                    </a:lnB>
                    <a:solidFill>
                      <a:srgbClr val="F2F2F2"/>
                    </a:solidFill>
                  </a:tcPr>
                </a:tc>
                <a:tc gridSpan="2">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of patient with documented fertility discussion (N)</a:t>
                      </a:r>
                    </a:p>
                  </a:txBody>
                  <a:tcPr marL="68580" marR="68580" marT="0" marB="0">
                    <a:lnL>
                      <a:noFill/>
                    </a:lnL>
                    <a:lnR>
                      <a:noFill/>
                    </a:lnR>
                    <a:lnT>
                      <a:noFill/>
                    </a:lnT>
                    <a:lnB>
                      <a:noFill/>
                    </a:lnB>
                    <a:solidFill>
                      <a:srgbClr val="F2F2F2"/>
                    </a:solidFill>
                  </a:tcPr>
                </a:tc>
                <a:tc hMerge="1">
                  <a:txBody>
                    <a:bodyPr/>
                    <a:lstStyle/>
                    <a:p>
                      <a:endParaRPr lang="en-US"/>
                    </a:p>
                  </a:txBody>
                  <a:tcPr/>
                </a:tc>
                <a:extLst>
                  <a:ext uri="{0D108BD9-81ED-4DB2-BD59-A6C34878D82A}">
                    <a16:rowId xmlns:a16="http://schemas.microsoft.com/office/drawing/2014/main" val="1298651442"/>
                  </a:ext>
                </a:extLst>
              </a:tr>
              <a:tr h="231634">
                <a:tc gridSpan="3">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Age at encounter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gridSpan="2">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2427536443"/>
                  </a:ext>
                </a:extLst>
              </a:tr>
              <a:tr h="231634">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Mean (SD)</a:t>
                      </a: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35 (7.2)</a:t>
                      </a: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gridSpan="2">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hMerge="1">
                  <a:txBody>
                    <a:bodyPr/>
                    <a:lstStyle/>
                    <a:p>
                      <a:endParaRPr lang="en-US"/>
                    </a:p>
                  </a:txBody>
                  <a:tcPr/>
                </a:tc>
                <a:extLst>
                  <a:ext uri="{0D108BD9-81ED-4DB2-BD59-A6C34878D82A}">
                    <a16:rowId xmlns:a16="http://schemas.microsoft.com/office/drawing/2014/main" val="75684033"/>
                  </a:ext>
                </a:extLst>
              </a:tr>
              <a:tr h="359728">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Median (range)</a:t>
                      </a: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37 (18-45)</a:t>
                      </a: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gridSpan="2">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583866851"/>
                  </a:ext>
                </a:extLst>
              </a:tr>
              <a:tr h="463268">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Age between 18-40</a:t>
                      </a: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72</a:t>
                      </a:r>
                    </a:p>
                  </a:txBody>
                  <a:tcPr marL="68580" marR="68580" marT="0" marB="0">
                    <a:lnL>
                      <a:noFill/>
                    </a:lnL>
                    <a:lnR>
                      <a:noFill/>
                    </a:lnR>
                    <a:lnT>
                      <a:noFill/>
                    </a:lnT>
                    <a:lnB>
                      <a:noFill/>
                    </a:lnB>
                    <a:solidFill>
                      <a:srgbClr val="F2F2F2"/>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157</a:t>
                      </a:r>
                    </a:p>
                  </a:txBody>
                  <a:tcPr marL="68580" marR="68580" marT="0" marB="0">
                    <a:lnL>
                      <a:noFill/>
                    </a:lnL>
                    <a:lnR>
                      <a:noFill/>
                    </a:lnR>
                    <a:lnT>
                      <a:noFill/>
                    </a:lnT>
                    <a:lnB>
                      <a:noFill/>
                    </a:lnB>
                    <a:solidFill>
                      <a:srgbClr val="F2F2F2"/>
                    </a:solidFill>
                  </a:tcPr>
                </a:tc>
                <a:tc gridSpan="2">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19.7 (31)</a:t>
                      </a:r>
                    </a:p>
                  </a:txBody>
                  <a:tcPr marL="68580" marR="68580" marT="0" marB="0">
                    <a:lnL>
                      <a:noFill/>
                    </a:lnL>
                    <a:lnR>
                      <a:noFill/>
                    </a:lnR>
                    <a:lnT>
                      <a:noFill/>
                    </a:lnT>
                    <a:lnB>
                      <a:noFill/>
                    </a:lnB>
                    <a:solidFill>
                      <a:srgbClr val="F2F2F2"/>
                    </a:solidFill>
                  </a:tcPr>
                </a:tc>
                <a:tc hMerge="1">
                  <a:txBody>
                    <a:bodyPr/>
                    <a:lstStyle/>
                    <a:p>
                      <a:endParaRPr lang="en-US"/>
                    </a:p>
                  </a:txBody>
                  <a:tcPr/>
                </a:tc>
                <a:extLst>
                  <a:ext uri="{0D108BD9-81ED-4DB2-BD59-A6C34878D82A}">
                    <a16:rowId xmlns:a16="http://schemas.microsoft.com/office/drawing/2014/main" val="1620954680"/>
                  </a:ext>
                </a:extLst>
              </a:tr>
              <a:tr h="231634">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Sex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gridSpan="2">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212615028"/>
                  </a:ext>
                </a:extLst>
              </a:tr>
              <a:tr h="231634">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Male</a:t>
                      </a: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44</a:t>
                      </a:r>
                    </a:p>
                  </a:txBody>
                  <a:tcPr marL="68580" marR="68580" marT="0" marB="0">
                    <a:lnL>
                      <a:noFill/>
                    </a:lnL>
                    <a:lnR>
                      <a:noFill/>
                    </a:lnR>
                    <a:lnT>
                      <a:noFill/>
                    </a:lnT>
                    <a:lnB>
                      <a:noFill/>
                    </a:lnB>
                    <a:solidFill>
                      <a:srgbClr val="F2F2F2"/>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96</a:t>
                      </a:r>
                    </a:p>
                  </a:txBody>
                  <a:tcPr marL="68580" marR="68580" marT="0" marB="0">
                    <a:lnL>
                      <a:noFill/>
                    </a:lnL>
                    <a:lnR>
                      <a:noFill/>
                    </a:lnR>
                    <a:lnT>
                      <a:noFill/>
                    </a:lnT>
                    <a:lnB>
                      <a:noFill/>
                    </a:lnB>
                    <a:solidFill>
                      <a:srgbClr val="F2F2F2"/>
                    </a:solidFill>
                  </a:tcPr>
                </a:tc>
                <a:tc gridSpan="2">
                  <a:txBody>
                    <a:bodyPr/>
                    <a:lstStyle/>
                    <a:p>
                      <a:pPr marL="0" marR="0" algn="ctr">
                        <a:spcBef>
                          <a:spcPts val="0"/>
                        </a:spcBef>
                        <a:spcAft>
                          <a:spcPts val="0"/>
                        </a:spcAft>
                        <a:tabLst>
                          <a:tab pos="251460" algn="l"/>
                        </a:tabLst>
                      </a:pPr>
                      <a:r>
                        <a:rPr lang="en-US" sz="2000">
                          <a:effectLst/>
                          <a:latin typeface="Calibri" panose="020F0502020204030204" pitchFamily="34" charset="0"/>
                          <a:ea typeface="Calibri" panose="020F0502020204030204" pitchFamily="34" charset="0"/>
                          <a:cs typeface="Times New Roman" panose="02020603050405020304" pitchFamily="18" charset="0"/>
                        </a:rPr>
                        <a:t>13 (13)</a:t>
                      </a:r>
                    </a:p>
                  </a:txBody>
                  <a:tcPr marL="68580" marR="68580" marT="0" marB="0">
                    <a:lnL>
                      <a:noFill/>
                    </a:lnL>
                    <a:lnR>
                      <a:noFill/>
                    </a:lnR>
                    <a:lnT>
                      <a:noFill/>
                    </a:lnT>
                    <a:lnB>
                      <a:noFill/>
                    </a:lnB>
                    <a:solidFill>
                      <a:srgbClr val="F2F2F2"/>
                    </a:solidFill>
                  </a:tcPr>
                </a:tc>
                <a:tc hMerge="1">
                  <a:txBody>
                    <a:bodyPr/>
                    <a:lstStyle/>
                    <a:p>
                      <a:endParaRPr lang="en-US"/>
                    </a:p>
                  </a:txBody>
                  <a:tcPr/>
                </a:tc>
                <a:extLst>
                  <a:ext uri="{0D108BD9-81ED-4DB2-BD59-A6C34878D82A}">
                    <a16:rowId xmlns:a16="http://schemas.microsoft.com/office/drawing/2014/main" val="3634345681"/>
                  </a:ext>
                </a:extLst>
              </a:tr>
              <a:tr h="231634">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Female</a:t>
                      </a: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56</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122</a:t>
                      </a:r>
                    </a:p>
                  </a:txBody>
                  <a:tcPr marL="68580" marR="68580" marT="0" marB="0">
                    <a:lnL>
                      <a:noFill/>
                    </a:lnL>
                    <a:lnR>
                      <a:noFill/>
                    </a:lnR>
                    <a:lnT>
                      <a:noFill/>
                    </a:lnT>
                    <a:lnB>
                      <a:noFill/>
                    </a:lnB>
                    <a:solidFill>
                      <a:srgbClr val="FFFFFF"/>
                    </a:solidFill>
                  </a:tcPr>
                </a:tc>
                <a:tc gridSpan="2">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18 (23) </a:t>
                      </a:r>
                    </a:p>
                  </a:txBody>
                  <a:tcPr marL="68580" marR="68580" marT="0" marB="0">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592536068"/>
                  </a:ext>
                </a:extLst>
              </a:tr>
              <a:tr h="463268">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gridSpan="6">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Male vs Female                                                           odd ratio, 1.48; CI 0.7,3.1; p = .29</a:t>
                      </a:r>
                    </a:p>
                  </a:txBody>
                  <a:tcPr marL="68580" marR="68580" marT="0" marB="0">
                    <a:lnL>
                      <a:noFill/>
                    </a:lnL>
                    <a:lnR>
                      <a:noFill/>
                    </a:lnR>
                    <a:lnT>
                      <a:noFill/>
                    </a:lnT>
                    <a:lnB>
                      <a:noFill/>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0751634"/>
                  </a:ext>
                </a:extLst>
              </a:tr>
              <a:tr h="463268">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Type of cancer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gridSpan="2">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4102751310"/>
                  </a:ext>
                </a:extLst>
              </a:tr>
              <a:tr h="231634">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Solid </a:t>
                      </a: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gridSpan="2">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hMerge="1">
                  <a:txBody>
                    <a:bodyPr/>
                    <a:lstStyle/>
                    <a:p>
                      <a:endParaRPr lang="en-US"/>
                    </a:p>
                  </a:txBody>
                  <a:tcPr/>
                </a:tc>
                <a:extLst>
                  <a:ext uri="{0D108BD9-81ED-4DB2-BD59-A6C34878D82A}">
                    <a16:rowId xmlns:a16="http://schemas.microsoft.com/office/drawing/2014/main" val="600219677"/>
                  </a:ext>
                </a:extLst>
              </a:tr>
              <a:tr h="231634">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Male</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41.8</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61</a:t>
                      </a:r>
                    </a:p>
                  </a:txBody>
                  <a:tcPr marL="68580" marR="68580" marT="0" marB="0">
                    <a:lnL>
                      <a:noFill/>
                    </a:lnL>
                    <a:lnR>
                      <a:noFill/>
                    </a:lnR>
                    <a:lnT>
                      <a:noFill/>
                    </a:lnT>
                    <a:lnB>
                      <a:noFill/>
                    </a:lnB>
                    <a:solidFill>
                      <a:srgbClr val="FFFFFF"/>
                    </a:solidFill>
                  </a:tcPr>
                </a:tc>
                <a:tc gridSpan="2">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11.5 (7)</a:t>
                      </a:r>
                    </a:p>
                  </a:txBody>
                  <a:tcPr marL="68580" marR="68580" marT="0" marB="0">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3998912224"/>
                  </a:ext>
                </a:extLst>
              </a:tr>
              <a:tr h="231634">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Female</a:t>
                      </a:r>
                    </a:p>
                  </a:txBody>
                  <a:tcPr marL="68580" marR="68580" marT="0" marB="0">
                    <a:lnL>
                      <a:noFill/>
                    </a:lnL>
                    <a:lnR>
                      <a:noFill/>
                    </a:lnR>
                    <a:lnT>
                      <a:noFill/>
                    </a:lnT>
                    <a:lnB>
                      <a:noFill/>
                    </a:lnB>
                    <a:solidFill>
                      <a:srgbClr val="F2F2F2"/>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58.2</a:t>
                      </a:r>
                    </a:p>
                  </a:txBody>
                  <a:tcPr marL="68580" marR="68580" marT="0" marB="0">
                    <a:lnL>
                      <a:noFill/>
                    </a:lnL>
                    <a:lnR>
                      <a:noFill/>
                    </a:lnR>
                    <a:lnT>
                      <a:noFill/>
                    </a:lnT>
                    <a:lnB>
                      <a:noFill/>
                    </a:lnB>
                    <a:solidFill>
                      <a:srgbClr val="F2F2F2"/>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85</a:t>
                      </a:r>
                    </a:p>
                  </a:txBody>
                  <a:tcPr marL="68580" marR="68580" marT="0" marB="0">
                    <a:lnL>
                      <a:noFill/>
                    </a:lnL>
                    <a:lnR>
                      <a:noFill/>
                    </a:lnR>
                    <a:lnT>
                      <a:noFill/>
                    </a:lnT>
                    <a:lnB>
                      <a:noFill/>
                    </a:lnB>
                    <a:solidFill>
                      <a:srgbClr val="F2F2F2"/>
                    </a:solidFill>
                  </a:tcPr>
                </a:tc>
                <a:tc gridSpan="2">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20 (17)</a:t>
                      </a:r>
                    </a:p>
                  </a:txBody>
                  <a:tcPr marL="68580" marR="68580" marT="0" marB="0">
                    <a:lnL>
                      <a:noFill/>
                    </a:lnL>
                    <a:lnR>
                      <a:noFill/>
                    </a:lnR>
                    <a:lnT>
                      <a:noFill/>
                    </a:lnT>
                    <a:lnB>
                      <a:noFill/>
                    </a:lnB>
                    <a:solidFill>
                      <a:srgbClr val="F2F2F2"/>
                    </a:solidFill>
                  </a:tcPr>
                </a:tc>
                <a:tc hMerge="1">
                  <a:txBody>
                    <a:bodyPr/>
                    <a:lstStyle/>
                    <a:p>
                      <a:endParaRPr lang="en-US"/>
                    </a:p>
                  </a:txBody>
                  <a:tcPr/>
                </a:tc>
                <a:extLst>
                  <a:ext uri="{0D108BD9-81ED-4DB2-BD59-A6C34878D82A}">
                    <a16:rowId xmlns:a16="http://schemas.microsoft.com/office/drawing/2014/main" val="3369303107"/>
                  </a:ext>
                </a:extLst>
              </a:tr>
              <a:tr h="231634">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66.9</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146</a:t>
                      </a:r>
                    </a:p>
                  </a:txBody>
                  <a:tcPr marL="68580" marR="68580" marT="0" marB="0">
                    <a:lnL>
                      <a:noFill/>
                    </a:lnL>
                    <a:lnR>
                      <a:noFill/>
                    </a:lnR>
                    <a:lnT>
                      <a:noFill/>
                    </a:lnT>
                    <a:lnB>
                      <a:noFill/>
                    </a:lnB>
                    <a:solidFill>
                      <a:srgbClr val="FFFFFF"/>
                    </a:solidFill>
                  </a:tcPr>
                </a:tc>
                <a:tc gridSpan="2">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16.4 (24)</a:t>
                      </a:r>
                    </a:p>
                  </a:txBody>
                  <a:tcPr marL="68580" marR="68580" marT="0" marB="0">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2043889115"/>
                  </a:ext>
                </a:extLst>
              </a:tr>
              <a:tr h="231634">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gridSpan="2">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hMerge="1">
                  <a:txBody>
                    <a:bodyPr/>
                    <a:lstStyle/>
                    <a:p>
                      <a:endParaRPr lang="en-US"/>
                    </a:p>
                  </a:txBody>
                  <a:tcPr/>
                </a:tc>
                <a:extLst>
                  <a:ext uri="{0D108BD9-81ED-4DB2-BD59-A6C34878D82A}">
                    <a16:rowId xmlns:a16="http://schemas.microsoft.com/office/drawing/2014/main" val="3405567580"/>
                  </a:ext>
                </a:extLst>
              </a:tr>
              <a:tr h="231634">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Hematological</a:t>
                      </a: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gridSpan="2">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2483658699"/>
                  </a:ext>
                </a:extLst>
              </a:tr>
              <a:tr h="231634">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Male</a:t>
                      </a:r>
                    </a:p>
                  </a:txBody>
                  <a:tcPr marL="68580" marR="68580" marT="0" marB="0">
                    <a:lnL>
                      <a:noFill/>
                    </a:lnL>
                    <a:lnR>
                      <a:noFill/>
                    </a:lnR>
                    <a:lnT>
                      <a:noFill/>
                    </a:lnT>
                    <a:lnB>
                      <a:noFill/>
                    </a:lnB>
                    <a:solidFill>
                      <a:srgbClr val="F2F2F2"/>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48.6</a:t>
                      </a:r>
                    </a:p>
                  </a:txBody>
                  <a:tcPr marL="68580" marR="68580" marT="0" marB="0">
                    <a:lnL>
                      <a:noFill/>
                    </a:lnL>
                    <a:lnR>
                      <a:noFill/>
                    </a:lnR>
                    <a:lnT>
                      <a:noFill/>
                    </a:lnT>
                    <a:lnB>
                      <a:noFill/>
                    </a:lnB>
                    <a:solidFill>
                      <a:srgbClr val="F2F2F2"/>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a:noFill/>
                    </a:lnL>
                    <a:lnR>
                      <a:noFill/>
                    </a:lnR>
                    <a:lnT>
                      <a:noFill/>
                    </a:lnT>
                    <a:lnB>
                      <a:noFill/>
                    </a:lnB>
                    <a:solidFill>
                      <a:srgbClr val="F2F2F2"/>
                    </a:solidFill>
                  </a:tcPr>
                </a:tc>
                <a:tc gridSpan="2">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17.1 (6)</a:t>
                      </a:r>
                    </a:p>
                  </a:txBody>
                  <a:tcPr marL="68580" marR="68580" marT="0" marB="0">
                    <a:lnL>
                      <a:noFill/>
                    </a:lnL>
                    <a:lnR>
                      <a:noFill/>
                    </a:lnR>
                    <a:lnT>
                      <a:noFill/>
                    </a:lnT>
                    <a:lnB>
                      <a:noFill/>
                    </a:lnB>
                    <a:solidFill>
                      <a:srgbClr val="F2F2F2"/>
                    </a:solidFill>
                  </a:tcPr>
                </a:tc>
                <a:tc hMerge="1">
                  <a:txBody>
                    <a:bodyPr/>
                    <a:lstStyle/>
                    <a:p>
                      <a:endParaRPr lang="en-US"/>
                    </a:p>
                  </a:txBody>
                  <a:tcPr/>
                </a:tc>
                <a:extLst>
                  <a:ext uri="{0D108BD9-81ED-4DB2-BD59-A6C34878D82A}">
                    <a16:rowId xmlns:a16="http://schemas.microsoft.com/office/drawing/2014/main" val="1602518447"/>
                  </a:ext>
                </a:extLst>
              </a:tr>
              <a:tr h="231634">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Female</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51.4</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37</a:t>
                      </a:r>
                    </a:p>
                  </a:txBody>
                  <a:tcPr marL="68580" marR="68580" marT="0" marB="0">
                    <a:lnL>
                      <a:noFill/>
                    </a:lnL>
                    <a:lnR>
                      <a:noFill/>
                    </a:lnR>
                    <a:lnT>
                      <a:noFill/>
                    </a:lnT>
                    <a:lnB>
                      <a:noFill/>
                    </a:lnB>
                    <a:solidFill>
                      <a:srgbClr val="FFFFFF"/>
                    </a:solidFill>
                  </a:tcPr>
                </a:tc>
                <a:tc gridSpan="2">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18.9 (7)</a:t>
                      </a:r>
                    </a:p>
                  </a:txBody>
                  <a:tcPr marL="68580" marR="68580" marT="0" marB="0">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3118728512"/>
                  </a:ext>
                </a:extLst>
              </a:tr>
              <a:tr h="231634">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a:noFill/>
                    </a:lnL>
                    <a:lnR>
                      <a:noFill/>
                    </a:lnR>
                    <a:lnT>
                      <a:noFill/>
                    </a:lnT>
                    <a:lnB>
                      <a:noFill/>
                    </a:lnB>
                    <a:solidFill>
                      <a:srgbClr val="F2F2F2"/>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33.1</a:t>
                      </a:r>
                    </a:p>
                  </a:txBody>
                  <a:tcPr marL="68580" marR="68580" marT="0" marB="0">
                    <a:lnL>
                      <a:noFill/>
                    </a:lnL>
                    <a:lnR>
                      <a:noFill/>
                    </a:lnR>
                    <a:lnT>
                      <a:noFill/>
                    </a:lnT>
                    <a:lnB>
                      <a:noFill/>
                    </a:lnB>
                    <a:solidFill>
                      <a:srgbClr val="F2F2F2"/>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72</a:t>
                      </a:r>
                    </a:p>
                  </a:txBody>
                  <a:tcPr marL="68580" marR="68580" marT="0" marB="0">
                    <a:lnL>
                      <a:noFill/>
                    </a:lnL>
                    <a:lnR>
                      <a:noFill/>
                    </a:lnR>
                    <a:lnT>
                      <a:noFill/>
                    </a:lnT>
                    <a:lnB>
                      <a:noFill/>
                    </a:lnB>
                    <a:solidFill>
                      <a:srgbClr val="F2F2F2"/>
                    </a:solidFill>
                  </a:tcPr>
                </a:tc>
                <a:tc gridSpan="2">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16.6 (12)</a:t>
                      </a:r>
                    </a:p>
                  </a:txBody>
                  <a:tcPr marL="68580" marR="68580" marT="0" marB="0">
                    <a:lnL>
                      <a:noFill/>
                    </a:lnL>
                    <a:lnR>
                      <a:noFill/>
                    </a:lnR>
                    <a:lnT>
                      <a:noFill/>
                    </a:lnT>
                    <a:lnB>
                      <a:noFill/>
                    </a:lnB>
                    <a:solidFill>
                      <a:srgbClr val="F2F2F2"/>
                    </a:solidFill>
                  </a:tcPr>
                </a:tc>
                <a:tc hMerge="1">
                  <a:txBody>
                    <a:bodyPr/>
                    <a:lstStyle/>
                    <a:p>
                      <a:endParaRPr lang="en-US"/>
                    </a:p>
                  </a:txBody>
                  <a:tcPr/>
                </a:tc>
                <a:extLst>
                  <a:ext uri="{0D108BD9-81ED-4DB2-BD59-A6C34878D82A}">
                    <a16:rowId xmlns:a16="http://schemas.microsoft.com/office/drawing/2014/main" val="973396928"/>
                  </a:ext>
                </a:extLst>
              </a:tr>
              <a:tr h="1033108">
                <a:tc>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Patient with stem cell transplant</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26.3</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lnL>
                      <a:noFill/>
                    </a:lnL>
                    <a:lnR>
                      <a:noFill/>
                    </a:lnR>
                    <a:lnT>
                      <a:noFill/>
                    </a:lnT>
                    <a:lnB>
                      <a:noFill/>
                    </a:lnB>
                    <a:solidFill>
                      <a:srgbClr val="FFFFFF"/>
                    </a:solidFill>
                  </a:tcPr>
                </a:tc>
                <a:tc gridSpan="2">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36.8 (7)</a:t>
                      </a:r>
                    </a:p>
                  </a:txBody>
                  <a:tcPr marL="68580" marR="68580" marT="0" marB="0">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1240710764"/>
                  </a:ext>
                </a:extLst>
              </a:tr>
              <a:tr h="463268">
                <a:tc gridSpan="2">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Total number of patient between 18-45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hMerge="1">
                  <a:txBody>
                    <a:bodyPr/>
                    <a:lstStyle/>
                    <a:p>
                      <a:endParaRPr lang="en-US"/>
                    </a:p>
                  </a:txBody>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2F2F2"/>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a:noFill/>
                    </a:lnL>
                    <a:lnR>
                      <a:noFill/>
                    </a:lnR>
                    <a:lnT>
                      <a:noFill/>
                    </a:lnT>
                    <a:lnB>
                      <a:noFill/>
                    </a:lnB>
                    <a:solidFill>
                      <a:srgbClr val="F2F2F2"/>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218</a:t>
                      </a:r>
                    </a:p>
                  </a:txBody>
                  <a:tcPr marL="68580" marR="68580" marT="0" marB="0">
                    <a:lnL>
                      <a:noFill/>
                    </a:lnL>
                    <a:lnR>
                      <a:noFill/>
                    </a:lnR>
                    <a:lnT>
                      <a:noFill/>
                    </a:lnT>
                    <a:lnB>
                      <a:noFill/>
                    </a:lnB>
                    <a:solidFill>
                      <a:srgbClr val="F2F2F2"/>
                    </a:solidFill>
                  </a:tcPr>
                </a:tc>
                <a:tc gridSpan="2">
                  <a:txBody>
                    <a:bodyPr/>
                    <a:lstStyle/>
                    <a:p>
                      <a:pPr marL="0" marR="0" algn="ctr">
                        <a:spcBef>
                          <a:spcPts val="0"/>
                        </a:spcBef>
                        <a:spcAft>
                          <a:spcPts val="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16 (36)</a:t>
                      </a:r>
                    </a:p>
                  </a:txBody>
                  <a:tcPr marL="68580" marR="68580" marT="0" marB="0">
                    <a:lnL>
                      <a:noFill/>
                    </a:lnL>
                    <a:lnR>
                      <a:noFill/>
                    </a:lnR>
                    <a:lnT>
                      <a:noFill/>
                    </a:lnT>
                    <a:lnB>
                      <a:noFill/>
                    </a:lnB>
                    <a:solidFill>
                      <a:srgbClr val="F2F2F2"/>
                    </a:solidFill>
                  </a:tcPr>
                </a:tc>
                <a:tc hMerge="1">
                  <a:txBody>
                    <a:bodyPr/>
                    <a:lstStyle/>
                    <a:p>
                      <a:endParaRPr lang="en-US"/>
                    </a:p>
                  </a:txBody>
                  <a:tcPr/>
                </a:tc>
                <a:extLst>
                  <a:ext uri="{0D108BD9-81ED-4DB2-BD59-A6C34878D82A}">
                    <a16:rowId xmlns:a16="http://schemas.microsoft.com/office/drawing/2014/main" val="2589566699"/>
                  </a:ext>
                </a:extLst>
              </a:tr>
              <a:tr h="499708">
                <a:tc gridSpan="5">
                  <a:txBody>
                    <a:bodyPr/>
                    <a:lstStyle/>
                    <a:p>
                      <a:pPr marL="0" marR="0" algn="l">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solidFill>
                      <a:srgbClr val="FFFFFF"/>
                    </a:solidFill>
                  </a:tcPr>
                </a:tc>
                <a:tc>
                  <a:txBody>
                    <a:bodyPr/>
                    <a:lstStyle/>
                    <a:p>
                      <a:pPr marL="0" marR="0" algn="l">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33051732"/>
                  </a:ext>
                </a:extLst>
              </a:tr>
            </a:tbl>
          </a:graphicData>
        </a:graphic>
      </p:graphicFrame>
      <p:sp>
        <p:nvSpPr>
          <p:cNvPr id="21" name="Text Box 105">
            <a:extLst>
              <a:ext uri="{FF2B5EF4-FFF2-40B4-BE49-F238E27FC236}">
                <a16:creationId xmlns:a16="http://schemas.microsoft.com/office/drawing/2014/main" id="{3DC7531D-A7FB-6E4B-80FB-1C999BE3CF62}"/>
              </a:ext>
            </a:extLst>
          </p:cNvPr>
          <p:cNvSpPr txBox="1">
            <a:spLocks noChangeArrowheads="1"/>
          </p:cNvSpPr>
          <p:nvPr/>
        </p:nvSpPr>
        <p:spPr bwMode="auto">
          <a:xfrm>
            <a:off x="2761488" y="10949197"/>
            <a:ext cx="4401312" cy="683224"/>
          </a:xfrm>
          <a:prstGeom prst="rect">
            <a:avLst/>
          </a:prstGeom>
          <a:solidFill>
            <a:srgbClr val="335687"/>
          </a:solidFill>
          <a:ln w="9525" algn="ctr">
            <a:noFill/>
            <a:miter lim="800000"/>
            <a:headEnd/>
            <a:tailEnd/>
          </a:ln>
          <a:effectLst/>
        </p:spPr>
        <p:txBody>
          <a:bodyPr wrap="square" lIns="143217" tIns="71608" rIns="143217" bIns="71608" anchor="ctr" anchorCtr="1">
            <a:spAutoFit/>
          </a:bodyPr>
          <a:lstStyle/>
          <a:p>
            <a:pPr algn="ctr" defTabSz="2453443" eaLnBrk="1" hangingPunct="1">
              <a:spcBef>
                <a:spcPct val="50000"/>
              </a:spcBef>
            </a:pPr>
            <a:r>
              <a:rPr lang="en-US" sz="3500" b="1" dirty="0">
                <a:solidFill>
                  <a:schemeClr val="bg1"/>
                </a:solidFill>
                <a:latin typeface="Arial" charset="0"/>
              </a:rPr>
              <a:t>METHODS</a:t>
            </a:r>
          </a:p>
        </p:txBody>
      </p:sp>
      <p:sp>
        <p:nvSpPr>
          <p:cNvPr id="23" name="Text Box 106">
            <a:extLst>
              <a:ext uri="{FF2B5EF4-FFF2-40B4-BE49-F238E27FC236}">
                <a16:creationId xmlns:a16="http://schemas.microsoft.com/office/drawing/2014/main" id="{C372A14E-ADB8-EC4D-8DEB-6E7E4CAAB047}"/>
              </a:ext>
            </a:extLst>
          </p:cNvPr>
          <p:cNvSpPr txBox="1">
            <a:spLocks noChangeArrowheads="1"/>
          </p:cNvSpPr>
          <p:nvPr/>
        </p:nvSpPr>
        <p:spPr bwMode="auto">
          <a:xfrm>
            <a:off x="533400" y="11608819"/>
            <a:ext cx="9296400" cy="2945381"/>
          </a:xfrm>
          <a:prstGeom prst="rect">
            <a:avLst/>
          </a:prstGeom>
          <a:noFill/>
          <a:ln w="9525">
            <a:noFill/>
            <a:miter lim="800000"/>
            <a:headEnd/>
            <a:tailEnd/>
          </a:ln>
          <a:effectLst/>
        </p:spPr>
        <p:txBody>
          <a:bodyPr wrap="square" lIns="143217" tIns="71608" rIns="143217" bIns="71608">
            <a:spAutoFit/>
          </a:bodyPr>
          <a:lstStyle/>
          <a:p>
            <a:pPr marL="457200" indent="-457200" algn="just">
              <a:buFont typeface="Wingdings" pitchFamily="2" charset="2"/>
              <a:buChar char="Ø"/>
            </a:pPr>
            <a:r>
              <a:rPr lang="en-US" sz="2600" dirty="0"/>
              <a:t>The patients between the ages of 18 and 45 years seen in the oncology clinic from January 1, 2018 to August 31, 2019 as a new patient or who underwent hematopoietic stem cell transplantation during this period were included in the study. </a:t>
            </a:r>
          </a:p>
          <a:p>
            <a:pPr marL="457200" indent="-457200" algn="just">
              <a:buFont typeface="Wingdings" pitchFamily="2" charset="2"/>
              <a:buChar char="Ø"/>
            </a:pPr>
            <a:r>
              <a:rPr lang="en-US" sz="2600" dirty="0"/>
              <a:t>We also performed a survey among the health care providers regarding their knowledge and practice on fertility preservation counseling.</a:t>
            </a:r>
          </a:p>
        </p:txBody>
      </p:sp>
      <p:sp>
        <p:nvSpPr>
          <p:cNvPr id="24" name="Rectangle 128">
            <a:extLst>
              <a:ext uri="{FF2B5EF4-FFF2-40B4-BE49-F238E27FC236}">
                <a16:creationId xmlns:a16="http://schemas.microsoft.com/office/drawing/2014/main" id="{16668EB8-A41D-DA49-A7FA-2086C6998EEC}"/>
              </a:ext>
            </a:extLst>
          </p:cNvPr>
          <p:cNvSpPr>
            <a:spLocks noChangeArrowheads="1"/>
          </p:cNvSpPr>
          <p:nvPr/>
        </p:nvSpPr>
        <p:spPr bwMode="auto">
          <a:xfrm>
            <a:off x="609600" y="18059400"/>
            <a:ext cx="9448800" cy="1702439"/>
          </a:xfrm>
          <a:prstGeom prst="rect">
            <a:avLst/>
          </a:prstGeom>
          <a:noFill/>
          <a:ln w="9525">
            <a:noFill/>
            <a:miter lim="800000"/>
            <a:headEnd/>
            <a:tailEnd/>
          </a:ln>
          <a:effectLst/>
        </p:spPr>
        <p:txBody>
          <a:bodyPr wrap="square" lIns="101014" tIns="50507" rIns="101014" bIns="50507">
            <a:spAutoFit/>
          </a:bodyPr>
          <a:lstStyle/>
          <a:p>
            <a:pPr marL="457200" indent="-457200" algn="just">
              <a:buFont typeface="Wingdings" pitchFamily="2" charset="2"/>
              <a:buChar char="Ø"/>
            </a:pPr>
            <a:r>
              <a:rPr lang="en-US" sz="2600" dirty="0"/>
              <a:t>The barrier we identified were - lack of knowledge on various fertility preservation options among health care professionals, lack of standard approach and unclear referral guidelines, and unclear roles of various health care providers.</a:t>
            </a:r>
          </a:p>
        </p:txBody>
      </p:sp>
      <p:sp>
        <p:nvSpPr>
          <p:cNvPr id="4" name="TextBox 3">
            <a:extLst>
              <a:ext uri="{FF2B5EF4-FFF2-40B4-BE49-F238E27FC236}">
                <a16:creationId xmlns:a16="http://schemas.microsoft.com/office/drawing/2014/main" id="{C27155D0-C372-8F49-8BA5-722B97E5E68F}"/>
              </a:ext>
            </a:extLst>
          </p:cNvPr>
          <p:cNvSpPr txBox="1"/>
          <p:nvPr/>
        </p:nvSpPr>
        <p:spPr>
          <a:xfrm>
            <a:off x="23445216" y="14703552"/>
            <a:ext cx="184731" cy="353943"/>
          </a:xfrm>
          <a:prstGeom prst="rect">
            <a:avLst/>
          </a:prstGeom>
          <a:noFill/>
        </p:spPr>
        <p:txBody>
          <a:bodyPr wrap="none" rtlCol="0">
            <a:spAutoFit/>
          </a:bodyPr>
          <a:lstStyle/>
          <a:p>
            <a:endParaRPr lang="en-US" dirty="0"/>
          </a:p>
        </p:txBody>
      </p:sp>
      <p:pic>
        <p:nvPicPr>
          <p:cNvPr id="5" name="Audio 4">
            <a:hlinkClick r:id="" action="ppaction://media"/>
            <a:extLst>
              <a:ext uri="{FF2B5EF4-FFF2-40B4-BE49-F238E27FC236}">
                <a16:creationId xmlns:a16="http://schemas.microsoft.com/office/drawing/2014/main" id="{033D2E0C-6490-EF41-A9E1-D7A59345C0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151600" y="191516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0210"/>
    </mc:Choice>
    <mc:Fallback xmlns="">
      <p:transition spd="slow" advTm="170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715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71500" rtl="0" eaLnBrk="0" fontAlgn="base" latinLnBrk="0" hangingPunct="0">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34300</TotalTime>
  <Words>656</Words>
  <Application>Microsoft Office PowerPoint</Application>
  <PresentationFormat>Custom</PresentationFormat>
  <Paragraphs>147</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Wingdings</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Cushing, Jennifer</cp:lastModifiedBy>
  <cp:revision>300</cp:revision>
  <cp:lastPrinted>1999-09-02T03:17:39Z</cp:lastPrinted>
  <dcterms:created xsi:type="dcterms:W3CDTF">1997-10-24T05:44:18Z</dcterms:created>
  <dcterms:modified xsi:type="dcterms:W3CDTF">2020-06-03T15:03:45Z</dcterms:modified>
</cp:coreProperties>
</file>