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31954788" cy="50149125"/>
  <p:embeddedFontLst>
    <p:embeddedFont>
      <p:font typeface="Montserrat" panose="020B0604020202020204" charset="0"/>
      <p:regular r:id="rId4"/>
      <p:bold r:id="rId5"/>
      <p:italic r:id="rId6"/>
      <p:boldItalic r:id="rId7"/>
    </p:embeddedFont>
    <p:embeddedFont>
      <p:font typeface="Montserrat Light" panose="020B0604020202020204" charset="0"/>
      <p:regular r:id="rId8"/>
      <p:bold r:id="rId9"/>
      <p:italic r:id="rId10"/>
      <p:boldItalic r:id="rId11"/>
    </p:embeddedFont>
    <p:embeddedFont>
      <p:font typeface="Libre Baskerville" panose="020B0604020202020204" charset="0"/>
      <p:regular r:id="rId12"/>
      <p:bold r:id="rId13"/>
      <p: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9" roundtripDataSignature="AMtx7mjBsrv2Nu0v/jP8tPNDCHdF0Yl0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399C6C-69B1-4714-9776-7498C81B4C0C}">
  <a:tblStyle styleId="{B6399C6C-69B1-4714-9776-7498C81B4C0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 d="100"/>
          <a:sy n="20" d="100"/>
        </p:scale>
        <p:origin x="1061" y="48"/>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13804901" cy="2628900"/>
          </a:xfrm>
          <a:prstGeom prst="rect">
            <a:avLst/>
          </a:prstGeom>
          <a:noFill/>
          <a:ln>
            <a:noFill/>
          </a:ln>
        </p:spPr>
        <p:txBody>
          <a:bodyPr spcFirstLastPara="1" wrap="square" lIns="450025" tIns="225000" rIns="450025" bIns="225000" anchor="t" anchorCtr="0">
            <a:noAutofit/>
          </a:bodyPr>
          <a:lstStyle>
            <a:lvl1pPr marR="0" lvl="0" algn="l" rtl="0">
              <a:spcBef>
                <a:spcPts val="0"/>
              </a:spcBef>
              <a:spcAft>
                <a:spcPts val="0"/>
              </a:spcAft>
              <a:buSzPts val="1400"/>
              <a:buNone/>
              <a:defRPr sz="6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17941925" y="0"/>
            <a:ext cx="14135100" cy="2628900"/>
          </a:xfrm>
          <a:prstGeom prst="rect">
            <a:avLst/>
          </a:prstGeom>
          <a:noFill/>
          <a:ln>
            <a:noFill/>
          </a:ln>
        </p:spPr>
        <p:txBody>
          <a:bodyPr spcFirstLastPara="1" wrap="square" lIns="450025" tIns="225000" rIns="450025" bIns="225000" anchor="t" anchorCtr="0">
            <a:noAutofit/>
          </a:bodyPr>
          <a:lstStyle>
            <a:lvl1pPr marR="0" lvl="0" algn="r" rtl="0">
              <a:spcBef>
                <a:spcPts val="0"/>
              </a:spcBef>
              <a:spcAft>
                <a:spcPts val="0"/>
              </a:spcAft>
              <a:buSzPts val="1400"/>
              <a:buNone/>
              <a:defRPr sz="6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3378200" y="3757613"/>
            <a:ext cx="24996775" cy="18748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4137025" y="24004588"/>
            <a:ext cx="23456901" cy="22512338"/>
          </a:xfrm>
          <a:prstGeom prst="rect">
            <a:avLst/>
          </a:prstGeom>
          <a:noFill/>
          <a:ln>
            <a:noFill/>
          </a:ln>
        </p:spPr>
        <p:txBody>
          <a:bodyPr spcFirstLastPara="1" wrap="square" lIns="450025" tIns="225000" rIns="450025" bIns="2250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47639288"/>
            <a:ext cx="13804901" cy="2628900"/>
          </a:xfrm>
          <a:prstGeom prst="rect">
            <a:avLst/>
          </a:prstGeom>
          <a:noFill/>
          <a:ln>
            <a:noFill/>
          </a:ln>
        </p:spPr>
        <p:txBody>
          <a:bodyPr spcFirstLastPara="1" wrap="square" lIns="450025" tIns="225000" rIns="450025" bIns="225000" anchor="b" anchorCtr="0">
            <a:noAutofit/>
          </a:bodyPr>
          <a:lstStyle>
            <a:lvl1pPr marR="0" lvl="0" algn="l" rtl="0">
              <a:spcBef>
                <a:spcPts val="0"/>
              </a:spcBef>
              <a:spcAft>
                <a:spcPts val="0"/>
              </a:spcAft>
              <a:buSzPts val="1400"/>
              <a:buNone/>
              <a:defRPr sz="6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17941925" y="47639288"/>
            <a:ext cx="14135100" cy="2628900"/>
          </a:xfrm>
          <a:prstGeom prst="rect">
            <a:avLst/>
          </a:prstGeom>
          <a:noFill/>
          <a:ln>
            <a:noFill/>
          </a:ln>
        </p:spPr>
        <p:txBody>
          <a:bodyPr spcFirstLastPara="1" wrap="square" lIns="450025" tIns="225000" rIns="450025" bIns="225000" anchor="b" anchorCtr="0">
            <a:noAutofit/>
          </a:bodyPr>
          <a:lstStyle/>
          <a:p>
            <a:pPr marL="0" marR="0" lvl="0" indent="0" algn="r" rtl="0">
              <a:spcBef>
                <a:spcPts val="0"/>
              </a:spcBef>
              <a:spcAft>
                <a:spcPts val="0"/>
              </a:spcAft>
              <a:buNone/>
            </a:pPr>
            <a:fld id="{00000000-1234-1234-1234-123412341234}" type="slidenum">
              <a:rPr lang="en-US" sz="6000" b="0" i="0" u="none" strike="noStrike" cap="none">
                <a:solidFill>
                  <a:schemeClr val="dk1"/>
                </a:solidFill>
                <a:latin typeface="Times New Roman"/>
                <a:ea typeface="Times New Roman"/>
                <a:cs typeface="Times New Roman"/>
                <a:sym typeface="Times New Roman"/>
              </a:rPr>
              <a:t>‹#›</a:t>
            </a:fld>
            <a:endParaRPr sz="60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17941925" y="47639288"/>
            <a:ext cx="14135100" cy="2628900"/>
          </a:xfrm>
          <a:prstGeom prst="rect">
            <a:avLst/>
          </a:prstGeom>
          <a:noFill/>
          <a:ln>
            <a:noFill/>
          </a:ln>
        </p:spPr>
        <p:txBody>
          <a:bodyPr spcFirstLastPara="1" wrap="square" lIns="450025" tIns="225000" rIns="450025" bIns="225000" anchor="b" anchorCtr="0">
            <a:noAutofit/>
          </a:bodyPr>
          <a:lstStyle/>
          <a:p>
            <a:pPr marL="0" lvl="0" indent="0" algn="r" rtl="0">
              <a:spcBef>
                <a:spcPts val="0"/>
              </a:spcBef>
              <a:spcAft>
                <a:spcPts val="0"/>
              </a:spcAft>
              <a:buNone/>
            </a:pPr>
            <a:fld id="{00000000-1234-1234-1234-123412341234}" type="slidenum">
              <a:rPr lang="en-US" sz="6000" b="0" i="0" u="none" strike="noStrike" cap="none">
                <a:solidFill>
                  <a:schemeClr val="dk1"/>
                </a:solidFill>
                <a:latin typeface="Times New Roman"/>
                <a:ea typeface="Times New Roman"/>
                <a:cs typeface="Times New Roman"/>
                <a:sym typeface="Times New Roman"/>
              </a:rPr>
              <a:t>1</a:t>
            </a:fld>
            <a:endParaRPr sz="6000" b="0" i="0" u="none" strike="noStrike" cap="none">
              <a:solidFill>
                <a:schemeClr val="dk1"/>
              </a:solidFill>
              <a:latin typeface="Times New Roman"/>
              <a:ea typeface="Times New Roman"/>
              <a:cs typeface="Times New Roman"/>
              <a:sym typeface="Times New Roman"/>
            </a:endParaRPr>
          </a:p>
        </p:txBody>
      </p:sp>
      <p:sp>
        <p:nvSpPr>
          <p:cNvPr id="86" name="Google Shape;86;p1:notes"/>
          <p:cNvSpPr>
            <a:spLocks noGrp="1" noRot="1" noChangeAspect="1"/>
          </p:cNvSpPr>
          <p:nvPr>
            <p:ph type="sldImg" idx="2"/>
          </p:nvPr>
        </p:nvSpPr>
        <p:spPr>
          <a:xfrm>
            <a:off x="3378200" y="3757613"/>
            <a:ext cx="24996775" cy="18748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 name="Google Shape;87;p1:notes"/>
          <p:cNvSpPr txBox="1">
            <a:spLocks noGrp="1"/>
          </p:cNvSpPr>
          <p:nvPr>
            <p:ph type="body" idx="1"/>
          </p:nvPr>
        </p:nvSpPr>
        <p:spPr>
          <a:xfrm>
            <a:off x="4137025" y="24004588"/>
            <a:ext cx="23456901" cy="22512338"/>
          </a:xfrm>
          <a:prstGeom prst="rect">
            <a:avLst/>
          </a:prstGeom>
          <a:noFill/>
          <a:ln>
            <a:noFill/>
          </a:ln>
        </p:spPr>
        <p:txBody>
          <a:bodyPr spcFirstLastPara="1" wrap="square" lIns="450025" tIns="225000" rIns="450025" bIns="225000" anchor="t" anchorCtr="0">
            <a:noAutofit/>
          </a:bodyPr>
          <a:lstStyle/>
          <a:p>
            <a:pPr marL="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3294063" y="2925763"/>
            <a:ext cx="37303076" cy="5486400"/>
          </a:xfrm>
          <a:prstGeom prst="rect">
            <a:avLst/>
          </a:prstGeom>
          <a:noFill/>
          <a:ln>
            <a:noFill/>
          </a:ln>
        </p:spPr>
        <p:txBody>
          <a:bodyPr spcFirstLastPara="1" wrap="square" lIns="426700" tIns="213350" rIns="426700" bIns="2133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2069762" y="733425"/>
            <a:ext cx="19751676" cy="37303076"/>
          </a:xfrm>
          <a:prstGeom prst="rect">
            <a:avLst/>
          </a:prstGeom>
          <a:noFill/>
          <a:ln>
            <a:noFill/>
          </a:ln>
        </p:spPr>
        <p:txBody>
          <a:bodyPr spcFirstLastPara="1" wrap="square" lIns="426700" tIns="213350" rIns="426700" bIns="2133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2767133" y="11430266"/>
            <a:ext cx="26335038" cy="9326033"/>
          </a:xfrm>
          <a:prstGeom prst="rect">
            <a:avLst/>
          </a:prstGeom>
          <a:noFill/>
          <a:ln>
            <a:noFill/>
          </a:ln>
        </p:spPr>
        <p:txBody>
          <a:bodyPr spcFirstLastPara="1" wrap="square" lIns="426700" tIns="213350" rIns="426700" bIns="2133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4047333" y="2171965"/>
            <a:ext cx="26335038" cy="27842634"/>
          </a:xfrm>
          <a:prstGeom prst="rect">
            <a:avLst/>
          </a:prstGeom>
          <a:noFill/>
          <a:ln>
            <a:noFill/>
          </a:ln>
        </p:spPr>
        <p:txBody>
          <a:bodyPr spcFirstLastPara="1" wrap="square" lIns="426700" tIns="213350" rIns="426700" bIns="2133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3292123" y="10226675"/>
            <a:ext cx="37306958" cy="7054850"/>
          </a:xfrm>
          <a:prstGeom prst="rect">
            <a:avLst/>
          </a:prstGeom>
          <a:noFill/>
          <a:ln>
            <a:noFill/>
          </a:ln>
        </p:spPr>
        <p:txBody>
          <a:bodyPr spcFirstLastPara="1" wrap="square" lIns="426700" tIns="213350" rIns="426700" bIns="2133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6584245" y="18653125"/>
            <a:ext cx="30722712" cy="8413750"/>
          </a:xfrm>
          <a:prstGeom prst="rect">
            <a:avLst/>
          </a:prstGeom>
          <a:noFill/>
          <a:ln>
            <a:noFill/>
          </a:ln>
        </p:spPr>
        <p:txBody>
          <a:bodyPr spcFirstLastPara="1" wrap="square" lIns="426700" tIns="213350" rIns="426700" bIns="213350" anchor="t" anchorCtr="0">
            <a:noAutofit/>
          </a:bodyPr>
          <a:lstStyle>
            <a:lvl1pPr lvl="0" algn="ctr">
              <a:spcBef>
                <a:spcPts val="2980"/>
              </a:spcBef>
              <a:spcAft>
                <a:spcPts val="0"/>
              </a:spcAft>
              <a:buClr>
                <a:schemeClr val="dk1"/>
              </a:buClr>
              <a:buSzPts val="14900"/>
              <a:buFont typeface="Times New Roman"/>
              <a:buNone/>
              <a:defRPr/>
            </a:lvl1pPr>
            <a:lvl2pPr lvl="1" algn="ctr">
              <a:spcBef>
                <a:spcPts val="2620"/>
              </a:spcBef>
              <a:spcAft>
                <a:spcPts val="0"/>
              </a:spcAft>
              <a:buClr>
                <a:schemeClr val="dk1"/>
              </a:buClr>
              <a:buSzPts val="13100"/>
              <a:buFont typeface="Times New Roman"/>
              <a:buNone/>
              <a:defRPr/>
            </a:lvl2pPr>
            <a:lvl3pPr lvl="2" algn="ctr">
              <a:spcBef>
                <a:spcPts val="2240"/>
              </a:spcBef>
              <a:spcAft>
                <a:spcPts val="0"/>
              </a:spcAft>
              <a:buClr>
                <a:schemeClr val="dk1"/>
              </a:buClr>
              <a:buSzPts val="11200"/>
              <a:buFont typeface="Times New Roman"/>
              <a:buNone/>
              <a:defRPr/>
            </a:lvl3pPr>
            <a:lvl4pPr lvl="3" algn="ctr">
              <a:spcBef>
                <a:spcPts val="1860"/>
              </a:spcBef>
              <a:spcAft>
                <a:spcPts val="0"/>
              </a:spcAft>
              <a:buClr>
                <a:schemeClr val="dk1"/>
              </a:buClr>
              <a:buSzPts val="9300"/>
              <a:buFont typeface="Times New Roman"/>
              <a:buNone/>
              <a:defRPr/>
            </a:lvl4pPr>
            <a:lvl5pPr lvl="4" algn="ctr">
              <a:spcBef>
                <a:spcPts val="1860"/>
              </a:spcBef>
              <a:spcAft>
                <a:spcPts val="0"/>
              </a:spcAft>
              <a:buClr>
                <a:schemeClr val="dk1"/>
              </a:buClr>
              <a:buSzPts val="9300"/>
              <a:buFont typeface="Times New Roman"/>
              <a:buNone/>
              <a:defRPr/>
            </a:lvl5pPr>
            <a:lvl6pPr lvl="5" algn="ctr">
              <a:spcBef>
                <a:spcPts val="1860"/>
              </a:spcBef>
              <a:spcAft>
                <a:spcPts val="0"/>
              </a:spcAft>
              <a:buClr>
                <a:schemeClr val="dk1"/>
              </a:buClr>
              <a:buSzPts val="9300"/>
              <a:buFont typeface="Times New Roman"/>
              <a:buNone/>
              <a:defRPr/>
            </a:lvl6pPr>
            <a:lvl7pPr lvl="6" algn="ctr">
              <a:spcBef>
                <a:spcPts val="1860"/>
              </a:spcBef>
              <a:spcAft>
                <a:spcPts val="0"/>
              </a:spcAft>
              <a:buClr>
                <a:schemeClr val="dk1"/>
              </a:buClr>
              <a:buSzPts val="9300"/>
              <a:buFont typeface="Times New Roman"/>
              <a:buNone/>
              <a:defRPr/>
            </a:lvl7pPr>
            <a:lvl8pPr lvl="7" algn="ctr">
              <a:spcBef>
                <a:spcPts val="1860"/>
              </a:spcBef>
              <a:spcAft>
                <a:spcPts val="0"/>
              </a:spcAft>
              <a:buClr>
                <a:schemeClr val="dk1"/>
              </a:buClr>
              <a:buSzPts val="9300"/>
              <a:buFont typeface="Times New Roman"/>
              <a:buNone/>
              <a:defRPr/>
            </a:lvl8pPr>
            <a:lvl9pPr lvl="8" algn="ctr">
              <a:spcBef>
                <a:spcPts val="1860"/>
              </a:spcBef>
              <a:spcAft>
                <a:spcPts val="0"/>
              </a:spcAft>
              <a:buClr>
                <a:schemeClr val="dk1"/>
              </a:buClr>
              <a:buSzPts val="9300"/>
              <a:buFont typeface="Times New Roman"/>
              <a:buNone/>
              <a:defRPr/>
            </a:lvl9pPr>
          </a:lstStyle>
          <a:p>
            <a:endParaRPr/>
          </a:p>
        </p:txBody>
      </p:sp>
      <p:sp>
        <p:nvSpPr>
          <p:cNvPr id="22" name="Google Shape;22;p4"/>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294063" y="2925763"/>
            <a:ext cx="37303076" cy="5486400"/>
          </a:xfrm>
          <a:prstGeom prst="rect">
            <a:avLst/>
          </a:prstGeom>
          <a:noFill/>
          <a:ln>
            <a:noFill/>
          </a:ln>
        </p:spPr>
        <p:txBody>
          <a:bodyPr spcFirstLastPara="1" wrap="square" lIns="426700" tIns="213350" rIns="426700" bIns="2133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3294063" y="9509125"/>
            <a:ext cx="37303076" cy="19751676"/>
          </a:xfrm>
          <a:prstGeom prst="rect">
            <a:avLst/>
          </a:prstGeom>
          <a:noFill/>
          <a:ln>
            <a:noFill/>
          </a:ln>
        </p:spPr>
        <p:txBody>
          <a:bodyPr spcFirstLastPara="1" wrap="square" lIns="426700" tIns="213350" rIns="426700" bIns="2133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467101" y="21153439"/>
            <a:ext cx="37306958" cy="65373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3467101" y="13952538"/>
            <a:ext cx="37306958" cy="7200900"/>
          </a:xfrm>
          <a:prstGeom prst="rect">
            <a:avLst/>
          </a:prstGeom>
          <a:noFill/>
          <a:ln>
            <a:noFill/>
          </a:ln>
        </p:spPr>
        <p:txBody>
          <a:bodyPr spcFirstLastPara="1" wrap="square" lIns="426700" tIns="213350" rIns="426700" bIns="21335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34" name="Google Shape;34;p6"/>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294063" y="2925763"/>
            <a:ext cx="37303076" cy="5486400"/>
          </a:xfrm>
          <a:prstGeom prst="rect">
            <a:avLst/>
          </a:prstGeom>
          <a:noFill/>
          <a:ln>
            <a:noFill/>
          </a:ln>
        </p:spPr>
        <p:txBody>
          <a:bodyPr spcFirstLastPara="1" wrap="square" lIns="426700" tIns="213350" rIns="426700" bIns="2133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3293534" y="9509126"/>
            <a:ext cx="18584332" cy="19751676"/>
          </a:xfrm>
          <a:prstGeom prst="rect">
            <a:avLst/>
          </a:prstGeom>
          <a:noFill/>
          <a:ln>
            <a:noFill/>
          </a:ln>
        </p:spPr>
        <p:txBody>
          <a:bodyPr spcFirstLastPara="1" wrap="square" lIns="426700" tIns="213350" rIns="426700" bIns="21335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40" name="Google Shape;40;p7"/>
          <p:cNvSpPr txBox="1">
            <a:spLocks noGrp="1"/>
          </p:cNvSpPr>
          <p:nvPr>
            <p:ph type="body" idx="2"/>
          </p:nvPr>
        </p:nvSpPr>
        <p:spPr>
          <a:xfrm>
            <a:off x="22013334" y="9509126"/>
            <a:ext cx="18584332" cy="19751676"/>
          </a:xfrm>
          <a:prstGeom prst="rect">
            <a:avLst/>
          </a:prstGeom>
          <a:noFill/>
          <a:ln>
            <a:noFill/>
          </a:ln>
        </p:spPr>
        <p:txBody>
          <a:bodyPr spcFirstLastPara="1" wrap="square" lIns="426700" tIns="213350" rIns="426700" bIns="21335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41" name="Google Shape;41;p7"/>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2194279" y="1317625"/>
            <a:ext cx="39502642" cy="5486400"/>
          </a:xfrm>
          <a:prstGeom prst="rect">
            <a:avLst/>
          </a:prstGeom>
          <a:noFill/>
          <a:ln>
            <a:noFill/>
          </a:ln>
        </p:spPr>
        <p:txBody>
          <a:bodyPr spcFirstLastPara="1" wrap="square" lIns="426700" tIns="213350" rIns="426700" bIns="2133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2194278" y="7369176"/>
            <a:ext cx="19392900" cy="3070225"/>
          </a:xfrm>
          <a:prstGeom prst="rect">
            <a:avLst/>
          </a:prstGeom>
          <a:noFill/>
          <a:ln>
            <a:noFill/>
          </a:ln>
        </p:spPr>
        <p:txBody>
          <a:bodyPr spcFirstLastPara="1" wrap="square" lIns="426700" tIns="213350" rIns="426700" bIns="21335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47" name="Google Shape;47;p8"/>
          <p:cNvSpPr txBox="1">
            <a:spLocks noGrp="1"/>
          </p:cNvSpPr>
          <p:nvPr>
            <p:ph type="body" idx="2"/>
          </p:nvPr>
        </p:nvSpPr>
        <p:spPr>
          <a:xfrm>
            <a:off x="2194278" y="10439400"/>
            <a:ext cx="19392900" cy="18965861"/>
          </a:xfrm>
          <a:prstGeom prst="rect">
            <a:avLst/>
          </a:prstGeom>
          <a:noFill/>
          <a:ln>
            <a:noFill/>
          </a:ln>
        </p:spPr>
        <p:txBody>
          <a:bodyPr spcFirstLastPara="1" wrap="square" lIns="426700" tIns="213350" rIns="426700" bIns="21335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48" name="Google Shape;48;p8"/>
          <p:cNvSpPr txBox="1">
            <a:spLocks noGrp="1"/>
          </p:cNvSpPr>
          <p:nvPr>
            <p:ph type="body" idx="3"/>
          </p:nvPr>
        </p:nvSpPr>
        <p:spPr>
          <a:xfrm>
            <a:off x="22295555" y="7369176"/>
            <a:ext cx="19401368" cy="3070225"/>
          </a:xfrm>
          <a:prstGeom prst="rect">
            <a:avLst/>
          </a:prstGeom>
          <a:noFill/>
          <a:ln>
            <a:noFill/>
          </a:ln>
        </p:spPr>
        <p:txBody>
          <a:bodyPr spcFirstLastPara="1" wrap="square" lIns="426700" tIns="213350" rIns="426700" bIns="21335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49" name="Google Shape;49;p8"/>
          <p:cNvSpPr txBox="1">
            <a:spLocks noGrp="1"/>
          </p:cNvSpPr>
          <p:nvPr>
            <p:ph type="body" idx="4"/>
          </p:nvPr>
        </p:nvSpPr>
        <p:spPr>
          <a:xfrm>
            <a:off x="22295555" y="10439400"/>
            <a:ext cx="19401368" cy="18965861"/>
          </a:xfrm>
          <a:prstGeom prst="rect">
            <a:avLst/>
          </a:prstGeom>
          <a:noFill/>
          <a:ln>
            <a:noFill/>
          </a:ln>
        </p:spPr>
        <p:txBody>
          <a:bodyPr spcFirstLastPara="1" wrap="square" lIns="426700" tIns="213350" rIns="426700" bIns="21335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50" name="Google Shape;50;p8"/>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3294063" y="2925763"/>
            <a:ext cx="37303076" cy="5486400"/>
          </a:xfrm>
          <a:prstGeom prst="rect">
            <a:avLst/>
          </a:prstGeom>
          <a:noFill/>
          <a:ln>
            <a:noFill/>
          </a:ln>
        </p:spPr>
        <p:txBody>
          <a:bodyPr spcFirstLastPara="1" wrap="square" lIns="426700" tIns="213350" rIns="426700" bIns="2133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94278" y="1311275"/>
            <a:ext cx="14439900" cy="5576888"/>
          </a:xfrm>
          <a:prstGeom prst="rect">
            <a:avLst/>
          </a:prstGeom>
          <a:noFill/>
          <a:ln>
            <a:noFill/>
          </a:ln>
        </p:spPr>
        <p:txBody>
          <a:bodyPr spcFirstLastPara="1" wrap="square" lIns="426700" tIns="213350" rIns="426700" bIns="2133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7160523" y="1311275"/>
            <a:ext cx="24536399" cy="28093989"/>
          </a:xfrm>
          <a:prstGeom prst="rect">
            <a:avLst/>
          </a:prstGeom>
          <a:noFill/>
          <a:ln>
            <a:noFill/>
          </a:ln>
        </p:spPr>
        <p:txBody>
          <a:bodyPr spcFirstLastPara="1" wrap="square" lIns="426700" tIns="213350" rIns="426700" bIns="21335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61" name="Google Shape;61;p10"/>
          <p:cNvSpPr txBox="1">
            <a:spLocks noGrp="1"/>
          </p:cNvSpPr>
          <p:nvPr>
            <p:ph type="body" idx="2"/>
          </p:nvPr>
        </p:nvSpPr>
        <p:spPr>
          <a:xfrm>
            <a:off x="2194278" y="6888163"/>
            <a:ext cx="14439900" cy="22517100"/>
          </a:xfrm>
          <a:prstGeom prst="rect">
            <a:avLst/>
          </a:prstGeom>
          <a:noFill/>
          <a:ln>
            <a:noFill/>
          </a:ln>
        </p:spPr>
        <p:txBody>
          <a:bodyPr spcFirstLastPara="1" wrap="square" lIns="426700" tIns="213350" rIns="426700" bIns="21335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62" name="Google Shape;62;p10"/>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603545" y="23042564"/>
            <a:ext cx="26334157" cy="2720975"/>
          </a:xfrm>
          <a:prstGeom prst="rect">
            <a:avLst/>
          </a:prstGeom>
          <a:noFill/>
          <a:ln>
            <a:noFill/>
          </a:ln>
        </p:spPr>
        <p:txBody>
          <a:bodyPr spcFirstLastPara="1" wrap="square" lIns="426700" tIns="213350" rIns="426700" bIns="2133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1"/>
          <p:cNvSpPr>
            <a:spLocks noGrp="1"/>
          </p:cNvSpPr>
          <p:nvPr>
            <p:ph type="pic" idx="2"/>
          </p:nvPr>
        </p:nvSpPr>
        <p:spPr>
          <a:xfrm>
            <a:off x="8603545" y="2941638"/>
            <a:ext cx="26334157" cy="19750088"/>
          </a:xfrm>
          <a:prstGeom prst="rect">
            <a:avLst/>
          </a:prstGeom>
          <a:noFill/>
          <a:ln>
            <a:noFill/>
          </a:ln>
        </p:spPr>
        <p:txBody>
          <a:bodyPr spcFirstLastPara="1" wrap="square" lIns="426700" tIns="213350" rIns="426700" bIns="21335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8" name="Google Shape;68;p11"/>
          <p:cNvSpPr txBox="1">
            <a:spLocks noGrp="1"/>
          </p:cNvSpPr>
          <p:nvPr>
            <p:ph type="body" idx="1"/>
          </p:nvPr>
        </p:nvSpPr>
        <p:spPr>
          <a:xfrm>
            <a:off x="8603545" y="25763539"/>
            <a:ext cx="26334157" cy="3862387"/>
          </a:xfrm>
          <a:prstGeom prst="rect">
            <a:avLst/>
          </a:prstGeom>
          <a:noFill/>
          <a:ln>
            <a:noFill/>
          </a:ln>
        </p:spPr>
        <p:txBody>
          <a:bodyPr spcFirstLastPara="1" wrap="square" lIns="426700" tIns="213350" rIns="426700" bIns="21335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69" name="Google Shape;69;p11"/>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596B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294063" y="2925763"/>
            <a:ext cx="37303076" cy="5486400"/>
          </a:xfrm>
          <a:prstGeom prst="rect">
            <a:avLst/>
          </a:prstGeom>
          <a:noFill/>
          <a:ln>
            <a:noFill/>
          </a:ln>
        </p:spPr>
        <p:txBody>
          <a:bodyPr spcFirstLastPara="1" wrap="square" lIns="426700" tIns="213350" rIns="426700" bIns="213350" anchor="ctr" anchorCtr="0">
            <a:noAutofit/>
          </a:bodyPr>
          <a:lstStyle>
            <a:lvl1pPr marR="0" lvl="0" algn="ctr" rtl="0">
              <a:spcBef>
                <a:spcPts val="0"/>
              </a:spcBef>
              <a:spcAft>
                <a:spcPts val="0"/>
              </a:spcAft>
              <a:buSzPts val="1400"/>
              <a:buNone/>
              <a:defRPr sz="205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05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05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05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05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05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05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05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05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2"/>
          <p:cNvSpPr txBox="1">
            <a:spLocks noGrp="1"/>
          </p:cNvSpPr>
          <p:nvPr>
            <p:ph type="body" idx="1"/>
          </p:nvPr>
        </p:nvSpPr>
        <p:spPr>
          <a:xfrm>
            <a:off x="3294063" y="9509125"/>
            <a:ext cx="37303076" cy="19751676"/>
          </a:xfrm>
          <a:prstGeom prst="rect">
            <a:avLst/>
          </a:prstGeom>
          <a:noFill/>
          <a:ln>
            <a:noFill/>
          </a:ln>
        </p:spPr>
        <p:txBody>
          <a:bodyPr spcFirstLastPara="1" wrap="square" lIns="426700" tIns="213350" rIns="426700" bIns="213350" anchor="t" anchorCtr="0">
            <a:noAutofit/>
          </a:bodyPr>
          <a:lstStyle>
            <a:lvl1pPr marL="457200" marR="0" lvl="0" indent="-1174750" algn="l" rtl="0">
              <a:spcBef>
                <a:spcPts val="2980"/>
              </a:spcBef>
              <a:spcAft>
                <a:spcPts val="0"/>
              </a:spcAft>
              <a:buClr>
                <a:schemeClr val="dk1"/>
              </a:buClr>
              <a:buSzPts val="14900"/>
              <a:buFont typeface="Times New Roman"/>
              <a:buChar char="•"/>
              <a:defRPr sz="14900" b="0" i="0" u="none" strike="noStrike" cap="none">
                <a:solidFill>
                  <a:schemeClr val="dk1"/>
                </a:solidFill>
                <a:latin typeface="Times New Roman"/>
                <a:ea typeface="Times New Roman"/>
                <a:cs typeface="Times New Roman"/>
                <a:sym typeface="Times New Roman"/>
              </a:defRPr>
            </a:lvl1pPr>
            <a:lvl2pPr marL="914400" marR="0" lvl="1" indent="-1060450" algn="l" rtl="0">
              <a:spcBef>
                <a:spcPts val="2620"/>
              </a:spcBef>
              <a:spcAft>
                <a:spcPts val="0"/>
              </a:spcAft>
              <a:buClr>
                <a:schemeClr val="dk1"/>
              </a:buClr>
              <a:buSzPts val="13100"/>
              <a:buFont typeface="Times New Roman"/>
              <a:buChar char="–"/>
              <a:defRPr sz="13100" b="0" i="0" u="none" strike="noStrike" cap="none">
                <a:solidFill>
                  <a:schemeClr val="dk1"/>
                </a:solidFill>
                <a:latin typeface="Times New Roman"/>
                <a:ea typeface="Times New Roman"/>
                <a:cs typeface="Times New Roman"/>
                <a:sym typeface="Times New Roman"/>
              </a:defRPr>
            </a:lvl2pPr>
            <a:lvl3pPr marL="1371600" marR="0" lvl="2" indent="-939800" algn="l" rtl="0">
              <a:spcBef>
                <a:spcPts val="2240"/>
              </a:spcBef>
              <a:spcAft>
                <a:spcPts val="0"/>
              </a:spcAft>
              <a:buClr>
                <a:schemeClr val="dk1"/>
              </a:buClr>
              <a:buSzPts val="11200"/>
              <a:buFont typeface="Times New Roman"/>
              <a:buChar char="•"/>
              <a:defRPr sz="11200" b="0" i="0" u="none" strike="noStrike" cap="none">
                <a:solidFill>
                  <a:schemeClr val="dk1"/>
                </a:solidFill>
                <a:latin typeface="Times New Roman"/>
                <a:ea typeface="Times New Roman"/>
                <a:cs typeface="Times New Roman"/>
                <a:sym typeface="Times New Roman"/>
              </a:defRPr>
            </a:lvl3pPr>
            <a:lvl4pPr marL="1828800" marR="0" lvl="3" indent="-819150" algn="l" rtl="0">
              <a:spcBef>
                <a:spcPts val="1860"/>
              </a:spcBef>
              <a:spcAft>
                <a:spcPts val="0"/>
              </a:spcAft>
              <a:buClr>
                <a:schemeClr val="dk1"/>
              </a:buClr>
              <a:buSzPts val="9300"/>
              <a:buFont typeface="Times New Roman"/>
              <a:buChar char="–"/>
              <a:defRPr sz="9300" b="0" i="0" u="none" strike="noStrike" cap="none">
                <a:solidFill>
                  <a:schemeClr val="dk1"/>
                </a:solidFill>
                <a:latin typeface="Times New Roman"/>
                <a:ea typeface="Times New Roman"/>
                <a:cs typeface="Times New Roman"/>
                <a:sym typeface="Times New Roman"/>
              </a:defRPr>
            </a:lvl4pPr>
            <a:lvl5pPr marL="2286000" marR="0" lvl="4" indent="-819150" algn="l" rtl="0">
              <a:spcBef>
                <a:spcPts val="1860"/>
              </a:spcBef>
              <a:spcAft>
                <a:spcPts val="0"/>
              </a:spcAft>
              <a:buClr>
                <a:schemeClr val="dk1"/>
              </a:buClr>
              <a:buSzPts val="9300"/>
              <a:buFont typeface="Times New Roman"/>
              <a:buChar char="»"/>
              <a:defRPr sz="9300" b="0" i="0" u="none" strike="noStrike" cap="none">
                <a:solidFill>
                  <a:schemeClr val="dk1"/>
                </a:solidFill>
                <a:latin typeface="Times New Roman"/>
                <a:ea typeface="Times New Roman"/>
                <a:cs typeface="Times New Roman"/>
                <a:sym typeface="Times New Roman"/>
              </a:defRPr>
            </a:lvl5pPr>
            <a:lvl6pPr marL="2743200" marR="0" lvl="5" indent="-819150" algn="l" rtl="0">
              <a:spcBef>
                <a:spcPts val="1860"/>
              </a:spcBef>
              <a:spcAft>
                <a:spcPts val="0"/>
              </a:spcAft>
              <a:buClr>
                <a:schemeClr val="dk1"/>
              </a:buClr>
              <a:buSzPts val="9300"/>
              <a:buFont typeface="Times New Roman"/>
              <a:buChar char="»"/>
              <a:defRPr sz="9300" b="0" i="0" u="none" strike="noStrike" cap="none">
                <a:solidFill>
                  <a:schemeClr val="dk1"/>
                </a:solidFill>
                <a:latin typeface="Times New Roman"/>
                <a:ea typeface="Times New Roman"/>
                <a:cs typeface="Times New Roman"/>
                <a:sym typeface="Times New Roman"/>
              </a:defRPr>
            </a:lvl6pPr>
            <a:lvl7pPr marL="3200400" marR="0" lvl="6" indent="-819150" algn="l" rtl="0">
              <a:spcBef>
                <a:spcPts val="1860"/>
              </a:spcBef>
              <a:spcAft>
                <a:spcPts val="0"/>
              </a:spcAft>
              <a:buClr>
                <a:schemeClr val="dk1"/>
              </a:buClr>
              <a:buSzPts val="9300"/>
              <a:buFont typeface="Times New Roman"/>
              <a:buChar char="»"/>
              <a:defRPr sz="9300" b="0" i="0" u="none" strike="noStrike" cap="none">
                <a:solidFill>
                  <a:schemeClr val="dk1"/>
                </a:solidFill>
                <a:latin typeface="Times New Roman"/>
                <a:ea typeface="Times New Roman"/>
                <a:cs typeface="Times New Roman"/>
                <a:sym typeface="Times New Roman"/>
              </a:defRPr>
            </a:lvl7pPr>
            <a:lvl8pPr marL="3657600" marR="0" lvl="7" indent="-819150" algn="l" rtl="0">
              <a:spcBef>
                <a:spcPts val="1860"/>
              </a:spcBef>
              <a:spcAft>
                <a:spcPts val="0"/>
              </a:spcAft>
              <a:buClr>
                <a:schemeClr val="dk1"/>
              </a:buClr>
              <a:buSzPts val="9300"/>
              <a:buFont typeface="Times New Roman"/>
              <a:buChar char="»"/>
              <a:defRPr sz="9300" b="0" i="0" u="none" strike="noStrike" cap="none">
                <a:solidFill>
                  <a:schemeClr val="dk1"/>
                </a:solidFill>
                <a:latin typeface="Times New Roman"/>
                <a:ea typeface="Times New Roman"/>
                <a:cs typeface="Times New Roman"/>
                <a:sym typeface="Times New Roman"/>
              </a:defRPr>
            </a:lvl8pPr>
            <a:lvl9pPr marL="4114800" marR="0" lvl="8" indent="-819150" algn="l" rtl="0">
              <a:spcBef>
                <a:spcPts val="1860"/>
              </a:spcBef>
              <a:spcAft>
                <a:spcPts val="0"/>
              </a:spcAft>
              <a:buClr>
                <a:schemeClr val="dk1"/>
              </a:buClr>
              <a:buSzPts val="9300"/>
              <a:buFont typeface="Times New Roman"/>
              <a:buChar char="»"/>
              <a:defRPr sz="93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2"/>
          <p:cNvSpPr txBox="1">
            <a:spLocks noGrp="1"/>
          </p:cNvSpPr>
          <p:nvPr>
            <p:ph type="dt" idx="10"/>
          </p:nvPr>
        </p:nvSpPr>
        <p:spPr>
          <a:xfrm>
            <a:off x="3294063" y="29992638"/>
            <a:ext cx="9144000" cy="2193925"/>
          </a:xfrm>
          <a:prstGeom prst="rect">
            <a:avLst/>
          </a:prstGeom>
          <a:noFill/>
          <a:ln>
            <a:noFill/>
          </a:ln>
        </p:spPr>
        <p:txBody>
          <a:bodyPr spcFirstLastPara="1" wrap="square" lIns="426700" tIns="213350" rIns="426700" bIns="213350" anchor="t" anchorCtr="0">
            <a:noAutofit/>
          </a:bodyPr>
          <a:lstStyle>
            <a:lvl1pPr marR="0" lvl="0" algn="l" rtl="0">
              <a:spcBef>
                <a:spcPts val="0"/>
              </a:spcBef>
              <a:spcAft>
                <a:spcPts val="0"/>
              </a:spcAft>
              <a:buSzPts val="1400"/>
              <a:buNone/>
              <a:defRPr sz="65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
          <p:cNvSpPr txBox="1">
            <a:spLocks noGrp="1"/>
          </p:cNvSpPr>
          <p:nvPr>
            <p:ph type="ftr" idx="11"/>
          </p:nvPr>
        </p:nvSpPr>
        <p:spPr>
          <a:xfrm>
            <a:off x="14993938" y="29992638"/>
            <a:ext cx="13903326" cy="2193925"/>
          </a:xfrm>
          <a:prstGeom prst="rect">
            <a:avLst/>
          </a:prstGeom>
          <a:noFill/>
          <a:ln>
            <a:noFill/>
          </a:ln>
        </p:spPr>
        <p:txBody>
          <a:bodyPr spcFirstLastPara="1" wrap="square" lIns="426700" tIns="213350" rIns="426700" bIns="213350" anchor="t" anchorCtr="0">
            <a:noAutofit/>
          </a:bodyPr>
          <a:lstStyle>
            <a:lvl1pPr marR="0" lvl="0" algn="ctr" rtl="0">
              <a:spcBef>
                <a:spcPts val="0"/>
              </a:spcBef>
              <a:spcAft>
                <a:spcPts val="0"/>
              </a:spcAft>
              <a:buSzPts val="1400"/>
              <a:buNone/>
              <a:defRPr sz="65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
          <p:cNvSpPr txBox="1">
            <a:spLocks noGrp="1"/>
          </p:cNvSpPr>
          <p:nvPr>
            <p:ph type="sldNum" idx="12"/>
          </p:nvPr>
        </p:nvSpPr>
        <p:spPr>
          <a:xfrm>
            <a:off x="31453138" y="29992638"/>
            <a:ext cx="9144000" cy="2193925"/>
          </a:xfrm>
          <a:prstGeom prst="rect">
            <a:avLst/>
          </a:prstGeom>
          <a:noFill/>
          <a:ln>
            <a:noFill/>
          </a:ln>
        </p:spPr>
        <p:txBody>
          <a:bodyPr spcFirstLastPara="1" wrap="square" lIns="426700" tIns="213350" rIns="426700" bIns="213350" anchor="t" anchorCtr="0">
            <a:noAutofit/>
          </a:bodyPr>
          <a:lstStyle>
            <a:lvl1pPr marL="0" marR="0" lvl="0" indent="0" algn="r" rtl="0">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65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3941"/>
        </a:solidFill>
        <a:effectLst/>
      </p:bgPr>
    </p:bg>
    <p:spTree>
      <p:nvGrpSpPr>
        <p:cNvPr id="1" name="Shape 88"/>
        <p:cNvGrpSpPr/>
        <p:nvPr/>
      </p:nvGrpSpPr>
      <p:grpSpPr>
        <a:xfrm>
          <a:off x="0" y="0"/>
          <a:ext cx="0" cy="0"/>
          <a:chOff x="0" y="0"/>
          <a:chExt cx="0" cy="0"/>
        </a:xfrm>
      </p:grpSpPr>
      <p:sp>
        <p:nvSpPr>
          <p:cNvPr id="89" name="Google Shape;89;p1"/>
          <p:cNvSpPr/>
          <p:nvPr/>
        </p:nvSpPr>
        <p:spPr>
          <a:xfrm>
            <a:off x="34300" y="0"/>
            <a:ext cx="10058400" cy="32918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600" b="0" i="0" u="none" strike="noStrike" cap="none">
              <a:solidFill>
                <a:schemeClr val="dk1"/>
              </a:solidFill>
              <a:latin typeface="Times New Roman"/>
              <a:ea typeface="Times New Roman"/>
              <a:cs typeface="Times New Roman"/>
              <a:sym typeface="Times New Roman"/>
            </a:endParaRPr>
          </a:p>
        </p:txBody>
      </p:sp>
      <p:sp>
        <p:nvSpPr>
          <p:cNvPr id="90" name="Google Shape;90;p1"/>
          <p:cNvSpPr/>
          <p:nvPr/>
        </p:nvSpPr>
        <p:spPr>
          <a:xfrm>
            <a:off x="33798500" y="-281350"/>
            <a:ext cx="10058400" cy="32918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600" b="0" i="0" u="none" strike="noStrike" cap="none">
              <a:solidFill>
                <a:schemeClr val="dk1"/>
              </a:solidFill>
              <a:latin typeface="Times New Roman"/>
              <a:ea typeface="Times New Roman"/>
              <a:cs typeface="Times New Roman"/>
              <a:sym typeface="Times New Roman"/>
            </a:endParaRPr>
          </a:p>
        </p:txBody>
      </p:sp>
      <p:sp>
        <p:nvSpPr>
          <p:cNvPr id="91" name="Google Shape;91;p1"/>
          <p:cNvSpPr txBox="1"/>
          <p:nvPr/>
        </p:nvSpPr>
        <p:spPr>
          <a:xfrm>
            <a:off x="11582400" y="2438400"/>
            <a:ext cx="20726400" cy="2746935"/>
          </a:xfrm>
          <a:prstGeom prst="rect">
            <a:avLst/>
          </a:prstGeom>
          <a:noFill/>
          <a:ln>
            <a:noFill/>
          </a:ln>
        </p:spPr>
        <p:txBody>
          <a:bodyPr spcFirstLastPara="1" wrap="square" lIns="128000" tIns="64000" rIns="128000" bIns="64000" anchor="t" anchorCtr="0">
            <a:noAutofit/>
          </a:bodyPr>
          <a:lstStyle/>
          <a:p>
            <a:pPr marL="0" marR="0" lvl="0" indent="0" algn="l" rtl="0">
              <a:spcBef>
                <a:spcPts val="0"/>
              </a:spcBef>
              <a:spcAft>
                <a:spcPts val="0"/>
              </a:spcAft>
              <a:buClr>
                <a:schemeClr val="lt1"/>
              </a:buClr>
              <a:buSzPts val="9600"/>
              <a:buFont typeface="Montserrat"/>
              <a:buNone/>
            </a:pPr>
            <a:r>
              <a:rPr lang="en-US" sz="9600" b="0" i="0" u="none" strike="noStrike" cap="none" dirty="0">
                <a:solidFill>
                  <a:schemeClr val="lt1"/>
                </a:solidFill>
                <a:latin typeface="Montserrat"/>
                <a:ea typeface="Montserrat"/>
                <a:cs typeface="Montserrat"/>
                <a:sym typeface="Montserrat"/>
              </a:rPr>
              <a:t>Lack of education in current IR guidelines is a major barrier in obtaining efficient interventional services. We designed a graphic that improves Internal Medicine Residents’ knowledge of which procedures are high or low bleeding risk to better achieve recommended INR and platelet goals without delay in care. Our results show that this tool is effective in distributing this knowledge to residents with the eventual goal of reducing delays to the IR suite</a:t>
            </a:r>
            <a:r>
              <a:rPr lang="en-US" sz="11000" b="0" i="0" u="none" strike="noStrike" cap="none" dirty="0">
                <a:solidFill>
                  <a:schemeClr val="lt1"/>
                </a:solidFill>
                <a:latin typeface="Montserrat"/>
                <a:ea typeface="Montserrat"/>
                <a:cs typeface="Montserrat"/>
                <a:sym typeface="Montserrat"/>
              </a:rPr>
              <a:t>. </a:t>
            </a:r>
            <a:endParaRPr dirty="0"/>
          </a:p>
        </p:txBody>
      </p:sp>
      <p:sp>
        <p:nvSpPr>
          <p:cNvPr id="92" name="Google Shape;92;p1"/>
          <p:cNvSpPr txBox="1"/>
          <p:nvPr/>
        </p:nvSpPr>
        <p:spPr>
          <a:xfrm>
            <a:off x="435425" y="2884628"/>
            <a:ext cx="8991600" cy="1813200"/>
          </a:xfrm>
          <a:prstGeom prst="rect">
            <a:avLst/>
          </a:prstGeom>
          <a:noFill/>
          <a:ln>
            <a:noFill/>
          </a:ln>
        </p:spPr>
        <p:txBody>
          <a:bodyPr spcFirstLastPara="1" wrap="square" lIns="128000" tIns="64000" rIns="128000" bIns="64000" anchor="t" anchorCtr="0">
            <a:spAutoFit/>
          </a:bodyPr>
          <a:lstStyle/>
          <a:p>
            <a:pPr marL="0" marR="0" lvl="0" indent="0" algn="l" rtl="0">
              <a:spcBef>
                <a:spcPts val="0"/>
              </a:spcBef>
              <a:spcAft>
                <a:spcPts val="0"/>
              </a:spcAft>
              <a:buClr>
                <a:schemeClr val="dk1"/>
              </a:buClr>
              <a:buSzPts val="5600"/>
              <a:buFont typeface="Arial"/>
              <a:buNone/>
            </a:pPr>
            <a:r>
              <a:rPr lang="en-US" sz="2800" dirty="0">
                <a:solidFill>
                  <a:schemeClr val="dk1"/>
                </a:solidFill>
                <a:latin typeface="Montserrat Light"/>
                <a:ea typeface="Montserrat Light"/>
                <a:cs typeface="Montserrat Light"/>
                <a:sym typeface="Montserrat Light"/>
              </a:rPr>
              <a:t>Floyd, Sarah, MD, Kincaid, John, MD, Kaczenski, Alexander, MD, McAlister, Amanda M, MD, </a:t>
            </a:r>
            <a:r>
              <a:rPr lang="en-US" sz="2800" dirty="0" err="1">
                <a:solidFill>
                  <a:schemeClr val="dk1"/>
                </a:solidFill>
                <a:latin typeface="Montserrat Light"/>
                <a:ea typeface="Montserrat Light"/>
                <a:cs typeface="Montserrat Light"/>
                <a:sym typeface="Montserrat Light"/>
              </a:rPr>
              <a:t>Peeples</a:t>
            </a:r>
            <a:r>
              <a:rPr lang="en-US" sz="2800" dirty="0">
                <a:solidFill>
                  <a:schemeClr val="dk1"/>
                </a:solidFill>
                <a:latin typeface="Montserrat Light"/>
                <a:ea typeface="Montserrat Light"/>
                <a:cs typeface="Montserrat Light"/>
                <a:sym typeface="Montserrat Light"/>
              </a:rPr>
              <a:t>, Brooke, MD, Wood, Cole, MD, Dr Mollie Meek </a:t>
            </a:r>
            <a:endParaRPr sz="2800" dirty="0"/>
          </a:p>
        </p:txBody>
      </p:sp>
      <p:sp>
        <p:nvSpPr>
          <p:cNvPr id="93" name="Google Shape;93;p1"/>
          <p:cNvSpPr txBox="1"/>
          <p:nvPr/>
        </p:nvSpPr>
        <p:spPr>
          <a:xfrm>
            <a:off x="342900" y="21842151"/>
            <a:ext cx="9102900" cy="350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0" u="none" strike="noStrike" cap="none">
                <a:solidFill>
                  <a:srgbClr val="000000"/>
                </a:solidFill>
                <a:latin typeface="Montserrat"/>
                <a:ea typeface="Montserrat"/>
                <a:cs typeface="Montserrat"/>
                <a:sym typeface="Montserrat"/>
              </a:rPr>
              <a:t>28</a:t>
            </a:r>
            <a:r>
              <a:rPr lang="en-US" sz="3600" i="0" u="none" strike="noStrike" cap="none">
                <a:solidFill>
                  <a:srgbClr val="FF0000"/>
                </a:solidFill>
                <a:latin typeface="Montserrat"/>
                <a:ea typeface="Montserrat"/>
                <a:cs typeface="Montserrat"/>
                <a:sym typeface="Montserrat"/>
              </a:rPr>
              <a:t> </a:t>
            </a:r>
            <a:r>
              <a:rPr lang="en-US" sz="3600" i="0" u="none" strike="noStrike" cap="none">
                <a:solidFill>
                  <a:srgbClr val="000000"/>
                </a:solidFill>
                <a:latin typeface="Montserrat"/>
                <a:ea typeface="Montserrat"/>
                <a:cs typeface="Montserrat"/>
                <a:sym typeface="Montserrat"/>
              </a:rPr>
              <a:t>pre-tests were returned, with an average score of 31%. The post-test average of 12 respondents was 85%. This was found to be significant using a two-sample t-test assuming unequal variance (p&lt;0.005)</a:t>
            </a:r>
            <a:endParaRPr sz="3600" i="0" u="none" strike="noStrike" cap="none">
              <a:solidFill>
                <a:schemeClr val="dk1"/>
              </a:solidFill>
              <a:latin typeface="Montserrat Light"/>
              <a:ea typeface="Montserrat Light"/>
              <a:cs typeface="Montserrat Light"/>
              <a:sym typeface="Montserrat Light"/>
            </a:endParaRPr>
          </a:p>
        </p:txBody>
      </p:sp>
      <p:sp>
        <p:nvSpPr>
          <p:cNvPr id="94" name="Google Shape;94;p1"/>
          <p:cNvSpPr txBox="1"/>
          <p:nvPr/>
        </p:nvSpPr>
        <p:spPr>
          <a:xfrm>
            <a:off x="398550" y="20870688"/>
            <a:ext cx="8991600" cy="738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000" b="0" i="0" u="none" strike="noStrike" cap="none">
                <a:solidFill>
                  <a:srgbClr val="A167B2"/>
                </a:solidFill>
                <a:latin typeface="Libre Baskerville"/>
                <a:ea typeface="Libre Baskerville"/>
                <a:cs typeface="Libre Baskerville"/>
                <a:sym typeface="Libre Baskerville"/>
              </a:rPr>
              <a:t>Results</a:t>
            </a:r>
            <a:endParaRPr sz="5000"/>
          </a:p>
        </p:txBody>
      </p:sp>
      <p:sp>
        <p:nvSpPr>
          <p:cNvPr id="95" name="Google Shape;95;p1"/>
          <p:cNvSpPr txBox="1"/>
          <p:nvPr/>
        </p:nvSpPr>
        <p:spPr>
          <a:xfrm>
            <a:off x="457200" y="5978751"/>
            <a:ext cx="8991600" cy="669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0" u="none" strike="noStrike" cap="none">
                <a:solidFill>
                  <a:schemeClr val="dk1"/>
                </a:solidFill>
                <a:latin typeface="Montserrat Light"/>
                <a:ea typeface="Montserrat Light"/>
                <a:cs typeface="Montserrat Light"/>
                <a:sym typeface="Montserrat Light"/>
              </a:rPr>
              <a:t>Failure to recognize current IR guidelines has led to delay in care for some hospitalized patients.</a:t>
            </a:r>
            <a:r>
              <a:rPr lang="en-US" sz="2800" i="0" u="none" strike="noStrike" cap="none">
                <a:solidFill>
                  <a:schemeClr val="dk1"/>
                </a:solidFill>
                <a:latin typeface="Montserrat Light"/>
                <a:ea typeface="Montserrat Light"/>
                <a:cs typeface="Montserrat Light"/>
                <a:sym typeface="Montserrat Light"/>
              </a:rPr>
              <a:t> </a:t>
            </a:r>
            <a:r>
              <a:rPr lang="en-US" sz="3600" i="0" u="none" strike="noStrike" cap="none">
                <a:solidFill>
                  <a:schemeClr val="dk1"/>
                </a:solidFill>
                <a:latin typeface="Montserrat"/>
                <a:ea typeface="Montserrat"/>
                <a:cs typeface="Montserrat"/>
                <a:sym typeface="Montserrat"/>
              </a:rPr>
              <a:t>Using Society of IR consensus guidelines, we devised an easy-to-reference guide to laboratory thresholds and anticoagulant/antiplatelet administration for the most common IR procedures. We hypothesize that increased familiarity with these guidelines will result in fewer delays when coordinating interventions between Internal Medicine and IR.</a:t>
            </a:r>
            <a:endParaRPr sz="3600" i="0" u="none" strike="noStrike" cap="none">
              <a:solidFill>
                <a:schemeClr val="dk1"/>
              </a:solidFill>
              <a:latin typeface="Montserrat Light"/>
              <a:ea typeface="Montserrat Light"/>
              <a:cs typeface="Montserrat Light"/>
              <a:sym typeface="Montserrat Light"/>
            </a:endParaRPr>
          </a:p>
        </p:txBody>
      </p:sp>
      <p:sp>
        <p:nvSpPr>
          <p:cNvPr id="96" name="Google Shape;96;p1"/>
          <p:cNvSpPr txBox="1"/>
          <p:nvPr/>
        </p:nvSpPr>
        <p:spPr>
          <a:xfrm>
            <a:off x="435425" y="5063448"/>
            <a:ext cx="8991600" cy="915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000" b="0" i="0" u="none" strike="noStrike" cap="none">
                <a:solidFill>
                  <a:srgbClr val="A167B2"/>
                </a:solidFill>
                <a:latin typeface="Libre Baskerville"/>
                <a:ea typeface="Libre Baskerville"/>
                <a:cs typeface="Libre Baskerville"/>
                <a:sym typeface="Libre Baskerville"/>
              </a:rPr>
              <a:t>Introduction</a:t>
            </a:r>
            <a:endParaRPr sz="2200"/>
          </a:p>
        </p:txBody>
      </p:sp>
      <p:sp>
        <p:nvSpPr>
          <p:cNvPr id="97" name="Google Shape;97;p1"/>
          <p:cNvSpPr txBox="1"/>
          <p:nvPr/>
        </p:nvSpPr>
        <p:spPr>
          <a:xfrm>
            <a:off x="457200" y="14958650"/>
            <a:ext cx="8991600" cy="6236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0" u="none" strike="noStrike" cap="none">
                <a:solidFill>
                  <a:schemeClr val="dk1"/>
                </a:solidFill>
                <a:latin typeface="Montserrat"/>
                <a:ea typeface="Montserrat"/>
                <a:cs typeface="Montserrat"/>
                <a:sym typeface="Montserrat"/>
              </a:rPr>
              <a:t>A two-page guide was prepared, dividing IR procedures into “Low Bleeding Risk” and “High Bleeding Risk” groups and their respective recommendations. A 10-question pre-test survey was disseminated to the Internal Medicine residents, followed by the guide and a post-test to assess for a difference in parameter knowledge.</a:t>
            </a:r>
            <a:endParaRPr sz="3600" i="0" u="none" strike="noStrike" cap="none">
              <a:solidFill>
                <a:schemeClr val="dk1"/>
              </a:solidFill>
              <a:latin typeface="Montserrat Light"/>
              <a:ea typeface="Montserrat Light"/>
              <a:cs typeface="Montserrat Light"/>
              <a:sym typeface="Montserrat Light"/>
            </a:endParaRPr>
          </a:p>
        </p:txBody>
      </p:sp>
      <p:sp>
        <p:nvSpPr>
          <p:cNvPr id="98" name="Google Shape;98;p1"/>
          <p:cNvSpPr txBox="1"/>
          <p:nvPr/>
        </p:nvSpPr>
        <p:spPr>
          <a:xfrm>
            <a:off x="435425" y="13949975"/>
            <a:ext cx="8991600" cy="1196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000" b="0" i="0" u="none" strike="noStrike" cap="none">
                <a:solidFill>
                  <a:srgbClr val="A167B2"/>
                </a:solidFill>
                <a:latin typeface="Libre Baskerville"/>
                <a:ea typeface="Libre Baskerville"/>
                <a:cs typeface="Libre Baskerville"/>
                <a:sym typeface="Libre Baskerville"/>
              </a:rPr>
              <a:t>Methodology</a:t>
            </a:r>
            <a:endParaRPr sz="5000"/>
          </a:p>
        </p:txBody>
      </p:sp>
      <p:sp>
        <p:nvSpPr>
          <p:cNvPr id="99" name="Google Shape;99;p1"/>
          <p:cNvSpPr txBox="1"/>
          <p:nvPr/>
        </p:nvSpPr>
        <p:spPr>
          <a:xfrm>
            <a:off x="457200" y="609600"/>
            <a:ext cx="8874300" cy="2274900"/>
          </a:xfrm>
          <a:prstGeom prst="rect">
            <a:avLst/>
          </a:prstGeom>
          <a:noFill/>
          <a:ln>
            <a:noFill/>
          </a:ln>
        </p:spPr>
        <p:txBody>
          <a:bodyPr spcFirstLastPara="1" wrap="square" lIns="128000" tIns="64000" rIns="128000" bIns="64000" anchor="t" anchorCtr="0">
            <a:noAutofit/>
          </a:bodyPr>
          <a:lstStyle/>
          <a:p>
            <a:pPr marL="0" marR="0" lvl="0" indent="0" algn="l" rtl="0">
              <a:spcBef>
                <a:spcPts val="0"/>
              </a:spcBef>
              <a:spcAft>
                <a:spcPts val="0"/>
              </a:spcAft>
              <a:buClr>
                <a:srgbClr val="353941"/>
              </a:buClr>
              <a:buSzPts val="8500"/>
              <a:buFont typeface="Libre Baskerville"/>
              <a:buNone/>
            </a:pPr>
            <a:r>
              <a:rPr lang="en-US" sz="4800" dirty="0">
                <a:solidFill>
                  <a:srgbClr val="A167B2"/>
                </a:solidFill>
                <a:highlight>
                  <a:srgbClr val="FFFFFF"/>
                </a:highlight>
                <a:latin typeface="Libre Baskerville"/>
                <a:ea typeface="Libre Baskerville"/>
                <a:cs typeface="Libre Baskerville"/>
                <a:sym typeface="Libre Baskerville"/>
              </a:rPr>
              <a:t>"Periprocedural guidelines for interventional radiology"</a:t>
            </a:r>
            <a:endParaRPr sz="5000" dirty="0">
              <a:solidFill>
                <a:srgbClr val="A167B2"/>
              </a:solidFill>
              <a:latin typeface="Libre Baskerville"/>
              <a:ea typeface="Libre Baskerville"/>
              <a:cs typeface="Libre Baskerville"/>
              <a:sym typeface="Libre Baskerville"/>
            </a:endParaRPr>
          </a:p>
        </p:txBody>
      </p:sp>
      <p:pic>
        <p:nvPicPr>
          <p:cNvPr id="100" name="Google Shape;100;p1" descr="RX"/>
          <p:cNvPicPr preferRelativeResize="0"/>
          <p:nvPr/>
        </p:nvPicPr>
        <p:blipFill rotWithShape="1">
          <a:blip r:embed="rId5">
            <a:alphaModFix/>
          </a:blip>
          <a:srcRect/>
          <a:stretch/>
        </p:blipFill>
        <p:spPr>
          <a:xfrm>
            <a:off x="28895100" y="28070478"/>
            <a:ext cx="3718499" cy="3797799"/>
          </a:xfrm>
          <a:prstGeom prst="rect">
            <a:avLst/>
          </a:prstGeom>
          <a:noFill/>
          <a:ln>
            <a:noFill/>
          </a:ln>
        </p:spPr>
      </p:pic>
      <p:pic>
        <p:nvPicPr>
          <p:cNvPr id="101" name="Google Shape;101;p1" descr="MCj02931980000[1]"/>
          <p:cNvPicPr preferRelativeResize="0"/>
          <p:nvPr/>
        </p:nvPicPr>
        <p:blipFill rotWithShape="1">
          <a:blip r:embed="rId6">
            <a:alphaModFix/>
          </a:blip>
          <a:srcRect/>
          <a:stretch/>
        </p:blipFill>
        <p:spPr>
          <a:xfrm>
            <a:off x="24016861" y="28194000"/>
            <a:ext cx="3693336" cy="3674279"/>
          </a:xfrm>
          <a:prstGeom prst="rect">
            <a:avLst/>
          </a:prstGeom>
          <a:noFill/>
          <a:ln>
            <a:noFill/>
          </a:ln>
        </p:spPr>
      </p:pic>
      <p:sp>
        <p:nvSpPr>
          <p:cNvPr id="103" name="Google Shape;103;p1"/>
          <p:cNvSpPr txBox="1"/>
          <p:nvPr/>
        </p:nvSpPr>
        <p:spPr>
          <a:xfrm>
            <a:off x="34442400" y="609601"/>
            <a:ext cx="89916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200">
                <a:solidFill>
                  <a:srgbClr val="A167B2"/>
                </a:solidFill>
                <a:latin typeface="Libre Baskerville"/>
                <a:ea typeface="Libre Baskerville"/>
                <a:cs typeface="Libre Baskerville"/>
                <a:sym typeface="Libre Baskerville"/>
              </a:rPr>
              <a:t>Resident Handout</a:t>
            </a:r>
            <a:endParaRPr/>
          </a:p>
        </p:txBody>
      </p:sp>
      <p:pic>
        <p:nvPicPr>
          <p:cNvPr id="105" name="Google Shape;105;p1"/>
          <p:cNvPicPr preferRelativeResize="0"/>
          <p:nvPr/>
        </p:nvPicPr>
        <p:blipFill rotWithShape="1">
          <a:blip r:embed="rId7">
            <a:alphaModFix/>
          </a:blip>
          <a:srcRect/>
          <a:stretch/>
        </p:blipFill>
        <p:spPr>
          <a:xfrm>
            <a:off x="576475" y="25580500"/>
            <a:ext cx="6552849" cy="6690299"/>
          </a:xfrm>
          <a:prstGeom prst="rect">
            <a:avLst/>
          </a:prstGeom>
          <a:noFill/>
          <a:ln>
            <a:noFill/>
          </a:ln>
        </p:spPr>
      </p:pic>
      <p:pic>
        <p:nvPicPr>
          <p:cNvPr id="106" name="Google Shape;106;p1"/>
          <p:cNvPicPr preferRelativeResize="0"/>
          <p:nvPr/>
        </p:nvPicPr>
        <p:blipFill rotWithShape="1">
          <a:blip r:embed="rId8">
            <a:alphaModFix/>
          </a:blip>
          <a:srcRect/>
          <a:stretch/>
        </p:blipFill>
        <p:spPr>
          <a:xfrm>
            <a:off x="7129325" y="24994800"/>
            <a:ext cx="2602499" cy="7220677"/>
          </a:xfrm>
          <a:prstGeom prst="rect">
            <a:avLst/>
          </a:prstGeom>
          <a:noFill/>
          <a:ln>
            <a:noFill/>
          </a:ln>
        </p:spPr>
      </p:pic>
      <p:pic>
        <p:nvPicPr>
          <p:cNvPr id="107" name="Google Shape;107;p1"/>
          <p:cNvPicPr preferRelativeResize="0"/>
          <p:nvPr/>
        </p:nvPicPr>
        <p:blipFill rotWithShape="1">
          <a:blip r:embed="rId9">
            <a:alphaModFix/>
          </a:blip>
          <a:srcRect/>
          <a:stretch/>
        </p:blipFill>
        <p:spPr>
          <a:xfrm>
            <a:off x="34155100" y="1591425"/>
            <a:ext cx="9396200" cy="13062676"/>
          </a:xfrm>
          <a:prstGeom prst="rect">
            <a:avLst/>
          </a:prstGeom>
          <a:noFill/>
          <a:ln>
            <a:noFill/>
          </a:ln>
        </p:spPr>
      </p:pic>
      <p:graphicFrame>
        <p:nvGraphicFramePr>
          <p:cNvPr id="108" name="Google Shape;108;p1"/>
          <p:cNvGraphicFramePr/>
          <p:nvPr/>
        </p:nvGraphicFramePr>
        <p:xfrm>
          <a:off x="34464172" y="16517520"/>
          <a:ext cx="8991600" cy="15350775"/>
        </p:xfrm>
        <a:graphic>
          <a:graphicData uri="http://schemas.openxmlformats.org/drawingml/2006/table">
            <a:tbl>
              <a:tblPr>
                <a:noFill/>
                <a:tableStyleId>{B6399C6C-69B1-4714-9776-7498C81B4C0C}</a:tableStyleId>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916425">
                <a:tc>
                  <a:txBody>
                    <a:bodyPr/>
                    <a:lstStyle/>
                    <a:p>
                      <a:pPr marL="0" marR="0" lvl="0" indent="0" algn="ctr" rtl="0">
                        <a:spcBef>
                          <a:spcPts val="0"/>
                        </a:spcBef>
                        <a:spcAft>
                          <a:spcPts val="0"/>
                        </a:spcAft>
                        <a:buNone/>
                      </a:pPr>
                      <a:r>
                        <a:rPr lang="en-US" sz="3000" b="1" u="none" strike="noStrike" cap="none">
                          <a:latin typeface="Calibri"/>
                          <a:ea typeface="Calibri"/>
                          <a:cs typeface="Calibri"/>
                          <a:sym typeface="Calibri"/>
                        </a:rPr>
                        <a:t>Blood Thinner</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b="1" u="none" strike="noStrike" cap="none">
                          <a:latin typeface="Calibri"/>
                          <a:ea typeface="Calibri"/>
                          <a:cs typeface="Calibri"/>
                          <a:sym typeface="Calibri"/>
                        </a:rPr>
                        <a:t>Duration</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87350">
                <a:tc>
                  <a:txBody>
                    <a:bodyPr/>
                    <a:lstStyle/>
                    <a:p>
                      <a:pPr marL="0" marR="0" lvl="0" indent="0" algn="l" rtl="0">
                        <a:spcBef>
                          <a:spcPts val="0"/>
                        </a:spcBef>
                        <a:spcAft>
                          <a:spcPts val="0"/>
                        </a:spcAft>
                        <a:buNone/>
                      </a:pPr>
                      <a:r>
                        <a:rPr lang="en-US" sz="3000" u="none" strike="noStrike" cap="none">
                          <a:solidFill>
                            <a:srgbClr val="000000"/>
                          </a:solidFill>
                          <a:latin typeface="Calibri"/>
                          <a:ea typeface="Calibri"/>
                          <a:cs typeface="Calibri"/>
                          <a:sym typeface="Calibri"/>
                        </a:rPr>
                        <a:t>Advil/Naproxen</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3000" u="none" strike="noStrike" cap="none">
                          <a:solidFill>
                            <a:srgbClr val="000000"/>
                          </a:solidFill>
                          <a:latin typeface="Calibri"/>
                          <a:ea typeface="Calibri"/>
                          <a:cs typeface="Calibri"/>
                          <a:sym typeface="Calibri"/>
                        </a:rPr>
                        <a:t>No hold</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Aggrenox</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5 days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Apixaban/Eliquis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2 days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Argatroban/Acova</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4 hours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87350">
                <a:tc>
                  <a:txBody>
                    <a:bodyPr/>
                    <a:lstStyle/>
                    <a:p>
                      <a:pPr marL="0" marR="0" lvl="0" indent="0" algn="l" rtl="0">
                        <a:spcBef>
                          <a:spcPts val="0"/>
                        </a:spcBef>
                        <a:spcAft>
                          <a:spcPts val="0"/>
                        </a:spcAft>
                        <a:buNone/>
                      </a:pPr>
                      <a:r>
                        <a:rPr lang="en-US" sz="3000" u="none" strike="noStrike" cap="none">
                          <a:solidFill>
                            <a:srgbClr val="000000"/>
                          </a:solidFill>
                          <a:latin typeface="Calibri"/>
                          <a:ea typeface="Calibri"/>
                          <a:cs typeface="Calibri"/>
                          <a:sym typeface="Calibri"/>
                        </a:rPr>
                        <a:t>Aspirin</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3000" u="none" strike="noStrike" cap="none">
                          <a:solidFill>
                            <a:srgbClr val="000000"/>
                          </a:solidFill>
                          <a:latin typeface="Calibri"/>
                          <a:ea typeface="Calibri"/>
                          <a:cs typeface="Calibri"/>
                          <a:sym typeface="Calibri"/>
                        </a:rPr>
                        <a:t>No hold</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Betrixaban/Bevyxxa</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3 days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Bivalirudin/Angiomax</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4 hours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687350">
                <a:tc>
                  <a:txBody>
                    <a:bodyPr/>
                    <a:lstStyle/>
                    <a:p>
                      <a:pPr marL="0" marR="0" lvl="0" indent="0" algn="l" rtl="0">
                        <a:spcBef>
                          <a:spcPts val="0"/>
                        </a:spcBef>
                        <a:spcAft>
                          <a:spcPts val="0"/>
                        </a:spcAft>
                        <a:buNone/>
                      </a:pPr>
                      <a:r>
                        <a:rPr lang="en-US" sz="3000" u="none" strike="noStrike" cap="none">
                          <a:solidFill>
                            <a:srgbClr val="000000"/>
                          </a:solidFill>
                          <a:latin typeface="Calibri"/>
                          <a:ea typeface="Calibri"/>
                          <a:cs typeface="Calibri"/>
                          <a:sym typeface="Calibri"/>
                        </a:rPr>
                        <a:t>Cilostazol/Pletal</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3000" u="none" strike="noStrike" cap="none">
                          <a:solidFill>
                            <a:srgbClr val="000000"/>
                          </a:solidFill>
                          <a:latin typeface="Calibri"/>
                          <a:ea typeface="Calibri"/>
                          <a:cs typeface="Calibri"/>
                          <a:sym typeface="Calibri"/>
                        </a:rPr>
                        <a:t>No hold</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Clopidogrel/Plavix</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5 days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Coumadin/Warfarin</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5 days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Dabigatran/Pradaxa</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2 days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Dalteparin/Fragmin</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24 hours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Edoxaban/Savaysa</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2 days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Enoxaparin/Lovenox</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24 hours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Eptifibatide/Integrillin</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4 hours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Fondaparinux/Arixtra</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2 days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Heparin IV drip</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4 hours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Heparin SQ injection</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Hold AM dose</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Prasugrel/Effient</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7 days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Rivaroxaban/Xarelto</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1 day</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687350">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Ticagrelor/Brilinta</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3000" b="1" u="none" strike="noStrike" cap="none">
                          <a:latin typeface="Calibri"/>
                          <a:ea typeface="Calibri"/>
                          <a:cs typeface="Calibri"/>
                          <a:sym typeface="Calibri"/>
                        </a:rPr>
                        <a:t>5 days</a:t>
                      </a:r>
                      <a:endParaRPr sz="30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bl>
          </a:graphicData>
        </a:graphic>
      </p:graphicFrame>
      <p:sp>
        <p:nvSpPr>
          <p:cNvPr id="109" name="Google Shape;109;p1"/>
          <p:cNvSpPr/>
          <p:nvPr/>
        </p:nvSpPr>
        <p:spPr>
          <a:xfrm>
            <a:off x="34522825" y="14654100"/>
            <a:ext cx="8874300" cy="1971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4000" b="1" i="0" u="none" strike="noStrike" cap="none">
                <a:solidFill>
                  <a:srgbClr val="A167B2"/>
                </a:solidFill>
                <a:latin typeface="Libre Baskerville"/>
                <a:ea typeface="Libre Baskerville"/>
                <a:cs typeface="Libre Baskerville"/>
                <a:sym typeface="Libre Baskerville"/>
              </a:rPr>
              <a:t>Holding Blood Thinners for H</a:t>
            </a:r>
            <a:r>
              <a:rPr lang="en-US" sz="4000" b="1">
                <a:solidFill>
                  <a:srgbClr val="A167B2"/>
                </a:solidFill>
                <a:latin typeface="Libre Baskerville"/>
                <a:ea typeface="Libre Baskerville"/>
                <a:cs typeface="Libre Baskerville"/>
                <a:sym typeface="Libre Baskerville"/>
              </a:rPr>
              <a:t>igh Bleeding Risk Procedures</a:t>
            </a:r>
            <a:r>
              <a:rPr lang="en-US" sz="4000" b="1" i="0" u="none" strike="noStrike" cap="none">
                <a:solidFill>
                  <a:srgbClr val="A167B2"/>
                </a:solidFill>
                <a:latin typeface="Libre Baskerville"/>
                <a:ea typeface="Libre Baskerville"/>
                <a:cs typeface="Libre Baskerville"/>
                <a:sym typeface="Libre Baskerville"/>
              </a:rPr>
              <a:t> </a:t>
            </a:r>
            <a:endParaRPr sz="4000" i="0" u="none" strike="noStrike" cap="none">
              <a:solidFill>
                <a:srgbClr val="A167B2"/>
              </a:solidFill>
              <a:latin typeface="Libre Baskerville"/>
              <a:ea typeface="Libre Baskerville"/>
              <a:cs typeface="Libre Baskerville"/>
              <a:sym typeface="Libre Baskerville"/>
            </a:endParaRPr>
          </a:p>
          <a:p>
            <a:pPr marL="0" marR="0" lvl="0" indent="0" algn="l" rtl="0">
              <a:lnSpc>
                <a:spcPct val="100000"/>
              </a:lnSpc>
              <a:spcBef>
                <a:spcPts val="0"/>
              </a:spcBef>
              <a:spcAft>
                <a:spcPts val="0"/>
              </a:spcAft>
              <a:buClr>
                <a:schemeClr val="dk1"/>
              </a:buClr>
              <a:buSzPts val="1800"/>
              <a:buFont typeface="Times New Roman"/>
              <a:buNone/>
            </a:pPr>
            <a:endParaRPr sz="1800" b="0" i="0" u="none" strike="noStrike" cap="none">
              <a:solidFill>
                <a:schemeClr val="dk1"/>
              </a:solidFill>
              <a:latin typeface="Arial"/>
              <a:ea typeface="Arial"/>
              <a:cs typeface="Arial"/>
              <a:sym typeface="Arial"/>
            </a:endParaRPr>
          </a:p>
        </p:txBody>
      </p:sp>
      <p:pic>
        <p:nvPicPr>
          <p:cNvPr id="7" name="Audio 6">
            <a:hlinkClick r:id="" action="ppaction://media"/>
            <a:extLst>
              <a:ext uri="{FF2B5EF4-FFF2-40B4-BE49-F238E27FC236}">
                <a16:creationId xmlns:a16="http://schemas.microsoft.com/office/drawing/2014/main" id="{77790DA3-4915-42B9-BBFE-010E01ABB0D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3129200" y="32156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4100"/>
    </mc:Choice>
    <mc:Fallback xmlns="">
      <p:transition spd="slow" advTm="184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Blank Presentation">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364</Words>
  <Application>Microsoft Office PowerPoint</Application>
  <PresentationFormat>Custom</PresentationFormat>
  <Paragraphs>56</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Montserrat</vt:lpstr>
      <vt:lpstr>Montserrat Light</vt:lpstr>
      <vt:lpstr>Libre Baskerville</vt:lpstr>
      <vt:lpstr>Calibri</vt:lpstr>
      <vt:lpstr>Times New Roman</vt:lpstr>
      <vt:lpstr>Arial</vt: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Graphicsland/MakeSigns.com</dc:creator>
  <cp:lastModifiedBy>Cushing, Jennifer</cp:lastModifiedBy>
  <cp:revision>3</cp:revision>
  <dcterms:modified xsi:type="dcterms:W3CDTF">2020-06-03T15:04:13Z</dcterms:modified>
</cp:coreProperties>
</file>