
<file path=[Content_Types].xml><?xml version="1.0" encoding="utf-8"?>
<Types xmlns="http://schemas.openxmlformats.org/package/2006/content-types">
  <Default Extension="png" ContentType="image/png"/>
  <Default Extension="wmf" ContentType="image/x-w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2" r:id="rId2"/>
  </p:sldIdLst>
  <p:sldSz cx="43891200" cy="32918400"/>
  <p:notesSz cx="9398000" cy="14884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30259"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460516"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2190776"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921031"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3651290" algn="l" defTabSz="1460516" rtl="0" eaLnBrk="1" latinLnBrk="0" hangingPunct="1">
      <a:defRPr sz="2400" kern="1200">
        <a:solidFill>
          <a:schemeClr val="tx1"/>
        </a:solidFill>
        <a:latin typeface="Times New Roman" pitchFamily="18" charset="0"/>
        <a:ea typeface="+mn-ea"/>
        <a:cs typeface="+mn-cs"/>
      </a:defRPr>
    </a:lvl6pPr>
    <a:lvl7pPr marL="4381548" algn="l" defTabSz="1460516" rtl="0" eaLnBrk="1" latinLnBrk="0" hangingPunct="1">
      <a:defRPr sz="2400" kern="1200">
        <a:solidFill>
          <a:schemeClr val="tx1"/>
        </a:solidFill>
        <a:latin typeface="Times New Roman" pitchFamily="18" charset="0"/>
        <a:ea typeface="+mn-ea"/>
        <a:cs typeface="+mn-cs"/>
      </a:defRPr>
    </a:lvl7pPr>
    <a:lvl8pPr marL="5111807" algn="l" defTabSz="1460516" rtl="0" eaLnBrk="1" latinLnBrk="0" hangingPunct="1">
      <a:defRPr sz="2400" kern="1200">
        <a:solidFill>
          <a:schemeClr val="tx1"/>
        </a:solidFill>
        <a:latin typeface="Times New Roman" pitchFamily="18" charset="0"/>
        <a:ea typeface="+mn-ea"/>
        <a:cs typeface="+mn-cs"/>
      </a:defRPr>
    </a:lvl8pPr>
    <a:lvl9pPr marL="5842064" algn="l" defTabSz="1460516"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368" userDrawn="1">
          <p15:clr>
            <a:srgbClr val="A4A3A4"/>
          </p15:clr>
        </p15:guide>
        <p15:guide id="2" orient="horz" pos="5928" userDrawn="1">
          <p15:clr>
            <a:srgbClr val="A4A3A4"/>
          </p15:clr>
        </p15:guide>
        <p15:guide id="3" orient="horz" pos="4084" userDrawn="1">
          <p15:clr>
            <a:srgbClr val="A4A3A4"/>
          </p15:clr>
        </p15:guide>
        <p15:guide id="4" orient="horz" pos="19872" userDrawn="1">
          <p15:clr>
            <a:srgbClr val="A4A3A4"/>
          </p15:clr>
        </p15:guide>
        <p15:guide id="5" pos="705" userDrawn="1">
          <p15:clr>
            <a:srgbClr val="A4A3A4"/>
          </p15:clr>
        </p15:guide>
        <p15:guide id="6" pos="6912" userDrawn="1">
          <p15:clr>
            <a:srgbClr val="A4A3A4"/>
          </p15:clr>
        </p15:guide>
        <p15:guide id="7" pos="7392" userDrawn="1">
          <p15:clr>
            <a:srgbClr val="A4A3A4"/>
          </p15:clr>
        </p15:guide>
        <p15:guide id="8" pos="13586" userDrawn="1">
          <p15:clr>
            <a:srgbClr val="A4A3A4"/>
          </p15:clr>
        </p15:guide>
        <p15:guide id="9" pos="14066" userDrawn="1">
          <p15:clr>
            <a:srgbClr val="A4A3A4"/>
          </p15:clr>
        </p15:guide>
        <p15:guide id="10" pos="20256" userDrawn="1">
          <p15:clr>
            <a:srgbClr val="A4A3A4"/>
          </p15:clr>
        </p15:guide>
        <p15:guide id="11" pos="20736" userDrawn="1">
          <p15:clr>
            <a:srgbClr val="A4A3A4"/>
          </p15:clr>
        </p15:guide>
        <p15:guide id="12" pos="26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2DF"/>
    <a:srgbClr val="006699"/>
    <a:srgbClr val="CC3300"/>
    <a:srgbClr val="006600"/>
    <a:srgbClr val="336699"/>
    <a:srgbClr val="F2DD60"/>
    <a:srgbClr val="F3DF67"/>
    <a:srgbClr val="A78109"/>
    <a:srgbClr val="0B4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88" autoAdjust="0"/>
    <p:restoredTop sz="94771" autoAdjust="0"/>
  </p:normalViewPr>
  <p:slideViewPr>
    <p:cSldViewPr showGuides="1">
      <p:cViewPr varScale="1">
        <p:scale>
          <a:sx n="20" d="100"/>
          <a:sy n="20" d="100"/>
        </p:scale>
        <p:origin x="1459" y="53"/>
      </p:cViewPr>
      <p:guideLst>
        <p:guide orient="horz" pos="19368"/>
        <p:guide orient="horz" pos="5928"/>
        <p:guide orient="horz" pos="4084"/>
        <p:guide orient="horz" pos="19872"/>
        <p:guide pos="705"/>
        <p:guide pos="6912"/>
        <p:guide pos="7392"/>
        <p:guide pos="13586"/>
        <p:guide pos="14066"/>
        <p:guide pos="20256"/>
        <p:guide pos="20736"/>
        <p:guide pos="269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59238"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defTabSz="1287463">
              <a:defRPr sz="1700"/>
            </a:lvl1pPr>
          </a:lstStyle>
          <a:p>
            <a:endParaRPr lang="en-AU"/>
          </a:p>
        </p:txBody>
      </p:sp>
      <p:sp>
        <p:nvSpPr>
          <p:cNvPr id="4099" name="Rectangle 3"/>
          <p:cNvSpPr>
            <a:spLocks noGrp="1" noChangeArrowheads="1"/>
          </p:cNvSpPr>
          <p:nvPr>
            <p:ph type="dt" sz="quarter" idx="1"/>
          </p:nvPr>
        </p:nvSpPr>
        <p:spPr bwMode="auto">
          <a:xfrm>
            <a:off x="5276850" y="0"/>
            <a:ext cx="4157663"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algn="r" defTabSz="1287463">
              <a:defRPr sz="1700"/>
            </a:lvl1pPr>
          </a:lstStyle>
          <a:p>
            <a:endParaRPr lang="en-AU"/>
          </a:p>
        </p:txBody>
      </p:sp>
      <p:sp>
        <p:nvSpPr>
          <p:cNvPr id="4100" name="Rectangle 4"/>
          <p:cNvSpPr>
            <a:spLocks noGrp="1" noChangeArrowheads="1"/>
          </p:cNvSpPr>
          <p:nvPr>
            <p:ph type="ftr" sz="quarter" idx="2"/>
          </p:nvPr>
        </p:nvSpPr>
        <p:spPr bwMode="auto">
          <a:xfrm>
            <a:off x="0" y="14141450"/>
            <a:ext cx="4059238"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defTabSz="1287463">
              <a:defRPr sz="1700"/>
            </a:lvl1pPr>
          </a:lstStyle>
          <a:p>
            <a:endParaRPr lang="en-AU"/>
          </a:p>
        </p:txBody>
      </p:sp>
      <p:sp>
        <p:nvSpPr>
          <p:cNvPr id="4101" name="Rectangle 5"/>
          <p:cNvSpPr>
            <a:spLocks noGrp="1" noChangeArrowheads="1"/>
          </p:cNvSpPr>
          <p:nvPr>
            <p:ph type="sldNum" sz="quarter" idx="3"/>
          </p:nvPr>
        </p:nvSpPr>
        <p:spPr bwMode="auto">
          <a:xfrm>
            <a:off x="5276850" y="14141450"/>
            <a:ext cx="4157663"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algn="r" defTabSz="1287463">
              <a:defRPr sz="1700"/>
            </a:lvl1pPr>
          </a:lstStyle>
          <a:p>
            <a:fld id="{0C110309-3D6C-4B7E-9522-2CF7394A684E}" type="slidenum">
              <a:rPr lang="en-AU"/>
              <a:pPr/>
              <a:t>‹#›</a:t>
            </a:fld>
            <a:endParaRPr lang="en-AU"/>
          </a:p>
        </p:txBody>
      </p:sp>
    </p:spTree>
    <p:extLst>
      <p:ext uri="{BB962C8B-B14F-4D97-AF65-F5344CB8AC3E}">
        <p14:creationId xmlns:p14="http://schemas.microsoft.com/office/powerpoint/2010/main" val="27702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59238"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defTabSz="1287463">
              <a:defRPr sz="1700"/>
            </a:lvl1pPr>
          </a:lstStyle>
          <a:p>
            <a:endParaRPr lang="en-AU"/>
          </a:p>
        </p:txBody>
      </p:sp>
      <p:sp>
        <p:nvSpPr>
          <p:cNvPr id="3075" name="Rectangle 3"/>
          <p:cNvSpPr>
            <a:spLocks noGrp="1" noChangeArrowheads="1"/>
          </p:cNvSpPr>
          <p:nvPr>
            <p:ph type="dt" idx="1"/>
          </p:nvPr>
        </p:nvSpPr>
        <p:spPr bwMode="auto">
          <a:xfrm>
            <a:off x="5276850" y="0"/>
            <a:ext cx="4157663"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algn="r" defTabSz="1287463">
              <a:defRPr sz="1700"/>
            </a:lvl1pPr>
          </a:lstStyle>
          <a:p>
            <a:endParaRPr lang="en-AU"/>
          </a:p>
        </p:txBody>
      </p:sp>
      <p:sp>
        <p:nvSpPr>
          <p:cNvPr id="3076" name="Rectangle 4"/>
          <p:cNvSpPr>
            <a:spLocks noGrp="1" noRot="1" noChangeAspect="1" noChangeArrowheads="1" noTextEdit="1"/>
          </p:cNvSpPr>
          <p:nvPr>
            <p:ph type="sldImg" idx="2"/>
          </p:nvPr>
        </p:nvSpPr>
        <p:spPr bwMode="auto">
          <a:xfrm>
            <a:off x="957263" y="1112838"/>
            <a:ext cx="7424737" cy="55673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217613" y="7126288"/>
            <a:ext cx="6897687" cy="668020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078" name="Rectangle 6"/>
          <p:cNvSpPr>
            <a:spLocks noGrp="1" noChangeArrowheads="1"/>
          </p:cNvSpPr>
          <p:nvPr>
            <p:ph type="ftr" sz="quarter" idx="4"/>
          </p:nvPr>
        </p:nvSpPr>
        <p:spPr bwMode="auto">
          <a:xfrm>
            <a:off x="0" y="14141450"/>
            <a:ext cx="4059238"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defTabSz="1287463">
              <a:defRPr sz="1700"/>
            </a:lvl1pPr>
          </a:lstStyle>
          <a:p>
            <a:endParaRPr lang="en-AU"/>
          </a:p>
        </p:txBody>
      </p:sp>
      <p:sp>
        <p:nvSpPr>
          <p:cNvPr id="3079" name="Rectangle 7"/>
          <p:cNvSpPr>
            <a:spLocks noGrp="1" noChangeArrowheads="1"/>
          </p:cNvSpPr>
          <p:nvPr>
            <p:ph type="sldNum" sz="quarter" idx="5"/>
          </p:nvPr>
        </p:nvSpPr>
        <p:spPr bwMode="auto">
          <a:xfrm>
            <a:off x="5276850" y="14141450"/>
            <a:ext cx="4157663"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algn="r" defTabSz="1287463">
              <a:defRPr sz="1700"/>
            </a:lvl1pPr>
          </a:lstStyle>
          <a:p>
            <a:fld id="{8B4F82A6-27ED-4AB3-AA70-73C492DD4680}" type="slidenum">
              <a:rPr lang="en-AU"/>
              <a:pPr/>
              <a:t>‹#›</a:t>
            </a:fld>
            <a:endParaRPr lang="en-AU"/>
          </a:p>
        </p:txBody>
      </p:sp>
    </p:spTree>
    <p:extLst>
      <p:ext uri="{BB962C8B-B14F-4D97-AF65-F5344CB8AC3E}">
        <p14:creationId xmlns:p14="http://schemas.microsoft.com/office/powerpoint/2010/main" val="3518394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Times New Roman" pitchFamily="18" charset="0"/>
        <a:ea typeface="+mn-ea"/>
        <a:cs typeface="+mn-cs"/>
      </a:defRPr>
    </a:lvl1pPr>
    <a:lvl2pPr marL="730259" algn="l" rtl="0" eaLnBrk="0" fontAlgn="base" hangingPunct="0">
      <a:spcBef>
        <a:spcPct val="30000"/>
      </a:spcBef>
      <a:spcAft>
        <a:spcPct val="0"/>
      </a:spcAft>
      <a:defRPr sz="1900" kern="1200">
        <a:solidFill>
          <a:schemeClr val="tx1"/>
        </a:solidFill>
        <a:latin typeface="Times New Roman" pitchFamily="18" charset="0"/>
        <a:ea typeface="+mn-ea"/>
        <a:cs typeface="+mn-cs"/>
      </a:defRPr>
    </a:lvl2pPr>
    <a:lvl3pPr marL="1460516" algn="l" rtl="0" eaLnBrk="0" fontAlgn="base" hangingPunct="0">
      <a:spcBef>
        <a:spcPct val="30000"/>
      </a:spcBef>
      <a:spcAft>
        <a:spcPct val="0"/>
      </a:spcAft>
      <a:defRPr sz="1900" kern="1200">
        <a:solidFill>
          <a:schemeClr val="tx1"/>
        </a:solidFill>
        <a:latin typeface="Times New Roman" pitchFamily="18" charset="0"/>
        <a:ea typeface="+mn-ea"/>
        <a:cs typeface="+mn-cs"/>
      </a:defRPr>
    </a:lvl3pPr>
    <a:lvl4pPr marL="2190776" algn="l" rtl="0" eaLnBrk="0" fontAlgn="base" hangingPunct="0">
      <a:spcBef>
        <a:spcPct val="30000"/>
      </a:spcBef>
      <a:spcAft>
        <a:spcPct val="0"/>
      </a:spcAft>
      <a:defRPr sz="1900" kern="1200">
        <a:solidFill>
          <a:schemeClr val="tx1"/>
        </a:solidFill>
        <a:latin typeface="Times New Roman" pitchFamily="18" charset="0"/>
        <a:ea typeface="+mn-ea"/>
        <a:cs typeface="+mn-cs"/>
      </a:defRPr>
    </a:lvl4pPr>
    <a:lvl5pPr marL="2921031" algn="l" rtl="0" eaLnBrk="0" fontAlgn="base" hangingPunct="0">
      <a:spcBef>
        <a:spcPct val="30000"/>
      </a:spcBef>
      <a:spcAft>
        <a:spcPct val="0"/>
      </a:spcAft>
      <a:defRPr sz="1900" kern="1200">
        <a:solidFill>
          <a:schemeClr val="tx1"/>
        </a:solidFill>
        <a:latin typeface="Times New Roman" pitchFamily="18" charset="0"/>
        <a:ea typeface="+mn-ea"/>
        <a:cs typeface="+mn-cs"/>
      </a:defRPr>
    </a:lvl5pPr>
    <a:lvl6pPr marL="3651290" algn="l" defTabSz="1460516" rtl="0" eaLnBrk="1" latinLnBrk="0" hangingPunct="1">
      <a:defRPr sz="1900" kern="1200">
        <a:solidFill>
          <a:schemeClr val="tx1"/>
        </a:solidFill>
        <a:latin typeface="+mn-lt"/>
        <a:ea typeface="+mn-ea"/>
        <a:cs typeface="+mn-cs"/>
      </a:defRPr>
    </a:lvl6pPr>
    <a:lvl7pPr marL="4381548" algn="l" defTabSz="1460516" rtl="0" eaLnBrk="1" latinLnBrk="0" hangingPunct="1">
      <a:defRPr sz="1900" kern="1200">
        <a:solidFill>
          <a:schemeClr val="tx1"/>
        </a:solidFill>
        <a:latin typeface="+mn-lt"/>
        <a:ea typeface="+mn-ea"/>
        <a:cs typeface="+mn-cs"/>
      </a:defRPr>
    </a:lvl7pPr>
    <a:lvl8pPr marL="5111807" algn="l" defTabSz="1460516" rtl="0" eaLnBrk="1" latinLnBrk="0" hangingPunct="1">
      <a:defRPr sz="1900" kern="1200">
        <a:solidFill>
          <a:schemeClr val="tx1"/>
        </a:solidFill>
        <a:latin typeface="+mn-lt"/>
        <a:ea typeface="+mn-ea"/>
        <a:cs typeface="+mn-cs"/>
      </a:defRPr>
    </a:lvl8pPr>
    <a:lvl9pPr marL="5842064" algn="l" defTabSz="1460516"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1112838"/>
            <a:ext cx="7424737" cy="5567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F82A6-27ED-4AB3-AA70-73C492DD4680}" type="slidenum">
              <a:rPr lang="en-AU" smtClean="0"/>
              <a:pPr/>
              <a:t>1</a:t>
            </a:fld>
            <a:endParaRPr lang="en-AU"/>
          </a:p>
        </p:txBody>
      </p:sp>
    </p:spTree>
    <p:extLst>
      <p:ext uri="{BB962C8B-B14F-4D97-AF65-F5344CB8AC3E}">
        <p14:creationId xmlns:p14="http://schemas.microsoft.com/office/powerpoint/2010/main" val="365031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45323B-8E1B-425D-BF7D-F445B6398804}" type="slidenum">
              <a:rPr lang="en-US"/>
              <a:pPr/>
              <a:t>‹#›</a:t>
            </a:fld>
            <a:endParaRPr lang="en-US"/>
          </a:p>
        </p:txBody>
      </p:sp>
      <p:sp>
        <p:nvSpPr>
          <p:cNvPr id="26" name="Rectangle 98"/>
          <p:cNvSpPr>
            <a:spLocks noChangeArrowheads="1"/>
          </p:cNvSpPr>
          <p:nvPr userDrawn="1"/>
        </p:nvSpPr>
        <p:spPr bwMode="auto">
          <a:xfrm>
            <a:off x="914401" y="6357942"/>
            <a:ext cx="13207220" cy="25188862"/>
          </a:xfrm>
          <a:prstGeom prst="rect">
            <a:avLst/>
          </a:prstGeom>
          <a:solidFill>
            <a:schemeClr val="bg1"/>
          </a:solidFill>
          <a:ln w="9525">
            <a:noFill/>
            <a:miter lim="800000"/>
            <a:headEnd/>
            <a:tailEnd/>
          </a:ln>
          <a:effectLst/>
        </p:spPr>
        <p:txBody>
          <a:bodyPr lIns="361016" tIns="361016" rIns="361016" bIns="361016"/>
          <a:lstStyle/>
          <a:p>
            <a:pPr defTabSz="917053">
              <a:spcBef>
                <a:spcPct val="50000"/>
              </a:spcBef>
            </a:pPr>
            <a:endParaRPr lang="en-US" sz="4119" b="1" dirty="0">
              <a:solidFill>
                <a:srgbClr val="CC3300"/>
              </a:solidFill>
              <a:latin typeface="Arial" charset="0"/>
            </a:endParaRPr>
          </a:p>
        </p:txBody>
      </p:sp>
      <p:sp>
        <p:nvSpPr>
          <p:cNvPr id="27" name="Rectangle 101"/>
          <p:cNvSpPr>
            <a:spLocks noChangeArrowheads="1"/>
          </p:cNvSpPr>
          <p:nvPr userDrawn="1"/>
        </p:nvSpPr>
        <p:spPr bwMode="auto">
          <a:xfrm>
            <a:off x="15443988" y="6357942"/>
            <a:ext cx="13207218" cy="25188862"/>
          </a:xfrm>
          <a:prstGeom prst="rect">
            <a:avLst/>
          </a:prstGeom>
          <a:solidFill>
            <a:schemeClr val="bg1"/>
          </a:solidFill>
          <a:ln w="9525">
            <a:noFill/>
            <a:miter lim="800000"/>
            <a:headEnd/>
            <a:tailEnd/>
          </a:ln>
          <a:effectLst/>
        </p:spPr>
        <p:txBody>
          <a:bodyPr lIns="361016" tIns="361016" rIns="361016" bIns="361016"/>
          <a:lstStyle/>
          <a:p>
            <a:pPr defTabSz="917053">
              <a:spcBef>
                <a:spcPct val="50000"/>
              </a:spcBef>
            </a:pPr>
            <a:endParaRPr lang="en-US" sz="4119" b="1" dirty="0">
              <a:solidFill>
                <a:srgbClr val="CC3300"/>
              </a:solidFill>
              <a:latin typeface="Arial" charset="0"/>
            </a:endParaRPr>
          </a:p>
        </p:txBody>
      </p:sp>
      <p:sp>
        <p:nvSpPr>
          <p:cNvPr id="28" name="Rectangle 102"/>
          <p:cNvSpPr>
            <a:spLocks noChangeArrowheads="1"/>
          </p:cNvSpPr>
          <p:nvPr userDrawn="1"/>
        </p:nvSpPr>
        <p:spPr bwMode="auto">
          <a:xfrm>
            <a:off x="29971223" y="6357944"/>
            <a:ext cx="13209563" cy="25186006"/>
          </a:xfrm>
          <a:prstGeom prst="rect">
            <a:avLst/>
          </a:prstGeom>
          <a:solidFill>
            <a:schemeClr val="bg1"/>
          </a:solidFill>
          <a:ln w="9525">
            <a:noFill/>
            <a:miter lim="800000"/>
            <a:headEnd/>
            <a:tailEnd/>
          </a:ln>
          <a:effectLst/>
        </p:spPr>
        <p:txBody>
          <a:bodyPr lIns="361016" tIns="361016" rIns="361016" bIns="361016"/>
          <a:lstStyle/>
          <a:p>
            <a:pPr defTabSz="917053">
              <a:spcBef>
                <a:spcPct val="50000"/>
              </a:spcBef>
            </a:pPr>
            <a:endParaRPr lang="en-US" sz="4119" b="1" dirty="0">
              <a:solidFill>
                <a:srgbClr val="CC3300"/>
              </a:solidFill>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29000"/>
          </a:schemeClr>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294185" y="29992320"/>
            <a:ext cx="9144000" cy="2194560"/>
          </a:xfrm>
          <a:prstGeom prst="rect">
            <a:avLst/>
          </a:prstGeom>
          <a:noFill/>
          <a:ln w="9525">
            <a:noFill/>
            <a:miter lim="800000"/>
            <a:headEnd/>
            <a:tailEnd/>
          </a:ln>
          <a:effectLst/>
        </p:spPr>
        <p:txBody>
          <a:bodyPr vert="horz" wrap="square" lIns="425896" tIns="212948" rIns="425896" bIns="212948" numCol="1" anchor="t" anchorCtr="0" compatLnSpc="1">
            <a:prstTxWarp prst="textNoShape">
              <a:avLst/>
            </a:prstTxWarp>
          </a:bodyPr>
          <a:lstStyle>
            <a:lvl1pPr defTabSz="4279582">
              <a:defRPr sz="6531"/>
            </a:lvl1pPr>
          </a:lstStyle>
          <a:p>
            <a:endParaRPr lang="en-US"/>
          </a:p>
        </p:txBody>
      </p:sp>
      <p:sp>
        <p:nvSpPr>
          <p:cNvPr id="1029" name="Rectangle 5"/>
          <p:cNvSpPr>
            <a:spLocks noGrp="1" noChangeArrowheads="1"/>
          </p:cNvSpPr>
          <p:nvPr>
            <p:ph type="ftr" sz="quarter" idx="3"/>
          </p:nvPr>
        </p:nvSpPr>
        <p:spPr bwMode="auto">
          <a:xfrm>
            <a:off x="14996167" y="29992320"/>
            <a:ext cx="13901224" cy="2194560"/>
          </a:xfrm>
          <a:prstGeom prst="rect">
            <a:avLst/>
          </a:prstGeom>
          <a:noFill/>
          <a:ln w="9525">
            <a:noFill/>
            <a:miter lim="800000"/>
            <a:headEnd/>
            <a:tailEnd/>
          </a:ln>
          <a:effectLst/>
        </p:spPr>
        <p:txBody>
          <a:bodyPr vert="horz" wrap="square" lIns="425896" tIns="212948" rIns="425896" bIns="212948" numCol="1" anchor="t" anchorCtr="0" compatLnSpc="1">
            <a:prstTxWarp prst="textNoShape">
              <a:avLst/>
            </a:prstTxWarp>
          </a:bodyPr>
          <a:lstStyle>
            <a:lvl1pPr algn="ctr" defTabSz="4279582">
              <a:defRPr sz="6531"/>
            </a:lvl1pPr>
          </a:lstStyle>
          <a:p>
            <a:endParaRPr lang="en-US"/>
          </a:p>
        </p:txBody>
      </p:sp>
      <p:sp>
        <p:nvSpPr>
          <p:cNvPr id="1030" name="Rectangle 6"/>
          <p:cNvSpPr>
            <a:spLocks noGrp="1" noChangeArrowheads="1"/>
          </p:cNvSpPr>
          <p:nvPr>
            <p:ph type="sldNum" sz="quarter" idx="4"/>
          </p:nvPr>
        </p:nvSpPr>
        <p:spPr bwMode="auto">
          <a:xfrm>
            <a:off x="31455361" y="29992320"/>
            <a:ext cx="9144000" cy="2194560"/>
          </a:xfrm>
          <a:prstGeom prst="rect">
            <a:avLst/>
          </a:prstGeom>
          <a:noFill/>
          <a:ln w="9525">
            <a:noFill/>
            <a:miter lim="800000"/>
            <a:headEnd/>
            <a:tailEnd/>
          </a:ln>
          <a:effectLst/>
        </p:spPr>
        <p:txBody>
          <a:bodyPr vert="horz" wrap="square" lIns="425896" tIns="212948" rIns="425896" bIns="212948" numCol="1" anchor="t" anchorCtr="0" compatLnSpc="1">
            <a:prstTxWarp prst="textNoShape">
              <a:avLst/>
            </a:prstTxWarp>
          </a:bodyPr>
          <a:lstStyle>
            <a:lvl1pPr algn="r" defTabSz="4279582">
              <a:defRPr sz="6531"/>
            </a:lvl1pPr>
          </a:lstStyle>
          <a:p>
            <a:fld id="{6BCC5CF2-D86F-4459-9DE1-14CBE9651077}" type="slidenum">
              <a:rPr lang="en-US"/>
              <a:pPr/>
              <a:t>‹#›</a:t>
            </a:fld>
            <a:endParaRPr lang="en-US"/>
          </a:p>
        </p:txBody>
      </p:sp>
      <p:sp>
        <p:nvSpPr>
          <p:cNvPr id="8" name="Rectangle 125"/>
          <p:cNvSpPr>
            <a:spLocks noChangeArrowheads="1"/>
          </p:cNvSpPr>
          <p:nvPr userDrawn="1"/>
        </p:nvSpPr>
        <p:spPr bwMode="auto">
          <a:xfrm>
            <a:off x="1" y="5349240"/>
            <a:ext cx="43891200" cy="27569160"/>
          </a:xfrm>
          <a:prstGeom prst="rect">
            <a:avLst/>
          </a:prstGeom>
          <a:solidFill>
            <a:srgbClr val="006699"/>
          </a:solidFill>
          <a:ln w="9525">
            <a:noFill/>
            <a:miter lim="800000"/>
            <a:headEnd/>
            <a:tailEnd/>
          </a:ln>
          <a:effectLst/>
        </p:spPr>
        <p:txBody>
          <a:bodyPr wrap="none" lIns="146747" tIns="73372" rIns="146747" bIns="73372" anchor="ctr"/>
          <a:lstStyle/>
          <a:p>
            <a:endParaRPr lang="en-US" sz="2411"/>
          </a:p>
        </p:txBody>
      </p:sp>
      <p:sp>
        <p:nvSpPr>
          <p:cNvPr id="9" name="Rectangle 29"/>
          <p:cNvSpPr>
            <a:spLocks noChangeArrowheads="1"/>
          </p:cNvSpPr>
          <p:nvPr userDrawn="1"/>
        </p:nvSpPr>
        <p:spPr bwMode="auto">
          <a:xfrm>
            <a:off x="1" y="5263514"/>
            <a:ext cx="43891200" cy="242888"/>
          </a:xfrm>
          <a:prstGeom prst="rect">
            <a:avLst/>
          </a:prstGeom>
          <a:solidFill>
            <a:srgbClr val="6E9CC6"/>
          </a:solidFill>
          <a:ln w="9525">
            <a:solidFill>
              <a:srgbClr val="6E9CC6"/>
            </a:solidFill>
            <a:miter lim="800000"/>
            <a:headEnd/>
            <a:tailEnd/>
          </a:ln>
          <a:effectLst/>
        </p:spPr>
        <p:txBody>
          <a:bodyPr wrap="none" lIns="146747" tIns="73372" rIns="146747" bIns="73372" anchor="ctr"/>
          <a:lstStyle/>
          <a:p>
            <a:endParaRPr lang="en-US" sz="2411"/>
          </a:p>
        </p:txBody>
      </p:sp>
      <p:pic>
        <p:nvPicPr>
          <p:cNvPr id="10" name="Picture 97" descr="UAMS"/>
          <p:cNvPicPr>
            <a:picLocks noChangeAspect="1" noChangeArrowheads="1"/>
          </p:cNvPicPr>
          <p:nvPr userDrawn="1"/>
        </p:nvPicPr>
        <p:blipFill>
          <a:blip r:embed="rId3" cstate="print"/>
          <a:srcRect/>
          <a:stretch>
            <a:fillRect/>
          </a:stretch>
        </p:blipFill>
        <p:spPr bwMode="auto">
          <a:xfrm>
            <a:off x="1929621" y="1245876"/>
            <a:ext cx="3251983" cy="2280286"/>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279582" rtl="0" eaLnBrk="0" fontAlgn="base" hangingPunct="0">
        <a:spcBef>
          <a:spcPct val="0"/>
        </a:spcBef>
        <a:spcAft>
          <a:spcPct val="0"/>
        </a:spcAft>
        <a:defRPr sz="20794">
          <a:solidFill>
            <a:schemeClr val="tx2"/>
          </a:solidFill>
          <a:latin typeface="+mj-lt"/>
          <a:ea typeface="+mj-ea"/>
          <a:cs typeface="+mj-cs"/>
        </a:defRPr>
      </a:lvl1pPr>
      <a:lvl2pPr algn="ctr" defTabSz="4279582" rtl="0" eaLnBrk="0" fontAlgn="base" hangingPunct="0">
        <a:spcBef>
          <a:spcPct val="0"/>
        </a:spcBef>
        <a:spcAft>
          <a:spcPct val="0"/>
        </a:spcAft>
        <a:defRPr sz="20794">
          <a:solidFill>
            <a:schemeClr val="tx2"/>
          </a:solidFill>
          <a:latin typeface="Times New Roman" pitchFamily="18" charset="0"/>
        </a:defRPr>
      </a:lvl2pPr>
      <a:lvl3pPr algn="ctr" defTabSz="4279582" rtl="0" eaLnBrk="0" fontAlgn="base" hangingPunct="0">
        <a:spcBef>
          <a:spcPct val="0"/>
        </a:spcBef>
        <a:spcAft>
          <a:spcPct val="0"/>
        </a:spcAft>
        <a:defRPr sz="20794">
          <a:solidFill>
            <a:schemeClr val="tx2"/>
          </a:solidFill>
          <a:latin typeface="Times New Roman" pitchFamily="18" charset="0"/>
        </a:defRPr>
      </a:lvl3pPr>
      <a:lvl4pPr algn="ctr" defTabSz="4279582" rtl="0" eaLnBrk="0" fontAlgn="base" hangingPunct="0">
        <a:spcBef>
          <a:spcPct val="0"/>
        </a:spcBef>
        <a:spcAft>
          <a:spcPct val="0"/>
        </a:spcAft>
        <a:defRPr sz="20794">
          <a:solidFill>
            <a:schemeClr val="tx2"/>
          </a:solidFill>
          <a:latin typeface="Times New Roman" pitchFamily="18" charset="0"/>
        </a:defRPr>
      </a:lvl4pPr>
      <a:lvl5pPr algn="ctr" defTabSz="4279582" rtl="0" eaLnBrk="0" fontAlgn="base" hangingPunct="0">
        <a:spcBef>
          <a:spcPct val="0"/>
        </a:spcBef>
        <a:spcAft>
          <a:spcPct val="0"/>
        </a:spcAft>
        <a:defRPr sz="20794">
          <a:solidFill>
            <a:schemeClr val="tx2"/>
          </a:solidFill>
          <a:latin typeface="Times New Roman" pitchFamily="18" charset="0"/>
        </a:defRPr>
      </a:lvl5pPr>
      <a:lvl6pPr marL="733644" algn="ctr" defTabSz="4279582" rtl="0" eaLnBrk="0" fontAlgn="base" hangingPunct="0">
        <a:spcBef>
          <a:spcPct val="0"/>
        </a:spcBef>
        <a:spcAft>
          <a:spcPct val="0"/>
        </a:spcAft>
        <a:defRPr sz="20794">
          <a:solidFill>
            <a:schemeClr val="tx2"/>
          </a:solidFill>
          <a:latin typeface="Times New Roman" pitchFamily="18" charset="0"/>
        </a:defRPr>
      </a:lvl6pPr>
      <a:lvl7pPr marL="1467284" algn="ctr" defTabSz="4279582" rtl="0" eaLnBrk="0" fontAlgn="base" hangingPunct="0">
        <a:spcBef>
          <a:spcPct val="0"/>
        </a:spcBef>
        <a:spcAft>
          <a:spcPct val="0"/>
        </a:spcAft>
        <a:defRPr sz="20794">
          <a:solidFill>
            <a:schemeClr val="tx2"/>
          </a:solidFill>
          <a:latin typeface="Times New Roman" pitchFamily="18" charset="0"/>
        </a:defRPr>
      </a:lvl7pPr>
      <a:lvl8pPr marL="2200930" algn="ctr" defTabSz="4279582" rtl="0" eaLnBrk="0" fontAlgn="base" hangingPunct="0">
        <a:spcBef>
          <a:spcPct val="0"/>
        </a:spcBef>
        <a:spcAft>
          <a:spcPct val="0"/>
        </a:spcAft>
        <a:defRPr sz="20794">
          <a:solidFill>
            <a:schemeClr val="tx2"/>
          </a:solidFill>
          <a:latin typeface="Times New Roman" pitchFamily="18" charset="0"/>
        </a:defRPr>
      </a:lvl8pPr>
      <a:lvl9pPr marL="2934571" algn="ctr" defTabSz="4279582" rtl="0" eaLnBrk="0" fontAlgn="base" hangingPunct="0">
        <a:spcBef>
          <a:spcPct val="0"/>
        </a:spcBef>
        <a:spcAft>
          <a:spcPct val="0"/>
        </a:spcAft>
        <a:defRPr sz="20794">
          <a:solidFill>
            <a:schemeClr val="tx2"/>
          </a:solidFill>
          <a:latin typeface="Times New Roman" pitchFamily="18" charset="0"/>
        </a:defRPr>
      </a:lvl9pPr>
    </p:titleStyle>
    <p:bodyStyle>
      <a:lvl1pPr marL="1604843" indent="-1604843" algn="l" defTabSz="4279582" rtl="0" eaLnBrk="0" fontAlgn="base" hangingPunct="0">
        <a:spcBef>
          <a:spcPct val="20000"/>
        </a:spcBef>
        <a:spcAft>
          <a:spcPct val="0"/>
        </a:spcAft>
        <a:buChar char="•"/>
        <a:defRPr sz="14970">
          <a:solidFill>
            <a:schemeClr val="tx1"/>
          </a:solidFill>
          <a:latin typeface="+mn-lt"/>
          <a:ea typeface="+mn-ea"/>
          <a:cs typeface="+mn-cs"/>
        </a:defRPr>
      </a:lvl1pPr>
      <a:lvl2pPr marL="3477159" indent="-1337371" algn="l" defTabSz="4279582" rtl="0" eaLnBrk="0" fontAlgn="base" hangingPunct="0">
        <a:spcBef>
          <a:spcPct val="20000"/>
        </a:spcBef>
        <a:spcAft>
          <a:spcPct val="0"/>
        </a:spcAft>
        <a:buChar char="–"/>
        <a:defRPr sz="12961">
          <a:solidFill>
            <a:schemeClr val="tx1"/>
          </a:solidFill>
          <a:latin typeface="+mn-lt"/>
        </a:defRPr>
      </a:lvl2pPr>
      <a:lvl3pPr marL="5349480" indent="-1069894" algn="l" defTabSz="4279582" rtl="0" eaLnBrk="0" fontAlgn="base" hangingPunct="0">
        <a:spcBef>
          <a:spcPct val="20000"/>
        </a:spcBef>
        <a:spcAft>
          <a:spcPct val="0"/>
        </a:spcAft>
        <a:buChar char="•"/>
        <a:defRPr sz="11253">
          <a:solidFill>
            <a:schemeClr val="tx1"/>
          </a:solidFill>
          <a:latin typeface="+mn-lt"/>
        </a:defRPr>
      </a:lvl3pPr>
      <a:lvl4pPr marL="7489268" indent="-1069894" algn="l" defTabSz="4279582" rtl="0" eaLnBrk="0" fontAlgn="base" hangingPunct="0">
        <a:spcBef>
          <a:spcPct val="20000"/>
        </a:spcBef>
        <a:spcAft>
          <a:spcPct val="0"/>
        </a:spcAft>
        <a:buChar char="–"/>
        <a:defRPr sz="9344">
          <a:solidFill>
            <a:schemeClr val="tx1"/>
          </a:solidFill>
          <a:latin typeface="+mn-lt"/>
        </a:defRPr>
      </a:lvl4pPr>
      <a:lvl5pPr marL="9629061" indent="-1069894" algn="l" defTabSz="4279582" rtl="0" eaLnBrk="0" fontAlgn="base" hangingPunct="0">
        <a:spcBef>
          <a:spcPct val="20000"/>
        </a:spcBef>
        <a:spcAft>
          <a:spcPct val="0"/>
        </a:spcAft>
        <a:buChar char="»"/>
        <a:defRPr sz="9344">
          <a:solidFill>
            <a:schemeClr val="tx1"/>
          </a:solidFill>
          <a:latin typeface="+mn-lt"/>
        </a:defRPr>
      </a:lvl5pPr>
      <a:lvl6pPr marL="10362701" indent="-1069894" algn="l" defTabSz="4279582" rtl="0" eaLnBrk="0" fontAlgn="base" hangingPunct="0">
        <a:spcBef>
          <a:spcPct val="20000"/>
        </a:spcBef>
        <a:spcAft>
          <a:spcPct val="0"/>
        </a:spcAft>
        <a:buChar char="»"/>
        <a:defRPr sz="9344">
          <a:solidFill>
            <a:schemeClr val="tx1"/>
          </a:solidFill>
          <a:latin typeface="+mn-lt"/>
        </a:defRPr>
      </a:lvl6pPr>
      <a:lvl7pPr marL="11096345" indent="-1069894" algn="l" defTabSz="4279582" rtl="0" eaLnBrk="0" fontAlgn="base" hangingPunct="0">
        <a:spcBef>
          <a:spcPct val="20000"/>
        </a:spcBef>
        <a:spcAft>
          <a:spcPct val="0"/>
        </a:spcAft>
        <a:buChar char="»"/>
        <a:defRPr sz="9344">
          <a:solidFill>
            <a:schemeClr val="tx1"/>
          </a:solidFill>
          <a:latin typeface="+mn-lt"/>
        </a:defRPr>
      </a:lvl7pPr>
      <a:lvl8pPr marL="11829988" indent="-1069894" algn="l" defTabSz="4279582" rtl="0" eaLnBrk="0" fontAlgn="base" hangingPunct="0">
        <a:spcBef>
          <a:spcPct val="20000"/>
        </a:spcBef>
        <a:spcAft>
          <a:spcPct val="0"/>
        </a:spcAft>
        <a:buChar char="»"/>
        <a:defRPr sz="9344">
          <a:solidFill>
            <a:schemeClr val="tx1"/>
          </a:solidFill>
          <a:latin typeface="+mn-lt"/>
        </a:defRPr>
      </a:lvl8pPr>
      <a:lvl9pPr marL="12563630" indent="-1069894" algn="l" defTabSz="4279582" rtl="0" eaLnBrk="0" fontAlgn="base" hangingPunct="0">
        <a:spcBef>
          <a:spcPct val="20000"/>
        </a:spcBef>
        <a:spcAft>
          <a:spcPct val="0"/>
        </a:spcAft>
        <a:buChar char="»"/>
        <a:defRPr sz="9344">
          <a:solidFill>
            <a:schemeClr val="tx1"/>
          </a:solidFill>
          <a:latin typeface="+mn-lt"/>
        </a:defRPr>
      </a:lvl9pPr>
    </p:bodyStyle>
    <p:otherStyle>
      <a:defPPr>
        <a:defRPr lang="en-US"/>
      </a:defPPr>
      <a:lvl1pPr marL="0" algn="l" defTabSz="1467284" rtl="0" eaLnBrk="1" latinLnBrk="0" hangingPunct="1">
        <a:defRPr sz="3014" kern="1200">
          <a:solidFill>
            <a:schemeClr val="tx1"/>
          </a:solidFill>
          <a:latin typeface="+mn-lt"/>
          <a:ea typeface="+mn-ea"/>
          <a:cs typeface="+mn-cs"/>
        </a:defRPr>
      </a:lvl1pPr>
      <a:lvl2pPr marL="733644" algn="l" defTabSz="1467284" rtl="0" eaLnBrk="1" latinLnBrk="0" hangingPunct="1">
        <a:defRPr sz="3014" kern="1200">
          <a:solidFill>
            <a:schemeClr val="tx1"/>
          </a:solidFill>
          <a:latin typeface="+mn-lt"/>
          <a:ea typeface="+mn-ea"/>
          <a:cs typeface="+mn-cs"/>
        </a:defRPr>
      </a:lvl2pPr>
      <a:lvl3pPr marL="1467284" algn="l" defTabSz="1467284" rtl="0" eaLnBrk="1" latinLnBrk="0" hangingPunct="1">
        <a:defRPr sz="3014" kern="1200">
          <a:solidFill>
            <a:schemeClr val="tx1"/>
          </a:solidFill>
          <a:latin typeface="+mn-lt"/>
          <a:ea typeface="+mn-ea"/>
          <a:cs typeface="+mn-cs"/>
        </a:defRPr>
      </a:lvl3pPr>
      <a:lvl4pPr marL="2200930" algn="l" defTabSz="1467284" rtl="0" eaLnBrk="1" latinLnBrk="0" hangingPunct="1">
        <a:defRPr sz="3014" kern="1200">
          <a:solidFill>
            <a:schemeClr val="tx1"/>
          </a:solidFill>
          <a:latin typeface="+mn-lt"/>
          <a:ea typeface="+mn-ea"/>
          <a:cs typeface="+mn-cs"/>
        </a:defRPr>
      </a:lvl4pPr>
      <a:lvl5pPr marL="2934571" algn="l" defTabSz="1467284" rtl="0" eaLnBrk="1" latinLnBrk="0" hangingPunct="1">
        <a:defRPr sz="3014" kern="1200">
          <a:solidFill>
            <a:schemeClr val="tx1"/>
          </a:solidFill>
          <a:latin typeface="+mn-lt"/>
          <a:ea typeface="+mn-ea"/>
          <a:cs typeface="+mn-cs"/>
        </a:defRPr>
      </a:lvl5pPr>
      <a:lvl6pPr marL="3668212" algn="l" defTabSz="1467284" rtl="0" eaLnBrk="1" latinLnBrk="0" hangingPunct="1">
        <a:defRPr sz="3014" kern="1200">
          <a:solidFill>
            <a:schemeClr val="tx1"/>
          </a:solidFill>
          <a:latin typeface="+mn-lt"/>
          <a:ea typeface="+mn-ea"/>
          <a:cs typeface="+mn-cs"/>
        </a:defRPr>
      </a:lvl6pPr>
      <a:lvl7pPr marL="4401856" algn="l" defTabSz="1467284" rtl="0" eaLnBrk="1" latinLnBrk="0" hangingPunct="1">
        <a:defRPr sz="3014" kern="1200">
          <a:solidFill>
            <a:schemeClr val="tx1"/>
          </a:solidFill>
          <a:latin typeface="+mn-lt"/>
          <a:ea typeface="+mn-ea"/>
          <a:cs typeface="+mn-cs"/>
        </a:defRPr>
      </a:lvl7pPr>
      <a:lvl8pPr marL="5135500" algn="l" defTabSz="1467284" rtl="0" eaLnBrk="1" latinLnBrk="0" hangingPunct="1">
        <a:defRPr sz="3014" kern="1200">
          <a:solidFill>
            <a:schemeClr val="tx1"/>
          </a:solidFill>
          <a:latin typeface="+mn-lt"/>
          <a:ea typeface="+mn-ea"/>
          <a:cs typeface="+mn-cs"/>
        </a:defRPr>
      </a:lvl8pPr>
      <a:lvl9pPr marL="5869139" algn="l" defTabSz="1467284" rtl="0" eaLnBrk="1" latinLnBrk="0" hangingPunct="1">
        <a:defRPr sz="30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82A451-7CB3-CE45-AE8B-4E12B8AA1BB2}"/>
              </a:ext>
            </a:extLst>
          </p:cNvPr>
          <p:cNvGrpSpPr/>
          <p:nvPr/>
        </p:nvGrpSpPr>
        <p:grpSpPr>
          <a:xfrm>
            <a:off x="1094437" y="-208704"/>
            <a:ext cx="42818534" cy="33587317"/>
            <a:chOff x="1094437" y="-208704"/>
            <a:chExt cx="42818534" cy="33587317"/>
          </a:xfrm>
        </p:grpSpPr>
        <p:sp>
          <p:nvSpPr>
            <p:cNvPr id="15465" name="Text Box 105"/>
            <p:cNvSpPr txBox="1">
              <a:spLocks noChangeArrowheads="1"/>
            </p:cNvSpPr>
            <p:nvPr/>
          </p:nvSpPr>
          <p:spPr bwMode="auto">
            <a:xfrm>
              <a:off x="2062912" y="6892582"/>
              <a:ext cx="8572178" cy="983179"/>
            </a:xfrm>
            <a:prstGeom prst="rect">
              <a:avLst/>
            </a:prstGeom>
            <a:solidFill>
              <a:srgbClr val="006699"/>
            </a:solidFill>
            <a:ln w="9525" algn="ctr">
              <a:noFill/>
              <a:miter lim="800000"/>
              <a:headEnd/>
              <a:tailEnd/>
            </a:ln>
            <a:effectLst/>
          </p:spPr>
          <p:txBody>
            <a:bodyPr lIns="208055" tIns="104026" rIns="208055" bIns="104026" anchor="ctr" anchorCtr="1">
              <a:spAutoFit/>
            </a:bodyPr>
            <a:lstStyle/>
            <a:p>
              <a:pPr algn="ctr" defTabSz="3563772" eaLnBrk="1" hangingPunct="1">
                <a:spcBef>
                  <a:spcPct val="50000"/>
                </a:spcBef>
              </a:pPr>
              <a:r>
                <a:rPr lang="en-US" sz="5024" b="1" dirty="0">
                  <a:solidFill>
                    <a:schemeClr val="bg1"/>
                  </a:solidFill>
                  <a:latin typeface="Arial" charset="0"/>
                </a:rPr>
                <a:t>INTRODUCTION</a:t>
              </a:r>
            </a:p>
          </p:txBody>
        </p:sp>
        <p:sp>
          <p:nvSpPr>
            <p:cNvPr id="15466" name="Text Box 106"/>
            <p:cNvSpPr txBox="1">
              <a:spLocks noChangeArrowheads="1"/>
            </p:cNvSpPr>
            <p:nvPr/>
          </p:nvSpPr>
          <p:spPr bwMode="auto">
            <a:xfrm>
              <a:off x="1094437" y="8465725"/>
              <a:ext cx="12853103" cy="9120215"/>
            </a:xfrm>
            <a:prstGeom prst="rect">
              <a:avLst/>
            </a:prstGeom>
            <a:noFill/>
            <a:ln w="9525">
              <a:noFill/>
              <a:miter lim="800000"/>
              <a:headEnd/>
              <a:tailEnd/>
            </a:ln>
            <a:effectLst/>
          </p:spPr>
          <p:txBody>
            <a:bodyPr wrap="square" lIns="208055" tIns="104026" rIns="208055" bIns="104026">
              <a:spAutoFit/>
            </a:bodyPr>
            <a:lstStyle/>
            <a:p>
              <a:r>
                <a:rPr lang="en-US" sz="3860" dirty="0"/>
                <a:t> Disseminated Intravascular Coagulation (DIC) is a systemic coagulopathy which leads to widespread thrombosis and hemorrhage and ultimately results in multiorgan dysfunction. DIC usually occurs as a complication of illnesses like severe sepsis, malignancies, trauma, acute pancreatitis, burns, and obstetrical complications. The prognosis and mortality of DIC depend on the etiology, however, the mortality of DIC is known to be on the higher side.  The aim of the study is to analyze if gender, race, regional differences have any association with the mortality of hospitalized patients with DIC. </a:t>
              </a:r>
            </a:p>
            <a:p>
              <a:endParaRPr lang="en-US" sz="3860" dirty="0"/>
            </a:p>
            <a:p>
              <a:endParaRPr lang="en-US" sz="3860" dirty="0"/>
            </a:p>
            <a:p>
              <a:endParaRPr lang="en-US" sz="3860" dirty="0"/>
            </a:p>
            <a:p>
              <a:endParaRPr lang="en-US" sz="3860" dirty="0"/>
            </a:p>
          </p:txBody>
        </p:sp>
        <p:sp>
          <p:nvSpPr>
            <p:cNvPr id="15478" name="Text Box 118"/>
            <p:cNvSpPr txBox="1">
              <a:spLocks noChangeArrowheads="1"/>
            </p:cNvSpPr>
            <p:nvPr/>
          </p:nvSpPr>
          <p:spPr bwMode="auto">
            <a:xfrm>
              <a:off x="17544679" y="7017864"/>
              <a:ext cx="8495221" cy="983179"/>
            </a:xfrm>
            <a:prstGeom prst="rect">
              <a:avLst/>
            </a:prstGeom>
            <a:solidFill>
              <a:srgbClr val="006699"/>
            </a:solidFill>
            <a:ln w="9525" algn="ctr">
              <a:noFill/>
              <a:miter lim="800000"/>
              <a:headEnd/>
              <a:tailEnd/>
            </a:ln>
            <a:effectLst/>
          </p:spPr>
          <p:txBody>
            <a:bodyPr wrap="square" lIns="208055" tIns="104026" rIns="208055" bIns="104026" anchor="ctr" anchorCtr="1">
              <a:spAutoFit/>
            </a:bodyPr>
            <a:lstStyle/>
            <a:p>
              <a:pPr algn="ctr" defTabSz="3563772" eaLnBrk="1" hangingPunct="1">
                <a:spcBef>
                  <a:spcPct val="50000"/>
                </a:spcBef>
              </a:pPr>
              <a:r>
                <a:rPr lang="en-US" sz="5024" b="1" dirty="0">
                  <a:solidFill>
                    <a:schemeClr val="bg1"/>
                  </a:solidFill>
                  <a:latin typeface="Arial" charset="0"/>
                </a:rPr>
                <a:t>RESULTS</a:t>
              </a:r>
            </a:p>
          </p:txBody>
        </p:sp>
        <p:sp>
          <p:nvSpPr>
            <p:cNvPr id="15480" name="Text Box 120"/>
            <p:cNvSpPr txBox="1">
              <a:spLocks noChangeArrowheads="1"/>
            </p:cNvSpPr>
            <p:nvPr/>
          </p:nvSpPr>
          <p:spPr bwMode="auto">
            <a:xfrm>
              <a:off x="17509273" y="24906471"/>
              <a:ext cx="8497970" cy="983179"/>
            </a:xfrm>
            <a:prstGeom prst="rect">
              <a:avLst/>
            </a:prstGeom>
            <a:solidFill>
              <a:srgbClr val="006699"/>
            </a:solidFill>
            <a:ln w="9525" algn="ctr">
              <a:noFill/>
              <a:miter lim="800000"/>
              <a:headEnd/>
              <a:tailEnd/>
            </a:ln>
            <a:effectLst/>
          </p:spPr>
          <p:txBody>
            <a:bodyPr lIns="208055" tIns="104026" rIns="208055" bIns="104026" anchor="ctr" anchorCtr="1">
              <a:spAutoFit/>
            </a:bodyPr>
            <a:lstStyle/>
            <a:p>
              <a:pPr algn="ctr" defTabSz="3563772" eaLnBrk="1" hangingPunct="1">
                <a:spcBef>
                  <a:spcPct val="50000"/>
                </a:spcBef>
              </a:pPr>
              <a:r>
                <a:rPr lang="en-US" sz="5024" b="1" dirty="0">
                  <a:solidFill>
                    <a:schemeClr val="bg1"/>
                  </a:solidFill>
                  <a:latin typeface="Arial" charset="0"/>
                </a:rPr>
                <a:t>CONCLUSION</a:t>
              </a:r>
            </a:p>
          </p:txBody>
        </p:sp>
        <p:sp>
          <p:nvSpPr>
            <p:cNvPr id="15481" name="Text Box 121"/>
            <p:cNvSpPr txBox="1">
              <a:spLocks noChangeArrowheads="1"/>
            </p:cNvSpPr>
            <p:nvPr/>
          </p:nvSpPr>
          <p:spPr bwMode="auto">
            <a:xfrm>
              <a:off x="15471533" y="8703117"/>
              <a:ext cx="12695944" cy="22179175"/>
            </a:xfrm>
            <a:prstGeom prst="rect">
              <a:avLst/>
            </a:prstGeom>
            <a:noFill/>
            <a:ln w="9525">
              <a:noFill/>
              <a:miter lim="800000"/>
              <a:headEnd/>
              <a:tailEnd/>
            </a:ln>
            <a:effectLst/>
          </p:spPr>
          <p:txBody>
            <a:bodyPr wrap="square" lIns="208055" tIns="104026" rIns="208055" bIns="104026">
              <a:spAutoFit/>
            </a:bodyPr>
            <a:lstStyle/>
            <a:p>
              <a:r>
                <a:rPr lang="en-US" sz="3860" dirty="0"/>
                <a:t>A total of 8704 admissions were identified with a diagnosis of DIC during the year 2016. The mean age for admission was found to be 56.48± 0.22. The percentage of admissions in females and males did not have a notable difference (50.57% vs 49.43%). The disease specific MR for DIC was 47.7%. Admission during weekend vs weekdays did not carry a statistically significant difference in terms of MR. Females with DIC were less likely to die in the hospital when compared to males with DIC (OR= 0.906, CI 0.82 - 0.99, p= 0.031). Interestingly, African Americans (AA) with DIC admissions were found to have 24% more risk of dying when compared to Caucasians admitted with DIC (OR= 1.24, CI 1.10 - 1.39, P= 0.00), Native Americans (NA) has 67% more risk of dying when compared to Caucasians (OR= 1.67, CI 1.03 - 2.69, p= 0.035). The mortality rate of NA, AA, Caucasians with DIC was found to be 58%, 52%, 47% respectively. The MR was found to be highest in hospitals of the northeast region (52%), then hospitals in the south (47%), followed by west and mid-west (46%), p= 0.000. Patients admitted to west and mid-west were 24% less likely to die when compared to patients admitted to northeast region hospitals (OR= 0.76, p= 0.001). The average length of stay and cost of stay were also less in west and mid-west regions when compared to north east. The difference in outcomes persisted after adjusting for age, gender, race, hospital division, co-morbid conditions. </a:t>
              </a:r>
            </a:p>
            <a:p>
              <a:endParaRPr lang="en-US" sz="3860" dirty="0"/>
            </a:p>
            <a:p>
              <a:endParaRPr lang="en-US" sz="3860" dirty="0"/>
            </a:p>
            <a:p>
              <a:endParaRPr lang="en-US" sz="3860" dirty="0"/>
            </a:p>
            <a:p>
              <a:endParaRPr lang="en-US" sz="3860" dirty="0"/>
            </a:p>
            <a:p>
              <a:endParaRPr lang="en-US" sz="3860" dirty="0"/>
            </a:p>
            <a:p>
              <a:endParaRPr lang="en-US" sz="3860" dirty="0"/>
            </a:p>
            <a:p>
              <a:endParaRPr lang="en-US" sz="3860" dirty="0"/>
            </a:p>
            <a:p>
              <a:endParaRPr lang="en-US" sz="3860" dirty="0"/>
            </a:p>
            <a:p>
              <a:endParaRPr lang="en-US" sz="3860" dirty="0"/>
            </a:p>
            <a:p>
              <a:endParaRPr lang="en-US" sz="3860" dirty="0"/>
            </a:p>
            <a:p>
              <a:endParaRPr lang="en-US" sz="3800" dirty="0"/>
            </a:p>
          </p:txBody>
        </p:sp>
        <p:sp>
          <p:nvSpPr>
            <p:cNvPr id="18" name="TextBox 17"/>
            <p:cNvSpPr txBox="1"/>
            <p:nvPr/>
          </p:nvSpPr>
          <p:spPr>
            <a:xfrm>
              <a:off x="5314393" y="-208704"/>
              <a:ext cx="38598578" cy="5595827"/>
            </a:xfrm>
            <a:prstGeom prst="rect">
              <a:avLst/>
            </a:prstGeom>
            <a:noFill/>
            <a:ln>
              <a:noFill/>
            </a:ln>
          </p:spPr>
          <p:txBody>
            <a:bodyPr wrap="square" rtlCol="0">
              <a:spAutoFit/>
            </a:bodyPr>
            <a:lstStyle/>
            <a:p>
              <a:pPr algn="ctr"/>
              <a:r>
                <a:rPr lang="en-US" sz="10047" b="1" dirty="0">
                  <a:latin typeface="Calibri"/>
                  <a:cs typeface="Calibri"/>
                </a:rPr>
                <a:t>Factors Affecting Mortality of Hospitalized Patients with Disseminated Intravascular Coagulation in the United States</a:t>
              </a:r>
            </a:p>
            <a:p>
              <a:pPr algn="ctr" defTabSz="491821"/>
              <a:r>
                <a:rPr lang="en-US" sz="5223" b="1" dirty="0">
                  <a:latin typeface="Calibri"/>
                  <a:cs typeface="Calibri"/>
                </a:rPr>
                <a:t>Arya Mariam Roy, MD</a:t>
              </a:r>
              <a:r>
                <a:rPr lang="en-US" sz="5223" b="1" baseline="30000" dirty="0">
                  <a:latin typeface="Calibri"/>
                  <a:cs typeface="Calibri"/>
                </a:rPr>
                <a:t>1</a:t>
              </a:r>
              <a:r>
                <a:rPr lang="en-US" sz="5223" b="1" dirty="0">
                  <a:latin typeface="Calibri"/>
                  <a:cs typeface="Calibri"/>
                </a:rPr>
                <a:t>; </a:t>
              </a:r>
              <a:r>
                <a:rPr lang="en-US" sz="5223" b="1" dirty="0" err="1">
                  <a:latin typeface="Calibri"/>
                  <a:cs typeface="Calibri"/>
                </a:rPr>
                <a:t>Manojna</a:t>
              </a:r>
              <a:r>
                <a:rPr lang="en-US" sz="5223" b="1" dirty="0">
                  <a:latin typeface="Calibri"/>
                  <a:cs typeface="Calibri"/>
                </a:rPr>
                <a:t> Konda, MD</a:t>
              </a:r>
              <a:r>
                <a:rPr lang="en-US" sz="5223" b="1" baseline="30000" dirty="0">
                  <a:latin typeface="Calibri"/>
                  <a:cs typeface="Calibri"/>
                </a:rPr>
                <a:t>1</a:t>
              </a:r>
              <a:r>
                <a:rPr lang="en-US" sz="5223" b="1" dirty="0">
                  <a:latin typeface="Calibri"/>
                  <a:cs typeface="Calibri"/>
                </a:rPr>
                <a:t>; </a:t>
              </a:r>
              <a:r>
                <a:rPr lang="en-US" sz="5223" b="1" dirty="0" err="1">
                  <a:latin typeface="Calibri"/>
                  <a:cs typeface="Calibri"/>
                </a:rPr>
                <a:t>Akshay</a:t>
              </a:r>
              <a:r>
                <a:rPr lang="en-US" sz="5223" b="1" dirty="0">
                  <a:latin typeface="Calibri"/>
                  <a:cs typeface="Calibri"/>
                </a:rPr>
                <a:t> Goel, MD</a:t>
              </a:r>
              <a:r>
                <a:rPr lang="en-US" sz="5223" b="1" baseline="30000" dirty="0">
                  <a:latin typeface="Calibri"/>
                  <a:cs typeface="Calibri"/>
                </a:rPr>
                <a:t>1</a:t>
              </a:r>
              <a:r>
                <a:rPr lang="en-US" sz="5223" b="1" dirty="0">
                  <a:latin typeface="Calibri"/>
                  <a:cs typeface="Calibri"/>
                </a:rPr>
                <a:t>; </a:t>
              </a:r>
              <a:r>
                <a:rPr lang="en-US" sz="5223" b="1" dirty="0" err="1">
                  <a:latin typeface="Calibri"/>
                  <a:cs typeface="Calibri"/>
                </a:rPr>
                <a:t>Appalanaidu</a:t>
              </a:r>
              <a:r>
                <a:rPr lang="en-US" sz="5223" b="1" dirty="0">
                  <a:latin typeface="Calibri"/>
                  <a:cs typeface="Calibri"/>
                </a:rPr>
                <a:t> </a:t>
              </a:r>
              <a:r>
                <a:rPr lang="en-US" sz="5223" b="1" dirty="0" err="1">
                  <a:latin typeface="Calibri"/>
                  <a:cs typeface="Calibri"/>
                </a:rPr>
                <a:t>Sasapu</a:t>
              </a:r>
              <a:r>
                <a:rPr lang="en-US" sz="5223" b="1" dirty="0">
                  <a:latin typeface="Calibri"/>
                  <a:cs typeface="Calibri"/>
                </a:rPr>
                <a:t>, MD</a:t>
              </a:r>
              <a:r>
                <a:rPr lang="en-US" sz="5223" b="1" baseline="30000" dirty="0">
                  <a:latin typeface="Calibri"/>
                  <a:cs typeface="Calibri"/>
                </a:rPr>
                <a:t>2</a:t>
              </a:r>
              <a:r>
                <a:rPr lang="en-US" sz="5223" b="1" dirty="0">
                  <a:latin typeface="Calibri"/>
                  <a:cs typeface="Calibri"/>
                </a:rPr>
                <a:t>; Nikhil Meena, MD</a:t>
              </a:r>
              <a:r>
                <a:rPr lang="en-US" sz="5223" b="1" baseline="30000" dirty="0">
                  <a:latin typeface="Calibri"/>
                  <a:cs typeface="Calibri"/>
                </a:rPr>
                <a:t>3 </a:t>
              </a:r>
              <a:endParaRPr lang="en-US" sz="5223" b="1" dirty="0">
                <a:latin typeface="Calibri"/>
                <a:cs typeface="Calibri"/>
              </a:endParaRPr>
            </a:p>
            <a:p>
              <a:pPr algn="ctr" defTabSz="491821"/>
              <a:r>
                <a:rPr lang="en-US" sz="5223" dirty="0">
                  <a:latin typeface="Calibri"/>
                  <a:cs typeface="Calibri"/>
                </a:rPr>
                <a:t> Departments of Internal Medicine</a:t>
              </a:r>
              <a:r>
                <a:rPr lang="en-US" sz="5223" baseline="30000" dirty="0">
                  <a:latin typeface="Calibri"/>
                  <a:cs typeface="Calibri"/>
                </a:rPr>
                <a:t>1 </a:t>
              </a:r>
              <a:r>
                <a:rPr lang="en-US" sz="5223" dirty="0">
                  <a:latin typeface="Calibri"/>
                  <a:cs typeface="Calibri"/>
                </a:rPr>
                <a:t>, Division of Hematology and Oncology</a:t>
              </a:r>
              <a:r>
                <a:rPr lang="en-US" sz="5223" baseline="30000" dirty="0">
                  <a:latin typeface="Calibri"/>
                  <a:cs typeface="Calibri"/>
                </a:rPr>
                <a:t>2</a:t>
              </a:r>
              <a:r>
                <a:rPr lang="en-US" sz="5223" dirty="0">
                  <a:latin typeface="Calibri"/>
                  <a:cs typeface="Calibri"/>
                </a:rPr>
                <a:t>; Division of Pulmonary and Critical Care</a:t>
              </a:r>
              <a:r>
                <a:rPr lang="en-US" sz="5223" baseline="30000" dirty="0">
                  <a:latin typeface="Calibri"/>
                  <a:cs typeface="Calibri"/>
                </a:rPr>
                <a:t>3</a:t>
              </a:r>
              <a:endParaRPr lang="en-US" sz="5223" dirty="0">
                <a:latin typeface="Calibri"/>
                <a:cs typeface="Calibri"/>
              </a:endParaRPr>
            </a:p>
            <a:p>
              <a:pPr algn="ctr" defTabSz="491821"/>
              <a:r>
                <a:rPr lang="en-US" sz="5223" dirty="0">
                  <a:latin typeface="Calibri"/>
                  <a:cs typeface="Calibri"/>
                </a:rPr>
                <a:t>University of Arkansas for Medical Sciences, Little Rock, AR</a:t>
              </a:r>
            </a:p>
          </p:txBody>
        </p:sp>
        <p:sp>
          <p:nvSpPr>
            <p:cNvPr id="25" name="TextBox 24"/>
            <p:cNvSpPr txBox="1"/>
            <p:nvPr/>
          </p:nvSpPr>
          <p:spPr>
            <a:xfrm>
              <a:off x="8111644" y="6090633"/>
              <a:ext cx="185608" cy="463857"/>
            </a:xfrm>
            <a:prstGeom prst="rect">
              <a:avLst/>
            </a:prstGeom>
            <a:noFill/>
          </p:spPr>
          <p:txBody>
            <a:bodyPr wrap="none" rtlCol="0">
              <a:spAutoFit/>
            </a:bodyPr>
            <a:lstStyle/>
            <a:p>
              <a:endParaRPr lang="en-US" sz="2411" dirty="0"/>
            </a:p>
          </p:txBody>
        </p:sp>
        <p:sp>
          <p:nvSpPr>
            <p:cNvPr id="43" name="Text Box 106"/>
            <p:cNvSpPr txBox="1">
              <a:spLocks noChangeArrowheads="1"/>
            </p:cNvSpPr>
            <p:nvPr/>
          </p:nvSpPr>
          <p:spPr bwMode="auto">
            <a:xfrm>
              <a:off x="1094437" y="17983200"/>
              <a:ext cx="12695943" cy="11496250"/>
            </a:xfrm>
            <a:prstGeom prst="rect">
              <a:avLst/>
            </a:prstGeom>
            <a:noFill/>
            <a:ln w="9525">
              <a:noFill/>
              <a:miter lim="800000"/>
              <a:headEnd/>
              <a:tailEnd/>
            </a:ln>
            <a:effectLst/>
          </p:spPr>
          <p:txBody>
            <a:bodyPr wrap="square" lIns="208055" tIns="104026" rIns="208055" bIns="104026">
              <a:spAutoFit/>
            </a:bodyPr>
            <a:lstStyle/>
            <a:p>
              <a:r>
                <a:rPr lang="en-US" sz="3860" dirty="0"/>
                <a:t>The National Inpatient Sample Database from the Healthcare Cost and Utilization Project (HCUP) by the Agency for Healthcare Research and Quality (AHRQ) for the year 2016 was queried for the data. We identified hospital admissions for DIC with the International Classification of Diseases, Tenth Revision, Clinical Modification diagnosis code D65. We studied the characteristics of all such hospitalizations for the year 2016 and the factors associated with the in-hospital mortality rate (MR) of DIC. We used length of stay, cost of stay as an outcome to determine if gender, race, and location play a role in the mortality. </a:t>
              </a:r>
            </a:p>
            <a:p>
              <a:endParaRPr lang="en-US" sz="3860" dirty="0"/>
            </a:p>
            <a:p>
              <a:r>
                <a:rPr lang="en-US" sz="3860" dirty="0"/>
                <a:t>Statistical analysis : Sampling weights were used throughout all calculations, facilitating appropriate national projections. Percentages in all tables and figures reflect national estimates. Data analysis was performed using STATA 16.0</a:t>
              </a:r>
              <a:r>
                <a:rPr lang="en-US" sz="3840" dirty="0"/>
                <a:t>. </a:t>
              </a:r>
              <a:r>
                <a:rPr lang="en-US" sz="3860" dirty="0"/>
                <a:t>For univariate analysis, Chi-square test and Student’s t-test were used. Multivariable logistic regression analyses was done to determine the association of each factors to the  MR. </a:t>
              </a:r>
              <a:endParaRPr lang="en-IN" sz="3840" dirty="0">
                <a:latin typeface="Calibri"/>
                <a:cs typeface="Calibri"/>
              </a:endParaRPr>
            </a:p>
          </p:txBody>
        </p:sp>
        <p:sp>
          <p:nvSpPr>
            <p:cNvPr id="2" name="TextBox 1"/>
            <p:cNvSpPr txBox="1"/>
            <p:nvPr/>
          </p:nvSpPr>
          <p:spPr>
            <a:xfrm>
              <a:off x="35547540" y="24478536"/>
              <a:ext cx="185608" cy="463857"/>
            </a:xfrm>
            <a:prstGeom prst="rect">
              <a:avLst/>
            </a:prstGeom>
            <a:noFill/>
          </p:spPr>
          <p:txBody>
            <a:bodyPr wrap="none" rtlCol="0">
              <a:spAutoFit/>
            </a:bodyPr>
            <a:lstStyle/>
            <a:p>
              <a:endParaRPr lang="en-US" sz="2411" dirty="0"/>
            </a:p>
          </p:txBody>
        </p:sp>
        <p:sp>
          <p:nvSpPr>
            <p:cNvPr id="28" name="TextBox 27"/>
            <p:cNvSpPr txBox="1"/>
            <p:nvPr/>
          </p:nvSpPr>
          <p:spPr>
            <a:xfrm>
              <a:off x="15740439" y="26085270"/>
              <a:ext cx="12035637" cy="7293343"/>
            </a:xfrm>
            <a:prstGeom prst="rect">
              <a:avLst/>
            </a:prstGeom>
            <a:noFill/>
          </p:spPr>
          <p:txBody>
            <a:bodyPr wrap="square" rtlCol="0">
              <a:spAutoFit/>
            </a:bodyPr>
            <a:lstStyle/>
            <a:p>
              <a:r>
                <a:rPr lang="en-US" sz="3860" dirty="0"/>
                <a:t>Our study demonstrated that African Americans and Native Americans admitted with Disseminated Intravascular Coagulation have high risk of dying in the hospital. Also, there exists a difference between the mortality rate, length and cost of stay among different regions in the United States. More research is needed to elucidate the factors that might be impacting the location-based variation in mortality. </a:t>
              </a:r>
            </a:p>
            <a:p>
              <a:endParaRPr lang="en-US" sz="3860" dirty="0"/>
            </a:p>
            <a:p>
              <a:endParaRPr lang="en-US" sz="4018" dirty="0"/>
            </a:p>
            <a:p>
              <a:endParaRPr lang="en-US" sz="4018" dirty="0"/>
            </a:p>
            <a:p>
              <a:endParaRPr lang="en-US" sz="4018" dirty="0"/>
            </a:p>
          </p:txBody>
        </p:sp>
        <p:sp>
          <p:nvSpPr>
            <p:cNvPr id="20" name="TextBox 19">
              <a:extLst>
                <a:ext uri="{FF2B5EF4-FFF2-40B4-BE49-F238E27FC236}">
                  <a16:creationId xmlns:a16="http://schemas.microsoft.com/office/drawing/2014/main" id="{04F8B22B-2B46-3A4D-8381-7615E06C976D}"/>
                </a:ext>
              </a:extLst>
            </p:cNvPr>
            <p:cNvSpPr txBox="1"/>
            <p:nvPr/>
          </p:nvSpPr>
          <p:spPr>
            <a:xfrm>
              <a:off x="19729649" y="10694357"/>
              <a:ext cx="1301551" cy="278443"/>
            </a:xfrm>
            <a:prstGeom prst="rect">
              <a:avLst/>
            </a:prstGeom>
            <a:noFill/>
          </p:spPr>
          <p:txBody>
            <a:bodyPr wrap="square" rtlCol="0">
              <a:spAutoFit/>
            </a:bodyPr>
            <a:lstStyle/>
            <a:p>
              <a:r>
                <a:rPr lang="en-US" sz="1207" b="1" dirty="0">
                  <a:solidFill>
                    <a:srgbClr val="FFFF00"/>
                  </a:solidFill>
                </a:rPr>
                <a:t>Basilar artery </a:t>
              </a:r>
            </a:p>
          </p:txBody>
        </p:sp>
        <p:sp>
          <p:nvSpPr>
            <p:cNvPr id="37" name="Text Box 109">
              <a:extLst>
                <a:ext uri="{FF2B5EF4-FFF2-40B4-BE49-F238E27FC236}">
                  <a16:creationId xmlns:a16="http://schemas.microsoft.com/office/drawing/2014/main" id="{1EB5BA07-06B6-174B-AB96-4DDA4895D2D2}"/>
                </a:ext>
              </a:extLst>
            </p:cNvPr>
            <p:cNvSpPr txBox="1">
              <a:spLocks noChangeArrowheads="1"/>
            </p:cNvSpPr>
            <p:nvPr/>
          </p:nvSpPr>
          <p:spPr bwMode="auto">
            <a:xfrm>
              <a:off x="1928242" y="16459200"/>
              <a:ext cx="8706848" cy="983179"/>
            </a:xfrm>
            <a:prstGeom prst="rect">
              <a:avLst/>
            </a:prstGeom>
            <a:solidFill>
              <a:srgbClr val="006699"/>
            </a:solidFill>
            <a:ln w="9525" algn="ctr">
              <a:noFill/>
              <a:miter lim="800000"/>
              <a:headEnd/>
              <a:tailEnd/>
            </a:ln>
            <a:effectLst/>
          </p:spPr>
          <p:txBody>
            <a:bodyPr lIns="208055" tIns="104026" rIns="208055" bIns="104026" anchor="ctr" anchorCtr="1">
              <a:spAutoFit/>
            </a:bodyPr>
            <a:lstStyle/>
            <a:p>
              <a:pPr algn="ctr" defTabSz="3563772" eaLnBrk="1" hangingPunct="1">
                <a:spcBef>
                  <a:spcPct val="50000"/>
                </a:spcBef>
              </a:pPr>
              <a:r>
                <a:rPr lang="en-US" sz="5024" b="1" dirty="0">
                  <a:solidFill>
                    <a:schemeClr val="bg1"/>
                  </a:solidFill>
                  <a:latin typeface="Arial" charset="0"/>
                </a:rPr>
                <a:t>METHOD</a:t>
              </a:r>
            </a:p>
          </p:txBody>
        </p:sp>
      </p:grpSp>
      <p:pic>
        <p:nvPicPr>
          <p:cNvPr id="23" name="Picture 22">
            <a:extLst>
              <a:ext uri="{FF2B5EF4-FFF2-40B4-BE49-F238E27FC236}">
                <a16:creationId xmlns:a16="http://schemas.microsoft.com/office/drawing/2014/main" id="{0D70EC77-CFEC-9A48-A11C-700C10A4F7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8645061" y="10618441"/>
            <a:ext cx="14394336" cy="9900446"/>
          </a:xfrm>
          <a:prstGeom prst="rect">
            <a:avLst/>
          </a:prstGeom>
        </p:spPr>
      </p:pic>
      <p:sp>
        <p:nvSpPr>
          <p:cNvPr id="8" name="TextBox 7">
            <a:extLst>
              <a:ext uri="{FF2B5EF4-FFF2-40B4-BE49-F238E27FC236}">
                <a16:creationId xmlns:a16="http://schemas.microsoft.com/office/drawing/2014/main" id="{260FB393-3DAA-7547-8F3F-CEF03BD0FA31}"/>
              </a:ext>
            </a:extLst>
          </p:cNvPr>
          <p:cNvSpPr txBox="1"/>
          <p:nvPr/>
        </p:nvSpPr>
        <p:spPr>
          <a:xfrm>
            <a:off x="31470600" y="7317167"/>
            <a:ext cx="11049000" cy="686342"/>
          </a:xfrm>
          <a:prstGeom prst="rect">
            <a:avLst/>
          </a:prstGeom>
          <a:noFill/>
        </p:spPr>
        <p:txBody>
          <a:bodyPr wrap="square" rtlCol="0">
            <a:spAutoFit/>
          </a:bodyPr>
          <a:lstStyle/>
          <a:p>
            <a:r>
              <a:rPr lang="en-US" sz="3860" u="sng" dirty="0"/>
              <a:t>Association of Race in Mortality of DIC</a:t>
            </a:r>
          </a:p>
        </p:txBody>
      </p:sp>
      <p:sp>
        <p:nvSpPr>
          <p:cNvPr id="27" name="Text Box 109">
            <a:extLst>
              <a:ext uri="{FF2B5EF4-FFF2-40B4-BE49-F238E27FC236}">
                <a16:creationId xmlns:a16="http://schemas.microsoft.com/office/drawing/2014/main" id="{E56130B1-5342-374E-80DC-A28B39509FF3}"/>
              </a:ext>
            </a:extLst>
          </p:cNvPr>
          <p:cNvSpPr txBox="1">
            <a:spLocks noChangeArrowheads="1"/>
          </p:cNvSpPr>
          <p:nvPr/>
        </p:nvSpPr>
        <p:spPr bwMode="auto">
          <a:xfrm>
            <a:off x="31470600" y="24110549"/>
            <a:ext cx="8706848" cy="983179"/>
          </a:xfrm>
          <a:prstGeom prst="rect">
            <a:avLst/>
          </a:prstGeom>
          <a:solidFill>
            <a:srgbClr val="006699"/>
          </a:solidFill>
          <a:ln w="9525" algn="ctr">
            <a:noFill/>
            <a:miter lim="800000"/>
            <a:headEnd/>
            <a:tailEnd/>
          </a:ln>
          <a:effectLst/>
        </p:spPr>
        <p:txBody>
          <a:bodyPr lIns="208055" tIns="104026" rIns="208055" bIns="104026" anchor="ctr" anchorCtr="1">
            <a:spAutoFit/>
          </a:bodyPr>
          <a:lstStyle/>
          <a:p>
            <a:pPr algn="ctr" defTabSz="3563772" eaLnBrk="1" hangingPunct="1">
              <a:spcBef>
                <a:spcPct val="50000"/>
              </a:spcBef>
            </a:pPr>
            <a:r>
              <a:rPr lang="en-US" sz="5024" b="1" dirty="0">
                <a:solidFill>
                  <a:schemeClr val="bg1"/>
                </a:solidFill>
                <a:latin typeface="Arial" charset="0"/>
              </a:rPr>
              <a:t>REFERENCES</a:t>
            </a:r>
          </a:p>
        </p:txBody>
      </p:sp>
      <p:sp>
        <p:nvSpPr>
          <p:cNvPr id="10" name="TextBox 9">
            <a:extLst>
              <a:ext uri="{FF2B5EF4-FFF2-40B4-BE49-F238E27FC236}">
                <a16:creationId xmlns:a16="http://schemas.microsoft.com/office/drawing/2014/main" id="{09B83A89-B093-7844-A38E-D5563F23D9FF}"/>
              </a:ext>
            </a:extLst>
          </p:cNvPr>
          <p:cNvSpPr txBox="1"/>
          <p:nvPr/>
        </p:nvSpPr>
        <p:spPr>
          <a:xfrm>
            <a:off x="30758083" y="26227627"/>
            <a:ext cx="11325484" cy="4250394"/>
          </a:xfrm>
          <a:prstGeom prst="rect">
            <a:avLst/>
          </a:prstGeom>
          <a:noFill/>
        </p:spPr>
        <p:txBody>
          <a:bodyPr wrap="square" rtlCol="0">
            <a:spAutoFit/>
          </a:bodyPr>
          <a:lstStyle/>
          <a:p>
            <a:pPr marL="742950" indent="-742950">
              <a:buAutoNum type="arabicPeriod"/>
            </a:pPr>
            <a:r>
              <a:rPr lang="en-US" sz="3860" dirty="0"/>
              <a:t>Hossain, N., &amp; </a:t>
            </a:r>
            <a:r>
              <a:rPr lang="en-US" sz="3860" dirty="0" err="1"/>
              <a:t>Paidas</a:t>
            </a:r>
            <a:r>
              <a:rPr lang="en-US" sz="3860" dirty="0"/>
              <a:t>, M. J. (2018). Disseminated intravascular coagulation. In </a:t>
            </a:r>
            <a:r>
              <a:rPr lang="en-US" sz="3860" i="1" dirty="0"/>
              <a:t>Critical Care Obstetrics</a:t>
            </a:r>
            <a:r>
              <a:rPr lang="en-US" sz="3860" dirty="0"/>
              <a:t> (pp. 479–486). </a:t>
            </a:r>
            <a:r>
              <a:rPr lang="en-US" sz="3860" dirty="0" err="1"/>
              <a:t>wiley</a:t>
            </a:r>
            <a:r>
              <a:rPr lang="en-US" sz="3860" dirty="0"/>
              <a:t>. </a:t>
            </a:r>
          </a:p>
          <a:p>
            <a:pPr marL="742950" indent="-742950">
              <a:buAutoNum type="arabicPeriod"/>
            </a:pPr>
            <a:r>
              <a:rPr lang="en-US" sz="3860" dirty="0"/>
              <a:t>Saito, S., Uchino, S., </a:t>
            </a:r>
            <a:r>
              <a:rPr lang="en-US" sz="3860" dirty="0" err="1"/>
              <a:t>et.al</a:t>
            </a:r>
            <a:r>
              <a:rPr lang="en-US" sz="3860" dirty="0"/>
              <a:t>. (2019). Epidemiology of Intravascular Coagulation in sepsis and validation of scoring systems. Journal of Critical Care (vol: 50. pp 22-30)</a:t>
            </a:r>
          </a:p>
        </p:txBody>
      </p:sp>
      <p:pic>
        <p:nvPicPr>
          <p:cNvPr id="3" name="Audio 2">
            <a:hlinkClick r:id="" action="ppaction://media"/>
            <a:extLst>
              <a:ext uri="{FF2B5EF4-FFF2-40B4-BE49-F238E27FC236}">
                <a16:creationId xmlns:a16="http://schemas.microsoft.com/office/drawing/2014/main" id="{F34BA405-1D06-3547-95A0-02992A6B8D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6802"/>
    </mc:Choice>
    <mc:Fallback xmlns="">
      <p:transition spd="slow" advTm="206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38899</TotalTime>
  <Words>807</Words>
  <Application>Microsoft Office PowerPoint</Application>
  <PresentationFormat>Custom</PresentationFormat>
  <Paragraphs>33</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PowerPoint Presentation</vt:lpstr>
    </vt:vector>
  </TitlesOfParts>
  <Manager/>
  <Company>UNSW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Medical Illustration Unit</dc:creator>
  <cp:keywords/>
  <dc:description/>
  <cp:lastModifiedBy>Cushing, Jennifer</cp:lastModifiedBy>
  <cp:revision>371</cp:revision>
  <cp:lastPrinted>2018-02-19T18:10:13Z</cp:lastPrinted>
  <dcterms:created xsi:type="dcterms:W3CDTF">1997-10-24T05:44:18Z</dcterms:created>
  <dcterms:modified xsi:type="dcterms:W3CDTF">2020-06-03T15:37:03Z</dcterms:modified>
  <cp:category/>
</cp:coreProperties>
</file>