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0116800" cy="20116800"/>
  <p:notesSz cx="9398000" cy="1488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5069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0138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15207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20275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25344" algn="l" defTabSz="1010138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030413" algn="l" defTabSz="1010138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535482" algn="l" defTabSz="1010138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040551" algn="l" defTabSz="1010138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36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12144">
          <p15:clr>
            <a:srgbClr val="A4A3A4"/>
          </p15:clr>
        </p15:guide>
        <p15:guide id="5" orient="horz" pos="9120">
          <p15:clr>
            <a:srgbClr val="A4A3A4"/>
          </p15:clr>
        </p15:guide>
        <p15:guide id="6" pos="323">
          <p15:clr>
            <a:srgbClr val="A4A3A4"/>
          </p15:clr>
        </p15:guide>
        <p15:guide id="7" pos="3168">
          <p15:clr>
            <a:srgbClr val="A4A3A4"/>
          </p15:clr>
        </p15:guide>
        <p15:guide id="8" pos="3388">
          <p15:clr>
            <a:srgbClr val="A4A3A4"/>
          </p15:clr>
        </p15:guide>
        <p15:guide id="9" pos="6227">
          <p15:clr>
            <a:srgbClr val="A4A3A4"/>
          </p15:clr>
        </p15:guide>
        <p15:guide id="10" pos="6447">
          <p15:clr>
            <a:srgbClr val="A4A3A4"/>
          </p15:clr>
        </p15:guide>
        <p15:guide id="11" pos="9284">
          <p15:clr>
            <a:srgbClr val="A4A3A4"/>
          </p15:clr>
        </p15:guide>
        <p15:guide id="12" pos="9504">
          <p15:clr>
            <a:srgbClr val="A4A3A4"/>
          </p15:clr>
        </p15:guide>
        <p15:guide id="13" pos="12343">
          <p15:clr>
            <a:srgbClr val="A4A3A4"/>
          </p15:clr>
        </p15:guide>
        <p15:guide id="14" pos="480">
          <p15:clr>
            <a:srgbClr val="A4A3A4"/>
          </p15:clr>
        </p15:guide>
        <p15:guide id="15" pos="6048">
          <p15:clr>
            <a:srgbClr val="A4A3A4"/>
          </p15:clr>
        </p15:guide>
        <p15:guide id="16" pos="6624">
          <p15:clr>
            <a:srgbClr val="A4A3A4"/>
          </p15:clr>
        </p15:guide>
        <p15:guide id="17" pos="12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5687"/>
    <a:srgbClr val="00CC99"/>
    <a:srgbClr val="009973"/>
    <a:srgbClr val="000000"/>
    <a:srgbClr val="006699"/>
    <a:srgbClr val="CC3300"/>
    <a:srgbClr val="006600"/>
    <a:srgbClr val="336699"/>
    <a:srgbClr val="F2D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4754" autoAdjust="0"/>
  </p:normalViewPr>
  <p:slideViewPr>
    <p:cSldViewPr showGuides="1">
      <p:cViewPr varScale="1">
        <p:scale>
          <a:sx n="33" d="100"/>
          <a:sy n="33" d="100"/>
        </p:scale>
        <p:origin x="1829" y="67"/>
      </p:cViewPr>
      <p:guideLst>
        <p:guide orient="horz" pos="11836"/>
        <p:guide orient="horz" pos="3168"/>
        <p:guide orient="horz" pos="2496"/>
        <p:guide orient="horz" pos="12144"/>
        <p:guide orient="horz" pos="9120"/>
        <p:guide pos="323"/>
        <p:guide pos="3168"/>
        <p:guide pos="3388"/>
        <p:guide pos="6227"/>
        <p:guide pos="6447"/>
        <p:guide pos="9284"/>
        <p:guide pos="9504"/>
        <p:guide pos="12343"/>
        <p:guide pos="480"/>
        <p:guide pos="6048"/>
        <p:guide pos="6624"/>
        <p:guide pos="12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t" anchorCtr="0" compatLnSpc="1">
            <a:prstTxWarp prst="textNoShape">
              <a:avLst/>
            </a:prstTxWarp>
          </a:bodyPr>
          <a:lstStyle>
            <a:lvl1pPr defTabSz="1287463">
              <a:defRPr sz="17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6850" y="0"/>
            <a:ext cx="41576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t" anchorCtr="0" compatLnSpc="1">
            <a:prstTxWarp prst="textNoShape">
              <a:avLst/>
            </a:prstTxWarp>
          </a:bodyPr>
          <a:lstStyle>
            <a:lvl1pPr algn="r" defTabSz="1287463">
              <a:defRPr sz="17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141450"/>
            <a:ext cx="40592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b" anchorCtr="0" compatLnSpc="1">
            <a:prstTxWarp prst="textNoShape">
              <a:avLst/>
            </a:prstTxWarp>
          </a:bodyPr>
          <a:lstStyle>
            <a:lvl1pPr defTabSz="1287463">
              <a:defRPr sz="17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6850" y="14141450"/>
            <a:ext cx="41576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b" anchorCtr="0" compatLnSpc="1">
            <a:prstTxWarp prst="textNoShape">
              <a:avLst/>
            </a:prstTxWarp>
          </a:bodyPr>
          <a:lstStyle>
            <a:lvl1pPr algn="r" defTabSz="1287463">
              <a:defRPr sz="1700"/>
            </a:lvl1pPr>
          </a:lstStyle>
          <a:p>
            <a:fld id="{0C110309-3D6C-4B7E-9522-2CF7394A684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59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t" anchorCtr="0" compatLnSpc="1">
            <a:prstTxWarp prst="textNoShape">
              <a:avLst/>
            </a:prstTxWarp>
          </a:bodyPr>
          <a:lstStyle>
            <a:lvl1pPr defTabSz="1287463">
              <a:defRPr sz="17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6850" y="0"/>
            <a:ext cx="41576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t" anchorCtr="0" compatLnSpc="1">
            <a:prstTxWarp prst="textNoShape">
              <a:avLst/>
            </a:prstTxWarp>
          </a:bodyPr>
          <a:lstStyle>
            <a:lvl1pPr algn="r" defTabSz="1287463">
              <a:defRPr sz="17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85950" y="1112838"/>
            <a:ext cx="5567363" cy="556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7126288"/>
            <a:ext cx="6897687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141450"/>
            <a:ext cx="40592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b" anchorCtr="0" compatLnSpc="1">
            <a:prstTxWarp prst="textNoShape">
              <a:avLst/>
            </a:prstTxWarp>
          </a:bodyPr>
          <a:lstStyle>
            <a:lvl1pPr defTabSz="1287463">
              <a:defRPr sz="17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6850" y="14141450"/>
            <a:ext cx="41576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630" tIns="64316" rIns="128630" bIns="64316" numCol="1" anchor="b" anchorCtr="0" compatLnSpc="1">
            <a:prstTxWarp prst="textNoShape">
              <a:avLst/>
            </a:prstTxWarp>
          </a:bodyPr>
          <a:lstStyle>
            <a:lvl1pPr algn="r" defTabSz="1287463">
              <a:defRPr sz="1700"/>
            </a:lvl1pPr>
          </a:lstStyle>
          <a:p>
            <a:fld id="{8B4F82A6-27ED-4AB3-AA70-73C492DD468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4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506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01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1520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202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25344" algn="l" defTabSz="1010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0413" algn="l" defTabSz="1010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5482" algn="l" defTabSz="1010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0551" algn="l" defTabSz="1010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F82A6-27ED-4AB3-AA70-73C492DD468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71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33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5"/>
          <p:cNvSpPr>
            <a:spLocks noChangeArrowheads="1"/>
          </p:cNvSpPr>
          <p:nvPr userDrawn="1"/>
        </p:nvSpPr>
        <p:spPr bwMode="auto">
          <a:xfrm>
            <a:off x="0" y="3268980"/>
            <a:ext cx="20116800" cy="1684782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014" tIns="50507" rIns="101014" bIns="50507" anchor="ctr"/>
          <a:lstStyle/>
          <a:p>
            <a:endParaRPr lang="en-US"/>
          </a:p>
        </p:txBody>
      </p:sp>
      <p:sp>
        <p:nvSpPr>
          <p:cNvPr id="26" name="Rectangle 98"/>
          <p:cNvSpPr>
            <a:spLocks noChangeArrowheads="1"/>
          </p:cNvSpPr>
          <p:nvPr userDrawn="1"/>
        </p:nvSpPr>
        <p:spPr bwMode="auto">
          <a:xfrm>
            <a:off x="512763" y="3885409"/>
            <a:ext cx="9372600" cy="105925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248510" tIns="248510" rIns="248510" bIns="248510"/>
          <a:lstStyle/>
          <a:p>
            <a:pPr defTabSz="631336">
              <a:spcBef>
                <a:spcPct val="50000"/>
              </a:spcBef>
            </a:pPr>
            <a:endParaRPr lang="en-US" sz="28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7" name="Rectangle 101"/>
          <p:cNvSpPr>
            <a:spLocks noChangeArrowheads="1"/>
          </p:cNvSpPr>
          <p:nvPr userDrawn="1"/>
        </p:nvSpPr>
        <p:spPr bwMode="auto">
          <a:xfrm>
            <a:off x="512763" y="14859000"/>
            <a:ext cx="19081749" cy="4800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248510" tIns="248510" rIns="248510" bIns="248510"/>
          <a:lstStyle/>
          <a:p>
            <a:pPr defTabSz="631336">
              <a:spcBef>
                <a:spcPct val="50000"/>
              </a:spcBef>
            </a:pPr>
            <a:endParaRPr lang="en-US" sz="28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8" name="Rectangle 102"/>
          <p:cNvSpPr>
            <a:spLocks noChangeArrowheads="1"/>
          </p:cNvSpPr>
          <p:nvPr userDrawn="1"/>
        </p:nvSpPr>
        <p:spPr bwMode="auto">
          <a:xfrm>
            <a:off x="10234614" y="3885407"/>
            <a:ext cx="9359900" cy="10592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248510" tIns="248510" rIns="248510" bIns="248510"/>
          <a:lstStyle/>
          <a:p>
            <a:pPr defTabSz="631336">
              <a:spcBef>
                <a:spcPct val="50000"/>
              </a:spcBef>
            </a:pPr>
            <a:endParaRPr lang="en-US" sz="28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 userDrawn="1"/>
        </p:nvSpPr>
        <p:spPr bwMode="auto">
          <a:xfrm>
            <a:off x="0" y="3216592"/>
            <a:ext cx="20116800" cy="148432"/>
          </a:xfrm>
          <a:prstGeom prst="rect">
            <a:avLst/>
          </a:prstGeom>
          <a:solidFill>
            <a:srgbClr val="009973"/>
          </a:solidFill>
          <a:ln w="9525">
            <a:solidFill>
              <a:srgbClr val="6E9CC6"/>
            </a:solidFill>
            <a:miter lim="800000"/>
            <a:headEnd/>
            <a:tailEnd/>
          </a:ln>
          <a:effectLst/>
        </p:spPr>
        <p:txBody>
          <a:bodyPr wrap="none" lIns="101014" tIns="50507" rIns="101014" bIns="50507" anchor="ctr"/>
          <a:lstStyle/>
          <a:p>
            <a:endParaRPr lang="en-US"/>
          </a:p>
        </p:txBody>
      </p:sp>
      <p:pic>
        <p:nvPicPr>
          <p:cNvPr id="7" name="Picture 4" descr="UAMSlogo white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2057400"/>
            <a:ext cx="18288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9835" y="18328640"/>
            <a:ext cx="4191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563" tIns="147282" rIns="294563" bIns="147282" numCol="1" anchor="t" anchorCtr="0" compatLnSpc="1">
            <a:prstTxWarp prst="textNoShape">
              <a:avLst/>
            </a:prstTxWarp>
          </a:bodyPr>
          <a:lstStyle>
            <a:lvl1pPr defTabSz="2946235">
              <a:defRPr sz="4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73240" y="18328640"/>
            <a:ext cx="6371395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563" tIns="147282" rIns="294563" bIns="147282" numCol="1" anchor="t" anchorCtr="0" compatLnSpc="1">
            <a:prstTxWarp prst="textNoShape">
              <a:avLst/>
            </a:prstTxWarp>
          </a:bodyPr>
          <a:lstStyle>
            <a:lvl1pPr algn="ctr" defTabSz="2946235">
              <a:defRPr sz="4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17040" y="18328640"/>
            <a:ext cx="4191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563" tIns="147282" rIns="294563" bIns="147282" numCol="1" anchor="t" anchorCtr="0" compatLnSpc="1">
            <a:prstTxWarp prst="textNoShape">
              <a:avLst/>
            </a:prstTxWarp>
          </a:bodyPr>
          <a:lstStyle>
            <a:lvl1pPr algn="r" defTabSz="2946235">
              <a:defRPr sz="4500"/>
            </a:lvl1pPr>
          </a:lstStyle>
          <a:p>
            <a:fld id="{6BCC5CF2-D86F-4459-9DE1-14CBE96510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25"/>
          <p:cNvSpPr>
            <a:spLocks noChangeArrowheads="1"/>
          </p:cNvSpPr>
          <p:nvPr userDrawn="1"/>
        </p:nvSpPr>
        <p:spPr bwMode="auto">
          <a:xfrm>
            <a:off x="0" y="3268980"/>
            <a:ext cx="20116800" cy="1684782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014" tIns="50507" rIns="101014" bIns="50507" anchor="ctr"/>
          <a:lstStyle/>
          <a:p>
            <a:endParaRPr lang="en-US"/>
          </a:p>
        </p:txBody>
      </p:sp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0" y="3216592"/>
            <a:ext cx="20116800" cy="148432"/>
          </a:xfrm>
          <a:prstGeom prst="rect">
            <a:avLst/>
          </a:prstGeom>
          <a:solidFill>
            <a:srgbClr val="009973"/>
          </a:solidFill>
          <a:ln w="9525">
            <a:solidFill>
              <a:srgbClr val="6E9CC6"/>
            </a:solidFill>
            <a:miter lim="800000"/>
            <a:headEnd/>
            <a:tailEnd/>
          </a:ln>
          <a:effectLst/>
        </p:spPr>
        <p:txBody>
          <a:bodyPr wrap="none" lIns="101014" tIns="50507" rIns="101014" bIns="50507" anchor="ctr"/>
          <a:lstStyle/>
          <a:p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63" y="2244691"/>
            <a:ext cx="1828800" cy="64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2pPr>
      <a:lvl3pPr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3pPr>
      <a:lvl4pPr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4pPr>
      <a:lvl5pPr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5pPr>
      <a:lvl6pPr marL="505069"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6pPr>
      <a:lvl7pPr marL="1010138"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7pPr>
      <a:lvl8pPr marL="1515207"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8pPr>
      <a:lvl9pPr marL="2020275" algn="ctr" defTabSz="294623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Times New Roman" pitchFamily="18" charset="0"/>
        </a:defRPr>
      </a:lvl9pPr>
    </p:titleStyle>
    <p:bodyStyle>
      <a:lvl1pPr marL="1104838" indent="-1104838" algn="l" defTabSz="294623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3816" indent="-920699" algn="l" defTabSz="2946235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</a:defRPr>
      </a:lvl2pPr>
      <a:lvl3pPr marL="3682794" indent="-736559" algn="l" defTabSz="2946235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55911" indent="-736559" algn="l" defTabSz="294623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629029" indent="-736559" algn="l" defTabSz="294623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7134097" indent="-736559" algn="l" defTabSz="294623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639166" indent="-736559" algn="l" defTabSz="294623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8144235" indent="-736559" algn="l" defTabSz="294623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8649304" indent="-736559" algn="l" defTabSz="294623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069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138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207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275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344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413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482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551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-21336" y="0"/>
            <a:ext cx="20138136" cy="16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121" tIns="31560" rIns="63121" bIns="31560">
            <a:spAutoFit/>
          </a:bodyPr>
          <a:lstStyle/>
          <a:p>
            <a:r>
              <a:rPr lang="en-US" sz="5400" b="1" dirty="0">
                <a:solidFill>
                  <a:srgbClr val="33CCCC"/>
                </a:solidFill>
              </a:rPr>
              <a:t>            Ro</a:t>
            </a:r>
            <a:r>
              <a:rPr lang="en-US" sz="4800" b="1" dirty="0">
                <a:solidFill>
                  <a:srgbClr val="33CCCC"/>
                </a:solidFill>
              </a:rPr>
              <a:t>le of Stem Cell Transplant in Patients with Peripheral T-Cell</a:t>
            </a:r>
          </a:p>
          <a:p>
            <a:r>
              <a:rPr lang="en-US" sz="4800" b="1" dirty="0">
                <a:solidFill>
                  <a:srgbClr val="33CCCC"/>
                </a:solidFill>
              </a:rPr>
              <a:t>                       Lymphoma and Response to Treatment Strategies </a:t>
            </a:r>
          </a:p>
        </p:txBody>
      </p:sp>
      <p:sp>
        <p:nvSpPr>
          <p:cNvPr id="15465" name="Text Box 105"/>
          <p:cNvSpPr txBox="1">
            <a:spLocks noChangeArrowheads="1"/>
          </p:cNvSpPr>
          <p:nvPr/>
        </p:nvSpPr>
        <p:spPr bwMode="auto">
          <a:xfrm>
            <a:off x="2447544" y="4004070"/>
            <a:ext cx="5696712" cy="679292"/>
          </a:xfrm>
          <a:prstGeom prst="rect">
            <a:avLst/>
          </a:prstGeom>
          <a:solidFill>
            <a:srgbClr val="335687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43217" tIns="71608" rIns="143217" bIns="71608" anchor="ctr" anchorCtr="1">
            <a:spAutoFit/>
          </a:bodyPr>
          <a:lstStyle/>
          <a:p>
            <a:pPr algn="ctr" defTabSz="2453443" eaLnBrk="1" hangingPunct="1">
              <a:spcBef>
                <a:spcPct val="50000"/>
              </a:spcBef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INTRODUCTION</a:t>
            </a: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448016" y="4748308"/>
            <a:ext cx="9296400" cy="534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3217" tIns="71608" rIns="143217" bIns="71608">
            <a:spAutoFit/>
          </a:bodyPr>
          <a:lstStyle/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Peripheral T cell lymphoma (PTCL) is an uncommon and aggressive type of Non-Hodgkin lymphoma (NHL). </a:t>
            </a:r>
          </a:p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It generally affects people aged 60 years and above .</a:t>
            </a:r>
          </a:p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Diagnosed slightly more often in men than in women. However, younger adults and children are also diagnosed with PTCLs.</a:t>
            </a:r>
          </a:p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 Being a rare entity, the best treatment regimen has not been established for newly diagnosed patients or for relapsed or refractory patients. </a:t>
            </a:r>
          </a:p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In general, treatment outcomes have been poor with conventional chemotherapy regimens.</a:t>
            </a:r>
          </a:p>
          <a:p>
            <a:pPr marL="457200" indent="-457200" algn="just" defTabSz="2453443" eaLnBrk="1" hangingPunct="1">
              <a:buFont typeface="Wingdings" pitchFamily="2" charset="2"/>
              <a:buChar char="Ø"/>
            </a:pPr>
            <a:r>
              <a:rPr lang="en-US" sz="2600" dirty="0"/>
              <a:t>Autologous hematopoietic stem cell transplant (ASCT) is currently the chief consolidation treatment following conventional chemotherapy.</a:t>
            </a:r>
          </a:p>
        </p:txBody>
      </p: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2759866" y="15074708"/>
            <a:ext cx="4099756" cy="683224"/>
          </a:xfrm>
          <a:prstGeom prst="rect">
            <a:avLst/>
          </a:prstGeom>
          <a:solidFill>
            <a:srgbClr val="3356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43217" tIns="71608" rIns="143217" bIns="71608" anchor="ctr" anchorCtr="1">
            <a:spAutoFit/>
          </a:bodyPr>
          <a:lstStyle/>
          <a:p>
            <a:pPr algn="ctr" defTabSz="2453443" eaLnBrk="1" hangingPunct="1">
              <a:spcBef>
                <a:spcPct val="50000"/>
              </a:spcBef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RESULTS</a:t>
            </a:r>
          </a:p>
        </p:txBody>
      </p:sp>
      <p:sp>
        <p:nvSpPr>
          <p:cNvPr id="15488" name="Rectangle 128"/>
          <p:cNvSpPr>
            <a:spLocks noChangeArrowheads="1"/>
          </p:cNvSpPr>
          <p:nvPr/>
        </p:nvSpPr>
        <p:spPr bwMode="auto">
          <a:xfrm>
            <a:off x="533400" y="16075478"/>
            <a:ext cx="9525000" cy="33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014" tIns="50507" rIns="101014" bIns="50507">
            <a:spAutoFit/>
          </a:bodyPr>
          <a:lstStyle/>
          <a:p>
            <a:pPr marL="457200" indent="-457200" algn="just" defTabSz="631336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The result is summarized on Table 1</a:t>
            </a:r>
          </a:p>
          <a:p>
            <a:pPr marL="457200" indent="-457200" algn="just" defTabSz="631336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Relapse after the frontline treatment was observed in 60% of patients.</a:t>
            </a:r>
          </a:p>
          <a:p>
            <a:pPr marL="457200" indent="-457200" algn="just" defTabSz="631336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Complete Response was observed in 7 patients who used either brentuximab alone or brentuximab with combination chemotherapy as second-line treatment. </a:t>
            </a:r>
          </a:p>
          <a:p>
            <a:pPr marL="457200" indent="-457200" algn="just" defTabSz="631336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It was also observed that the overall survival and progression free survival were high in patients who received SCT after CR1. </a:t>
            </a:r>
          </a:p>
          <a:p>
            <a:pPr marL="457200" indent="-457200" algn="just" defTabSz="631336"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79DE2B98-F9FA-424E-ABE9-FD3F5411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0" y="15067289"/>
            <a:ext cx="6266767" cy="683224"/>
          </a:xfrm>
          <a:prstGeom prst="rect">
            <a:avLst/>
          </a:prstGeom>
          <a:solidFill>
            <a:srgbClr val="3356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43217" tIns="71608" rIns="143217" bIns="71608" anchor="ctr" anchorCtr="1">
            <a:spAutoFit/>
          </a:bodyPr>
          <a:lstStyle/>
          <a:p>
            <a:pPr algn="ctr" defTabSz="2453443" eaLnBrk="1" hangingPunct="1">
              <a:spcBef>
                <a:spcPct val="50000"/>
              </a:spcBef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A2C34-0CE9-0143-9C9C-6AF6561B3A93}"/>
              </a:ext>
            </a:extLst>
          </p:cNvPr>
          <p:cNvSpPr txBox="1"/>
          <p:nvPr/>
        </p:nvSpPr>
        <p:spPr>
          <a:xfrm>
            <a:off x="1600200" y="1574021"/>
            <a:ext cx="1882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US" sz="3200" dirty="0">
                <a:solidFill>
                  <a:srgbClr val="33CCCC"/>
                </a:solidFill>
              </a:rPr>
              <a:t>       </a:t>
            </a:r>
            <a:r>
              <a:rPr lang="en-US" sz="2800" dirty="0">
                <a:solidFill>
                  <a:srgbClr val="33CCCC"/>
                </a:solidFill>
              </a:rPr>
              <a:t>Arya Mariam Roy</a:t>
            </a:r>
            <a:r>
              <a:rPr lang="en-US" sz="2800" baseline="30000" dirty="0">
                <a:solidFill>
                  <a:srgbClr val="33CCCC"/>
                </a:solidFill>
              </a:rPr>
              <a:t>1</a:t>
            </a:r>
            <a:r>
              <a:rPr lang="en-US" sz="2800" dirty="0">
                <a:solidFill>
                  <a:srgbClr val="33CCCC"/>
                </a:solidFill>
              </a:rPr>
              <a:t>, MD; Yadav Pandey</a:t>
            </a:r>
            <a:r>
              <a:rPr lang="en-US" sz="2800" baseline="30000" dirty="0">
                <a:solidFill>
                  <a:srgbClr val="33CCCC"/>
                </a:solidFill>
              </a:rPr>
              <a:t>1</a:t>
            </a:r>
            <a:r>
              <a:rPr lang="en-US" sz="2800" dirty="0">
                <a:solidFill>
                  <a:srgbClr val="33CCCC"/>
                </a:solidFill>
              </a:rPr>
              <a:t>, MD; </a:t>
            </a:r>
            <a:r>
              <a:rPr lang="en-US" sz="2800" dirty="0" err="1">
                <a:solidFill>
                  <a:srgbClr val="33CCCC"/>
                </a:solidFill>
              </a:rPr>
              <a:t>Manojna</a:t>
            </a:r>
            <a:r>
              <a:rPr lang="en-US" sz="2800" dirty="0">
                <a:solidFill>
                  <a:srgbClr val="33CCCC"/>
                </a:solidFill>
              </a:rPr>
              <a:t> Konda</a:t>
            </a:r>
            <a:r>
              <a:rPr lang="en-US" sz="2800" baseline="30000" dirty="0">
                <a:solidFill>
                  <a:srgbClr val="33CCCC"/>
                </a:solidFill>
              </a:rPr>
              <a:t>2</a:t>
            </a:r>
            <a:r>
              <a:rPr lang="en-US" sz="2800" dirty="0">
                <a:solidFill>
                  <a:srgbClr val="33CCCC"/>
                </a:solidFill>
              </a:rPr>
              <a:t>, MD; Naveen Yarlagadda</a:t>
            </a:r>
            <a:r>
              <a:rPr lang="en-US" sz="2800" baseline="30000" dirty="0">
                <a:solidFill>
                  <a:srgbClr val="33CCCC"/>
                </a:solidFill>
              </a:rPr>
              <a:t>2</a:t>
            </a:r>
            <a:r>
              <a:rPr lang="en-US" sz="2800" dirty="0">
                <a:solidFill>
                  <a:srgbClr val="33CCCC"/>
                </a:solidFill>
              </a:rPr>
              <a:t>,MD; </a:t>
            </a:r>
            <a:r>
              <a:rPr lang="en-US" sz="2800" dirty="0" err="1">
                <a:solidFill>
                  <a:srgbClr val="33CCCC"/>
                </a:solidFill>
              </a:rPr>
              <a:t>Appalanaidu</a:t>
            </a:r>
            <a:r>
              <a:rPr lang="en-US" sz="2800" dirty="0">
                <a:solidFill>
                  <a:srgbClr val="33CCCC"/>
                </a:solidFill>
              </a:rPr>
              <a:t> Sasapu</a:t>
            </a:r>
            <a:r>
              <a:rPr lang="en-US" sz="2800" baseline="30000" dirty="0">
                <a:solidFill>
                  <a:srgbClr val="33CCCC"/>
                </a:solidFill>
              </a:rPr>
              <a:t>2</a:t>
            </a:r>
            <a:r>
              <a:rPr lang="en-US" sz="2800" dirty="0">
                <a:solidFill>
                  <a:srgbClr val="33CCCC"/>
                </a:solidFill>
              </a:rPr>
              <a:t>,MD </a:t>
            </a:r>
          </a:p>
          <a:p>
            <a:pPr algn="just" fontAlgn="ctr"/>
            <a:r>
              <a:rPr lang="en-US" sz="2800" dirty="0">
                <a:solidFill>
                  <a:srgbClr val="33CCCC"/>
                </a:solidFill>
              </a:rPr>
              <a:t>                                   </a:t>
            </a:r>
            <a:r>
              <a:rPr lang="en-US" sz="2800" baseline="30000" dirty="0">
                <a:solidFill>
                  <a:srgbClr val="33CCCC"/>
                </a:solidFill>
              </a:rPr>
              <a:t>  1</a:t>
            </a:r>
            <a:r>
              <a:rPr lang="en-US" sz="2800" dirty="0">
                <a:solidFill>
                  <a:srgbClr val="33CCCC"/>
                </a:solidFill>
              </a:rPr>
              <a:t>Department of Internal Medicine; </a:t>
            </a:r>
            <a:r>
              <a:rPr lang="en-US" sz="2800" baseline="30000" dirty="0">
                <a:solidFill>
                  <a:srgbClr val="33CCCC"/>
                </a:solidFill>
              </a:rPr>
              <a:t>2</a:t>
            </a:r>
            <a:r>
              <a:rPr lang="en-US" sz="2800" dirty="0">
                <a:solidFill>
                  <a:srgbClr val="33CCCC"/>
                </a:solidFill>
              </a:rPr>
              <a:t>Division of Hematology and Oncology</a:t>
            </a:r>
          </a:p>
          <a:p>
            <a:pPr algn="just" fontAlgn="ctr"/>
            <a:r>
              <a:rPr lang="en-US" sz="2800" dirty="0">
                <a:solidFill>
                  <a:srgbClr val="33CCCC"/>
                </a:solidFill>
              </a:rPr>
              <a:t>                                             University of Arkansas for Medical Sciences, Little Rock, AR</a:t>
            </a:r>
            <a:endParaRPr lang="en-US" sz="2800" baseline="30000" dirty="0">
              <a:solidFill>
                <a:srgbClr val="33CCCC"/>
              </a:solidFill>
            </a:endParaRPr>
          </a:p>
          <a:p>
            <a:pPr algn="ctr" font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45A45-E660-3D4F-A734-9620A9B3495A}"/>
              </a:ext>
            </a:extLst>
          </p:cNvPr>
          <p:cNvSpPr txBox="1"/>
          <p:nvPr/>
        </p:nvSpPr>
        <p:spPr>
          <a:xfrm>
            <a:off x="10069511" y="16049789"/>
            <a:ext cx="9525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/>
              <a:t>PTCL has high chance of relapse and there are no specific guidelines for the treatment for relapsed PTCL.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/>
              <a:t>Our study has shown that brentuximab, when used alone or in combination, showed a better response in the relapsed setting.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/>
              <a:t> Stem cell transplant found to improve the overall and progression free survival</a:t>
            </a:r>
          </a:p>
          <a:p>
            <a:pPr algn="just"/>
            <a:endParaRPr lang="en-US" sz="2600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3DC7531D-A7FB-6E4B-80FB-1C999BE3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88" y="10070281"/>
            <a:ext cx="4401312" cy="683224"/>
          </a:xfrm>
          <a:prstGeom prst="rect">
            <a:avLst/>
          </a:prstGeom>
          <a:solidFill>
            <a:srgbClr val="3356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43217" tIns="71608" rIns="143217" bIns="71608" anchor="ctr" anchorCtr="1">
            <a:spAutoFit/>
          </a:bodyPr>
          <a:lstStyle/>
          <a:p>
            <a:pPr algn="ctr" defTabSz="2453443" eaLnBrk="1" hangingPunct="1">
              <a:spcBef>
                <a:spcPct val="50000"/>
              </a:spcBef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METHODS</a:t>
            </a:r>
          </a:p>
        </p:txBody>
      </p:sp>
      <p:sp>
        <p:nvSpPr>
          <p:cNvPr id="23" name="Text Box 106">
            <a:extLst>
              <a:ext uri="{FF2B5EF4-FFF2-40B4-BE49-F238E27FC236}">
                <a16:creationId xmlns:a16="http://schemas.microsoft.com/office/drawing/2014/main" id="{C372A14E-ADB8-EC4D-8DEB-6E7E4CAA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788210"/>
            <a:ext cx="9296400" cy="37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3217" tIns="71608" rIns="143217" bIns="71608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/>
              <a:t>We performed a retrospective cohort study of patients with newly diagnosed or relapsed PTCL and its subtypes, who are seen at the UAMS oncology clinic from July 2014 to December 2019. 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/>
              <a:t>The demographics of the study population, the frontline and second-line treatment strategies for all the subtypes and the response were studies. Also, the role of stem cell transplantation in the overall survival (OS) and progression-free survival (PFS) was studied.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155D0-C372-8F49-8BA5-722B97E5E68F}"/>
              </a:ext>
            </a:extLst>
          </p:cNvPr>
          <p:cNvSpPr txBox="1"/>
          <p:nvPr/>
        </p:nvSpPr>
        <p:spPr>
          <a:xfrm>
            <a:off x="23445216" y="1470355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382CEC-90EB-2648-AA0E-FA3623E36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94788"/>
              </p:ext>
            </p:extLst>
          </p:nvPr>
        </p:nvGraphicFramePr>
        <p:xfrm>
          <a:off x="10210801" y="3904758"/>
          <a:ext cx="9383710" cy="106290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86250">
                  <a:extLst>
                    <a:ext uri="{9D8B030D-6E8A-4147-A177-3AD203B41FA5}">
                      <a16:colId xmlns:a16="http://schemas.microsoft.com/office/drawing/2014/main" val="3197023821"/>
                    </a:ext>
                  </a:extLst>
                </a:gridCol>
                <a:gridCol w="3584056">
                  <a:extLst>
                    <a:ext uri="{9D8B030D-6E8A-4147-A177-3AD203B41FA5}">
                      <a16:colId xmlns:a16="http://schemas.microsoft.com/office/drawing/2014/main" val="1301761873"/>
                    </a:ext>
                  </a:extLst>
                </a:gridCol>
                <a:gridCol w="2245674">
                  <a:extLst>
                    <a:ext uri="{9D8B030D-6E8A-4147-A177-3AD203B41FA5}">
                      <a16:colId xmlns:a16="http://schemas.microsoft.com/office/drawing/2014/main" val="3249891394"/>
                    </a:ext>
                  </a:extLst>
                </a:gridCol>
                <a:gridCol w="2267730">
                  <a:extLst>
                    <a:ext uri="{9D8B030D-6E8A-4147-A177-3AD203B41FA5}">
                      <a16:colId xmlns:a16="http://schemas.microsoft.com/office/drawing/2014/main" val="1948745431"/>
                    </a:ext>
                  </a:extLst>
                </a:gridCol>
              </a:tblGrid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Table 1: Summary of Results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28425"/>
                  </a:ext>
                </a:extLst>
              </a:tr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                              Total Sample Size (N)= 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516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Number (n)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Percentage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452267"/>
                  </a:ext>
                </a:extLst>
              </a:tr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23493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Peripheral T- Cell Lymphoma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otherwise specified (NOS)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971205"/>
                  </a:ext>
                </a:extLst>
              </a:tr>
              <a:tr h="5413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Anaplastic L</a:t>
                      </a:r>
                      <a:r>
                        <a:rPr lang="en-US" sz="1100">
                          <a:effectLst/>
                        </a:rPr>
                        <a:t>arge Cell Lymphoma ALK-negative subtype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785653"/>
                  </a:ext>
                </a:extLst>
              </a:tr>
              <a:tr h="51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Anaplastic Large Cell Lymphoma ALK-positive subtype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6117686"/>
                  </a:ext>
                </a:extLst>
              </a:tr>
              <a:tr h="564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Angioimmunoblastic T-Cell Lymphoma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34339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 nodal NK/T cell lymphoma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66017"/>
                  </a:ext>
                </a:extLst>
              </a:tr>
              <a:tr h="51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Enteropathy associated T- cell lymphoma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531951"/>
                  </a:ext>
                </a:extLst>
              </a:tr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 at Diagnosis      Mean (SD):     58 (2.1)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8194"/>
                  </a:ext>
                </a:extLst>
              </a:tr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23858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777138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14973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738210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9508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African American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92767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421777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Mortality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720179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401574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533308"/>
                  </a:ext>
                </a:extLst>
              </a:tr>
              <a:tr h="28242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Frontline Treatment Response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12439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 Response (CR)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2907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Partial Response (PR)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922082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Stable Disease (SD)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414073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Progressive Disease (PD)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009136"/>
                  </a:ext>
                </a:extLst>
              </a:tr>
              <a:tr h="28242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Stem Cell Transplant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461126"/>
                  </a:ext>
                </a:extLst>
              </a:tr>
              <a:tr h="28242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Relapse after frontline treatment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387068"/>
                  </a:ext>
                </a:extLst>
              </a:tr>
              <a:tr h="28242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Secondline Treatment Response (N=20)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793835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 Response (CR)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48915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Partial Response (PR)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380747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Stable Disease (SD)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365921"/>
                  </a:ext>
                </a:extLst>
              </a:tr>
              <a:tr h="28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Progressive Disease (PD)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751222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D5E331-79A9-0F4F-8D0E-F55643BFA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51600" y="191516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78"/>
    </mc:Choice>
    <mc:Fallback xmlns="">
      <p:transition spd="slow" advTm="193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15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15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34323</TotalTime>
  <Words>588</Words>
  <Application>Microsoft Office PowerPoint</Application>
  <PresentationFormat>Custom</PresentationFormat>
  <Paragraphs>137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Blank Presentation</vt:lpstr>
      <vt:lpstr>PowerPoint Presentation</vt:lpstr>
    </vt:vector>
  </TitlesOfParts>
  <Company>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Cushing, Jennifer</cp:lastModifiedBy>
  <cp:revision>309</cp:revision>
  <cp:lastPrinted>1999-09-02T03:17:39Z</cp:lastPrinted>
  <dcterms:created xsi:type="dcterms:W3CDTF">1997-10-24T05:44:18Z</dcterms:created>
  <dcterms:modified xsi:type="dcterms:W3CDTF">2020-06-03T15:37:31Z</dcterms:modified>
</cp:coreProperties>
</file>