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21945600"/>
  <p:notesSz cx="37441188" cy="51206400"/>
  <p:embeddedFontLst>
    <p:embeddedFont>
      <p:font typeface="Quattrocento Sans" panose="020B0604020202020204" charset="0"/>
      <p:regular r:id="rId5"/>
    </p:embeddedFont>
    <p:embeddedFont>
      <p:font typeface="Quattrocento" panose="020B0604020202020204" charset="0"/>
      <p:regular r:id="rId6"/>
      <p:bold r:id="rId7"/>
    </p:embeddedFont>
  </p:embeddedFontLst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68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A5"/>
    <a:srgbClr val="FDD07F"/>
    <a:srgbClr val="FFE89F"/>
    <a:srgbClr val="D3D5DF"/>
    <a:srgbClr val="D2D8E4"/>
    <a:srgbClr val="C1C9D9"/>
    <a:srgbClr val="D17D7D"/>
    <a:srgbClr val="B41E1E"/>
    <a:srgbClr val="B9D7DC"/>
    <a:srgbClr val="FA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 autoAdjust="0"/>
  </p:normalViewPr>
  <p:slideViewPr>
    <p:cSldViewPr>
      <p:cViewPr varScale="1">
        <p:scale>
          <a:sx n="14" d="100"/>
          <a:sy n="14" d="100"/>
        </p:scale>
        <p:origin x="533" y="10"/>
      </p:cViewPr>
      <p:guideLst>
        <p:guide orient="horz" pos="6368"/>
        <p:guide pos="2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242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537368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1216938" y="0"/>
            <a:ext cx="162242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537368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53722588"/>
            <a:ext cx="162242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537368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1216938" y="53722588"/>
            <a:ext cx="162242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5373688">
              <a:defRPr sz="7100" smtClean="0"/>
            </a:lvl1pPr>
          </a:lstStyle>
          <a:p>
            <a:pPr>
              <a:defRPr/>
            </a:pPr>
            <a:fld id="{C3821831-2B9E-4755-9FF2-D0B0BEF81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8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242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539273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1207412" y="0"/>
            <a:ext cx="16225838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539273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484438" y="4241800"/>
            <a:ext cx="42410062" cy="2120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4913" y="26860500"/>
            <a:ext cx="29952950" cy="254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3713062"/>
            <a:ext cx="162242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539273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1207412" y="53713062"/>
            <a:ext cx="1622583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5392738">
              <a:defRPr sz="7100" smtClean="0"/>
            </a:lvl1pPr>
          </a:lstStyle>
          <a:p>
            <a:pPr>
              <a:defRPr/>
            </a:pPr>
            <a:fld id="{A7A3E3C6-57BD-4827-A686-7B170B46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5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5392738" eaLnBrk="0" hangingPunct="0">
              <a:defRPr sz="3000">
                <a:solidFill>
                  <a:schemeClr val="tx1"/>
                </a:solidFill>
                <a:latin typeface="Arial"/>
              </a:defRPr>
            </a:lvl1pPr>
            <a:lvl2pPr marL="742950" indent="-28575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2pPr>
            <a:lvl3pPr marL="11430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3pPr>
            <a:lvl4pPr marL="16002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4pPr>
            <a:lvl5pPr marL="20574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5pPr>
            <a:lvl6pPr marL="25146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6pPr>
            <a:lvl7pPr marL="29718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7pPr>
            <a:lvl8pPr marL="34290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8pPr>
            <a:lvl9pPr marL="38862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013D4E7-0005-4E28-B809-46F629ED953E}" type="slidenum">
              <a:rPr lang="en-US" sz="7100"/>
              <a:pPr eaLnBrk="1" hangingPunct="1"/>
              <a:t>1</a:t>
            </a:fld>
            <a:endParaRPr lang="en-US" sz="71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84438" y="4241800"/>
            <a:ext cx="42410063" cy="212058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6817784"/>
            <a:ext cx="37306250" cy="4703233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2435417"/>
            <a:ext cx="30724475" cy="5609167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4064D7D-464A-4708-9759-403F89E21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6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EC84F10-113F-4F09-A76B-2176B34E0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358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25" y="879475"/>
            <a:ext cx="9874250" cy="18725093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879475"/>
            <a:ext cx="29475112" cy="18725093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39F5895-A9FE-429D-AE19-E169F67F1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28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78A6E67-DA7B-4FCC-A18A-FC7C8A034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88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4102293"/>
            <a:ext cx="37307838" cy="4358217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9301692"/>
            <a:ext cx="37307838" cy="48006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AB7E099-5C0A-4709-9BBB-71DECD41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01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5121275"/>
            <a:ext cx="19673888" cy="14483293"/>
          </a:xfrm>
        </p:spPr>
        <p:txBody>
          <a:bodyPr/>
          <a:lstStyle>
            <a:defPPr>
              <a:defRPr kern="1200" smtId="4294967295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2" y="5121275"/>
            <a:ext cx="19675475" cy="14483293"/>
          </a:xfrm>
        </p:spPr>
        <p:txBody>
          <a:bodyPr/>
          <a:lstStyle>
            <a:defPPr>
              <a:defRPr kern="1200" smtId="4294967295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03D45C2-6D5F-448B-95B1-CD0C53878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6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8417"/>
            <a:ext cx="39503350" cy="36576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4912784"/>
            <a:ext cx="19392900" cy="204681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6959600"/>
            <a:ext cx="19392900" cy="12643908"/>
          </a:xfrm>
        </p:spPr>
        <p:txBody>
          <a:bodyPr/>
          <a:lstStyle>
            <a:defPPr>
              <a:defRPr kern="1200" smtId="4294967295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4912784"/>
            <a:ext cx="19400838" cy="204681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6959600"/>
            <a:ext cx="19400838" cy="12643908"/>
          </a:xfrm>
        </p:spPr>
        <p:txBody>
          <a:bodyPr/>
          <a:lstStyle>
            <a:defPPr>
              <a:defRPr kern="1200" smtId="4294967295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8610943-C3CC-4B71-9F28-BF9409E4C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36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D78326B-3987-4EE9-9239-5FDA69C81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0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1F3B20C-577A-4608-AF62-749557E3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780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4184"/>
            <a:ext cx="14439900" cy="3717925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874184"/>
            <a:ext cx="24536400" cy="18729325"/>
          </a:xfrm>
        </p:spPr>
        <p:txBody>
          <a:bodyPr/>
          <a:lstStyle>
            <a:defPPr>
              <a:defRPr kern="1200" smtId="4294967295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4592109"/>
            <a:ext cx="14439900" cy="150114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7CA0EE2-436D-4402-9038-3DA719D29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6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15361709"/>
            <a:ext cx="26335038" cy="181398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1961092"/>
            <a:ext cx="26335038" cy="13166725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17175693"/>
            <a:ext cx="26335038" cy="2574925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5C1286E-2D26-43B2-8CD4-A2F0A623D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19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F"/>
            </a:gs>
            <a:gs pos="100000">
              <a:srgbClr val="FFFFE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879475"/>
            <a:ext cx="395017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5121275"/>
            <a:ext cx="39501762" cy="1448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19985568"/>
            <a:ext cx="102409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3135999">
              <a:defRPr sz="4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2" y="19985568"/>
            <a:ext cx="138985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3135999">
              <a:defRPr sz="4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2" y="19985568"/>
            <a:ext cx="102409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3135999">
              <a:defRPr sz="4800" smtClean="0"/>
            </a:lvl1pPr>
          </a:lstStyle>
          <a:p>
            <a:pPr>
              <a:defRPr/>
            </a:pPr>
            <a:fld id="{EAD58424-6508-4C08-B0AB-A12183DAE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0972800"/>
            <a:ext cx="14274800" cy="43688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0972800"/>
            <a:ext cx="14274800" cy="43688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22453600"/>
            <a:ext cx="29972000" cy="15494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596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melancholymedallion  Size: 48x24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135999" rtl="0" eaLnBrk="0" fontAlgn="base" hangingPunct="0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999" rtl="0" eaLnBrk="0" fontAlgn="base" hangingPunct="0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2pPr>
      <a:lvl3pPr algn="ctr" defTabSz="3135999" rtl="0" eaLnBrk="0" fontAlgn="base" hangingPunct="0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3pPr>
      <a:lvl4pPr algn="ctr" defTabSz="3135999" rtl="0" eaLnBrk="0" fontAlgn="base" hangingPunct="0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4pPr>
      <a:lvl5pPr algn="ctr" defTabSz="3135999" rtl="0" eaLnBrk="0" fontAlgn="base" hangingPunct="0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5pPr>
      <a:lvl6pPr marL="304815" algn="ctr" defTabSz="3135999" rtl="0" fontAlgn="base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6pPr>
      <a:lvl7pPr marL="609630" algn="ctr" defTabSz="3135999" rtl="0" fontAlgn="base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7pPr>
      <a:lvl8pPr marL="914446" algn="ctr" defTabSz="3135999" rtl="0" fontAlgn="base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8pPr>
      <a:lvl9pPr marL="1219261" algn="ctr" defTabSz="3135999" rtl="0" fontAlgn="base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1176926" indent="-1176926" algn="l" defTabSz="3135999" rtl="0" eaLnBrk="0" fontAlgn="base" hangingPunct="0">
        <a:spcBef>
          <a:spcPct val="20000"/>
        </a:spcBef>
        <a:spcAft>
          <a:spcPct val="0"/>
        </a:spcAft>
        <a:buChar char="•"/>
        <a:defRPr sz="11001">
          <a:solidFill>
            <a:schemeClr val="tx1"/>
          </a:solidFill>
          <a:latin typeface="+mn-lt"/>
          <a:ea typeface="+mn-ea"/>
          <a:cs typeface="+mn-cs"/>
        </a:defRPr>
      </a:lvl1pPr>
      <a:lvl2pPr marL="2548594" indent="-981124" algn="l" defTabSz="3135999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20263" indent="-784265" algn="l" defTabSz="3135999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6674" indent="-784265" algn="l" defTabSz="3135999" rtl="0" eaLnBrk="0" fontAlgn="base" hangingPunct="0">
        <a:spcBef>
          <a:spcPct val="20000"/>
        </a:spcBef>
        <a:spcAft>
          <a:spcPct val="0"/>
        </a:spcAft>
        <a:buChar char="–"/>
        <a:defRPr sz="6934">
          <a:solidFill>
            <a:schemeClr val="tx1"/>
          </a:solidFill>
          <a:latin typeface="+mn-lt"/>
        </a:defRPr>
      </a:lvl4pPr>
      <a:lvl5pPr marL="7054145" indent="-783206" algn="l" defTabSz="3135999" rtl="0" eaLnBrk="0" fontAlgn="base" hangingPunct="0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5pPr>
      <a:lvl6pPr marL="7358960" indent="-783206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6pPr>
      <a:lvl7pPr marL="7663775" indent="-783206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7pPr>
      <a:lvl8pPr marL="7968590" indent="-783206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8pPr>
      <a:lvl9pPr marL="8273406" indent="-783206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46000">
              <a:schemeClr val="accent2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81000" y="406400"/>
            <a:ext cx="43129200" cy="4139282"/>
          </a:xfrm>
          <a:prstGeom prst="round2DiagRect">
            <a:avLst/>
          </a:prstGeom>
          <a:solidFill>
            <a:srgbClr val="B41E1E"/>
          </a:solidFill>
          <a:ln w="9525">
            <a:noFill/>
            <a:miter lim="800000"/>
          </a:ln>
        </p:spPr>
        <p:txBody>
          <a:bodyPr lIns="73147" tIns="36574" rIns="73147" bIns="36574" anchor="ctr"/>
          <a:lstStyle>
            <a:defPPr>
              <a:defRPr kern="1200" smtId="4294967295"/>
            </a:defPPr>
          </a:lstStyle>
          <a:p>
            <a:pPr algn="ctr" defTabSz="2508375">
              <a:defRPr/>
            </a:pPr>
            <a:endParaRPr lang="en-US" sz="2933" b="1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Title 11">
            <a:extLst>
              <a:ext uri="{FF2B5EF4-FFF2-40B4-BE49-F238E27FC236}">
                <a16:creationId xmlns:a16="http://schemas.microsoft.com/office/drawing/2014/main" id="{D3A698E4-5105-47D7-8AAB-C4BA53E6D379}"/>
              </a:ext>
            </a:extLst>
          </p:cNvPr>
          <p:cNvSpPr txBox="1"/>
          <p:nvPr/>
        </p:nvSpPr>
        <p:spPr>
          <a:xfrm>
            <a:off x="8229600" y="836334"/>
            <a:ext cx="27432000" cy="1831290"/>
          </a:xfrm>
          <a:prstGeom prst="rect">
            <a:avLst/>
          </a:prstGeom>
        </p:spPr>
        <p:txBody>
          <a:bodyPr lIns="85344" tIns="42672" rIns="85344" bIns="42672"/>
          <a:lstStyle>
            <a:defPPr>
              <a:defRPr kern="1200" smtId="4294967295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Quattrocento" panose="02020802030000000404" pitchFamily="18" charset="0"/>
              </a:rPr>
              <a:t>Cardiac Tamponade Presenting As Sepsis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9FEE118B-FBC6-45D8-93CE-3A87E15AD5C3}"/>
              </a:ext>
            </a:extLst>
          </p:cNvPr>
          <p:cNvSpPr txBox="1"/>
          <p:nvPr/>
        </p:nvSpPr>
        <p:spPr>
          <a:xfrm>
            <a:off x="8229600" y="2415802"/>
            <a:ext cx="27432000" cy="1699055"/>
          </a:xfrm>
          <a:prstGeom prst="rect">
            <a:avLst/>
          </a:prstGeom>
        </p:spPr>
        <p:txBody>
          <a:bodyPr lIns="85344" tIns="42672" rIns="85344" bIns="42672">
            <a:spAutoFit/>
          </a:bodyPr>
          <a:lstStyle>
            <a:defPPr>
              <a:defRPr kern="1200" smtId="4294967295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Quattrocento Sans" panose="020B0502050000020003" pitchFamily="34" charset="0"/>
              </a:rPr>
              <a:t>Husam Salah, </a:t>
            </a:r>
            <a:r>
              <a:rPr lang="en-US" sz="6000" dirty="0" err="1">
                <a:solidFill>
                  <a:schemeClr val="bg1"/>
                </a:solidFill>
                <a:latin typeface="Quattrocento Sans" panose="020B0502050000020003" pitchFamily="34" charset="0"/>
              </a:rPr>
              <a:t>Harmeen</a:t>
            </a:r>
            <a:r>
              <a:rPr lang="en-US" sz="6000" dirty="0">
                <a:solidFill>
                  <a:schemeClr val="bg1"/>
                </a:solidFill>
                <a:latin typeface="Quattrocento Sans" panose="020B0502050000020003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Quattrocento Sans" panose="020B0502050000020003" pitchFamily="34" charset="0"/>
              </a:rPr>
              <a:t>Goraya</a:t>
            </a:r>
            <a:endParaRPr lang="en-US" sz="6000" dirty="0">
              <a:solidFill>
                <a:schemeClr val="bg1"/>
              </a:solidFill>
              <a:latin typeface="Quattrocento Sans" panose="020B0502050000020003" pitchFamily="34" charset="0"/>
            </a:endParaRPr>
          </a:p>
          <a:p>
            <a:pPr algn="ctr"/>
            <a:r>
              <a:rPr lang="en-US" sz="3734" dirty="0">
                <a:solidFill>
                  <a:schemeClr val="bg1"/>
                </a:solidFill>
                <a:latin typeface="Quattrocento Sans" panose="020B0502050000020003" pitchFamily="34" charset="0"/>
              </a:rPr>
              <a:t>Department of Internal Medicine, University of Arkansas for Medical Sciences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C7AAC99D-FA63-4F20-9BC9-620B7B59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128128"/>
            <a:ext cx="9703142" cy="582201"/>
          </a:xfrm>
          <a:prstGeom prst="round2DiagRect">
            <a:avLst>
              <a:gd name="adj1" fmla="val 30178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2400" b="1" dirty="0">
                <a:solidFill>
                  <a:schemeClr val="bg1"/>
                </a:solidFill>
                <a:latin typeface="Quattrocento" panose="02020802030000000404" pitchFamily="18" charset="0"/>
              </a:rPr>
              <a:t>Introduction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5DEA53B-8C55-4281-8C92-1B2F1CBC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765305"/>
            <a:ext cx="9703142" cy="582201"/>
          </a:xfrm>
          <a:prstGeom prst="round2DiagRect">
            <a:avLst>
              <a:gd name="adj1" fmla="val 30177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2400" b="1" dirty="0">
                <a:solidFill>
                  <a:schemeClr val="bg1"/>
                </a:solidFill>
                <a:latin typeface="Quattrocento" panose="02020802030000000404" pitchFamily="18" charset="0"/>
              </a:rPr>
              <a:t>Case Presentation</a:t>
            </a: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E3FEBAB5-D47E-42BA-A84C-C1EA43E9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1558" y="5128128"/>
            <a:ext cx="9703142" cy="582201"/>
          </a:xfrm>
          <a:prstGeom prst="round2DiagRect">
            <a:avLst>
              <a:gd name="adj1" fmla="val 30178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2400" b="1" dirty="0">
                <a:solidFill>
                  <a:schemeClr val="bg1"/>
                </a:solidFill>
                <a:latin typeface="Quattrocento" panose="02020802030000000404" pitchFamily="18" charset="0"/>
              </a:rPr>
              <a:t>Discussion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48ED2435-580E-419E-B71D-5D8F033E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1558" y="17905548"/>
            <a:ext cx="9703142" cy="582201"/>
          </a:xfrm>
          <a:prstGeom prst="round2DiagRect">
            <a:avLst>
              <a:gd name="adj1" fmla="val 33555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2400" b="1" dirty="0">
                <a:solidFill>
                  <a:schemeClr val="bg1"/>
                </a:solidFill>
                <a:latin typeface="Quattrocento" panose="02020802030000000404" pitchFamily="18" charset="0"/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19165-2759-412D-8CA8-3D65BD60D424}"/>
              </a:ext>
            </a:extLst>
          </p:cNvPr>
          <p:cNvSpPr txBox="1"/>
          <p:nvPr/>
        </p:nvSpPr>
        <p:spPr>
          <a:xfrm>
            <a:off x="0" y="5998332"/>
            <a:ext cx="15392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 algn="l">
              <a:buFont typeface="Wingdings" panose="05000000000000000000" pitchFamily="2" charset="2"/>
              <a:buChar char="q"/>
            </a:pPr>
            <a:r>
              <a:rPr lang="en-US" sz="4000" dirty="0"/>
              <a:t>Tamponade a clinical syndrome that results from the accumulation of fluid in the pericardial space.</a:t>
            </a:r>
          </a:p>
          <a:p>
            <a:pPr marL="1200150" lvl="1" indent="-742950" algn="l">
              <a:buFont typeface="Wingdings" panose="05000000000000000000" pitchFamily="2" charset="2"/>
              <a:buChar char="q"/>
            </a:pPr>
            <a:endParaRPr lang="en-US" sz="4000" dirty="0"/>
          </a:p>
          <a:p>
            <a:pPr marL="1200150" lvl="1" indent="-742950" algn="l">
              <a:buFont typeface="Wingdings" panose="05000000000000000000" pitchFamily="2" charset="2"/>
              <a:buChar char="q"/>
            </a:pPr>
            <a:r>
              <a:rPr lang="en-US" sz="4000" dirty="0"/>
              <a:t>It can initially be asymptomatic; however, as it progresses, it can present with shortness of breath, chest pain, tachycardia, pulses paradoxus.</a:t>
            </a:r>
          </a:p>
          <a:p>
            <a:pPr marL="1200150" lvl="1" indent="-742950" algn="l">
              <a:buFont typeface="Wingdings" panose="05000000000000000000" pitchFamily="2" charset="2"/>
              <a:buChar char="q"/>
            </a:pPr>
            <a:endParaRPr lang="en-US" sz="4000" dirty="0"/>
          </a:p>
          <a:p>
            <a:pPr marL="1200150" lvl="1" indent="-742950" algn="l">
              <a:buFont typeface="Wingdings" panose="05000000000000000000" pitchFamily="2" charset="2"/>
              <a:buChar char="q"/>
            </a:pPr>
            <a:r>
              <a:rPr lang="en-US" sz="4000" dirty="0"/>
              <a:t> Beck’s triad (hypotension, muffled heart sound, and distended neck vain), and in severe cases with a cardiogenic shock. </a:t>
            </a:r>
          </a:p>
          <a:p>
            <a:pPr marL="1200150" lvl="1" indent="-742950" algn="l">
              <a:buFont typeface="Wingdings" panose="05000000000000000000" pitchFamily="2" charset="2"/>
              <a:buChar char="q"/>
            </a:pPr>
            <a:endParaRPr lang="en-US" sz="4000" dirty="0"/>
          </a:p>
          <a:p>
            <a:pPr marL="1200150" lvl="1" indent="-742950" algn="l">
              <a:buFont typeface="Wingdings" panose="05000000000000000000" pitchFamily="2" charset="2"/>
              <a:buChar char="q"/>
            </a:pPr>
            <a:r>
              <a:rPr lang="en-US" sz="4000" dirty="0"/>
              <a:t> Tamponade is typically diagnosed using echocardiogram.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F113E-5E26-41AB-8177-AC07392982C0}"/>
              </a:ext>
            </a:extLst>
          </p:cNvPr>
          <p:cNvSpPr txBox="1"/>
          <p:nvPr/>
        </p:nvSpPr>
        <p:spPr>
          <a:xfrm>
            <a:off x="16459200" y="5013716"/>
            <a:ext cx="12191999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On arrival, Her mean arterial pressure (MAP) was in the 30s, requiring a gradual addition of dobutamine, norepinephrine, and vasopressin drips to maintain a MAP more than 65. </a:t>
            </a:r>
          </a:p>
          <a:p>
            <a:endParaRPr lang="en-US" sz="4000" dirty="0"/>
          </a:p>
          <a:p>
            <a:r>
              <a:rPr lang="en-US" sz="4000" dirty="0"/>
              <a:t>Physical examination was remarkable for diminished breath sounds at the lung bases. </a:t>
            </a:r>
          </a:p>
          <a:p>
            <a:endParaRPr lang="en-US" sz="4000" dirty="0"/>
          </a:p>
          <a:p>
            <a:r>
              <a:rPr lang="en-US" sz="4000" dirty="0"/>
              <a:t>Labs were remarkable for a white blood cell count of 20.17K/ul with neutrophilic level of 8.1 mmol/L, troponin level of 0.06 ng/mL, B-type natriuretic peptide of 73 </a:t>
            </a:r>
            <a:r>
              <a:rPr lang="en-US" sz="4000" dirty="0" err="1"/>
              <a:t>pg</a:t>
            </a:r>
            <a:r>
              <a:rPr lang="en-US" sz="4000" dirty="0"/>
              <a:t>/mL and procalcitonin level of 2.22 ng/</a:t>
            </a:r>
            <a:r>
              <a:rPr lang="en-US" sz="4000" dirty="0" err="1"/>
              <a:t>mL.</a:t>
            </a:r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Chest x-ray did not show any acute cardiopulmonary processes. Electrocardiography was normal sinus rhythm with low voltage. </a:t>
            </a:r>
          </a:p>
          <a:p>
            <a:endParaRPr lang="en-US" sz="4000" dirty="0"/>
          </a:p>
          <a:p>
            <a:r>
              <a:rPr lang="en-US" sz="4000" dirty="0"/>
              <a:t>Bedside ultrasound revealed large pericardial fluid. Emergent pericardiocentesis was performed. All of the patient’s symptoms immediately improved and her vital signs normalized.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34FBAB-FA70-4467-872A-6358964468EA}"/>
              </a:ext>
            </a:extLst>
          </p:cNvPr>
          <p:cNvSpPr txBox="1"/>
          <p:nvPr/>
        </p:nvSpPr>
        <p:spPr>
          <a:xfrm>
            <a:off x="381000" y="14924535"/>
            <a:ext cx="15011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54-year-old lady with asthma, paroxysmal atrial fibrillation, and hypertension was admitted to our intensive care unit (ICU) from another hospital with 3-day history of cough, tachycardia and hypotension. </a:t>
            </a:r>
          </a:p>
          <a:p>
            <a:endParaRPr lang="en-US" sz="4000" dirty="0"/>
          </a:p>
          <a:p>
            <a:r>
              <a:rPr lang="en-US" sz="4000" dirty="0"/>
              <a:t>She was started on broad-spectrum antibiotics for presumed sepsis. Her blood pressure continued to drop, requiring a phenylephrine drip.</a:t>
            </a:r>
          </a:p>
          <a:p>
            <a:endParaRPr lang="en-US" sz="4000" dirty="0"/>
          </a:p>
          <a:p>
            <a:r>
              <a:rPr lang="en-US" sz="4000" dirty="0"/>
              <a:t>She was then transferred to our ICU for higher level of care.</a:t>
            </a:r>
          </a:p>
          <a:p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5A4387-6E08-4D6C-8FD4-E6A5FC5C1ED4}"/>
              </a:ext>
            </a:extLst>
          </p:cNvPr>
          <p:cNvSpPr txBox="1"/>
          <p:nvPr/>
        </p:nvSpPr>
        <p:spPr>
          <a:xfrm>
            <a:off x="29565599" y="5937046"/>
            <a:ext cx="13335000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/>
              <a:t>Clinical presentation (e.g., shortness of breath, tachycardia, hypotension) is nonspecific and can be similar to other conditions, such as sepsis.</a:t>
            </a:r>
            <a:r>
              <a:rPr lang="en-US" sz="4000" baseline="30000" dirty="0"/>
              <a:t>3 </a:t>
            </a:r>
            <a:r>
              <a:rPr lang="en-US" sz="40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/>
              <a:t>Stolaz</a:t>
            </a:r>
            <a:r>
              <a:rPr lang="en-US" sz="4000" dirty="0"/>
              <a:t> et al retrospectively analyzed 153 patients who had presented to the emergency department and had been found to have pericardial effusion. 37.5% of the patients did not have any historical features suggestive of pericardial effusion. 0% of these patients had all of the components of Beck’s triad.</a:t>
            </a:r>
            <a:r>
              <a:rPr lang="en-US" sz="4000" baseline="30000" dirty="0"/>
              <a:t>4</a:t>
            </a:r>
            <a:r>
              <a:rPr lang="en-US" sz="40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/>
              <a:t>Our case report shows that tamponade can be easily misdiagnosed as sepsis. As a timely diagnosis of tamponade is crucial, we believe that point-of-care ultrasound (POCUS) should be performed in all critically ill patients to avoid delay in treatment.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/>
              <a:t>This, in turn, requires more POCUS training of the medical staff, including residents.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9818A7-F471-4BEE-BCC4-28EF2299841B}"/>
              </a:ext>
            </a:extLst>
          </p:cNvPr>
          <p:cNvSpPr txBox="1"/>
          <p:nvPr/>
        </p:nvSpPr>
        <p:spPr>
          <a:xfrm>
            <a:off x="30251400" y="18858871"/>
            <a:ext cx="13601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1- Appleton C, Gillam L, </a:t>
            </a:r>
            <a:r>
              <a:rPr lang="en-US" sz="2000" dirty="0" err="1"/>
              <a:t>Koulogiannis</a:t>
            </a:r>
            <a:r>
              <a:rPr lang="en-US" sz="2000" dirty="0"/>
              <a:t> K. Cardiac Tamponade. </a:t>
            </a:r>
            <a:r>
              <a:rPr lang="en-US" sz="2000" dirty="0" err="1"/>
              <a:t>Cardiol</a:t>
            </a:r>
            <a:r>
              <a:rPr lang="en-US" sz="2000" dirty="0"/>
              <a:t> Clin. 2017;35(4):525-537.</a:t>
            </a:r>
          </a:p>
          <a:p>
            <a:r>
              <a:rPr lang="en-US" sz="2000" dirty="0"/>
              <a:t>2- </a:t>
            </a:r>
            <a:r>
              <a:rPr lang="en-US" sz="2000" dirty="0" err="1"/>
              <a:t>Bodson</a:t>
            </a:r>
            <a:r>
              <a:rPr lang="en-US" sz="2000" dirty="0"/>
              <a:t> L, </a:t>
            </a:r>
            <a:r>
              <a:rPr lang="en-US" sz="2000" dirty="0" err="1"/>
              <a:t>Bouferrache</a:t>
            </a:r>
            <a:r>
              <a:rPr lang="en-US" sz="2000" dirty="0"/>
              <a:t> K, </a:t>
            </a:r>
            <a:r>
              <a:rPr lang="en-US" sz="2000" dirty="0" err="1"/>
              <a:t>Vieillard</a:t>
            </a:r>
            <a:r>
              <a:rPr lang="en-US" sz="2000" dirty="0"/>
              <a:t>-baron A. Cardiac tamponade. </a:t>
            </a:r>
            <a:r>
              <a:rPr lang="en-US" sz="2000" dirty="0" err="1"/>
              <a:t>Curr</a:t>
            </a:r>
            <a:r>
              <a:rPr lang="en-US" sz="2000" dirty="0"/>
              <a:t> </a:t>
            </a:r>
            <a:r>
              <a:rPr lang="en-US" sz="2000" dirty="0" err="1"/>
              <a:t>Opin</a:t>
            </a:r>
            <a:r>
              <a:rPr lang="en-US" sz="2000" dirty="0"/>
              <a:t> </a:t>
            </a:r>
            <a:r>
              <a:rPr lang="en-US" sz="2000" dirty="0" err="1"/>
              <a:t>Crit</a:t>
            </a:r>
            <a:r>
              <a:rPr lang="en-US" sz="2000" dirty="0"/>
              <a:t> Care. 2011;17(5):416-24.</a:t>
            </a:r>
          </a:p>
          <a:p>
            <a:r>
              <a:rPr lang="en-US" sz="2000" dirty="0"/>
              <a:t>3- Azim A, Rao PB, Srivastav P, Singh P. Cardiac tamponade mimicking septic shock diagnosed by early echocardiography. J </a:t>
            </a:r>
            <a:r>
              <a:rPr lang="en-US" sz="2000" dirty="0" err="1"/>
              <a:t>Emerg</a:t>
            </a:r>
            <a:r>
              <a:rPr lang="en-US" sz="2000" dirty="0"/>
              <a:t> Trauma Shock. 2010;3(3):306.</a:t>
            </a:r>
          </a:p>
          <a:p>
            <a:r>
              <a:rPr lang="en-US" sz="2000" dirty="0"/>
              <a:t>4- Stolz L, Valenzuela J, Situ-</a:t>
            </a:r>
            <a:r>
              <a:rPr lang="en-US" sz="2000" dirty="0" err="1"/>
              <a:t>lacasse</a:t>
            </a:r>
            <a:r>
              <a:rPr lang="en-US" sz="2000" dirty="0"/>
              <a:t> E, et al. Clinical and historical features of emergency department patients with pericardial effusions. World J </a:t>
            </a:r>
            <a:r>
              <a:rPr lang="en-US" sz="2000" dirty="0" err="1"/>
              <a:t>Emerg</a:t>
            </a:r>
            <a:r>
              <a:rPr lang="en-US" sz="2000" dirty="0"/>
              <a:t> Med. 2017;8(1):29-33.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A26F9A-090E-4244-8BEF-1664580E2425}"/>
              </a:ext>
            </a:extLst>
          </p:cNvPr>
          <p:cNvSpPr txBox="1"/>
          <p:nvPr/>
        </p:nvSpPr>
        <p:spPr>
          <a:xfrm>
            <a:off x="2743200" y="11571817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CBDDC1-D672-4340-8E3F-EEC894B839CF}"/>
              </a:ext>
            </a:extLst>
          </p:cNvPr>
          <p:cNvSpPr txBox="1"/>
          <p:nvPr/>
        </p:nvSpPr>
        <p:spPr>
          <a:xfrm>
            <a:off x="5334000" y="8994978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3C4E69-66A3-4E56-8135-16C8E1B077ED}"/>
              </a:ext>
            </a:extLst>
          </p:cNvPr>
          <p:cNvSpPr txBox="1"/>
          <p:nvPr/>
        </p:nvSpPr>
        <p:spPr>
          <a:xfrm>
            <a:off x="11493841" y="6706561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D8F22B-FB45-415F-B0EE-00AE8D2EB528}"/>
              </a:ext>
            </a:extLst>
          </p:cNvPr>
          <p:cNvSpPr txBox="1"/>
          <p:nvPr/>
        </p:nvSpPr>
        <p:spPr>
          <a:xfrm>
            <a:off x="14173199" y="12504252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2</a:t>
            </a:r>
          </a:p>
        </p:txBody>
      </p:sp>
      <p:pic>
        <p:nvPicPr>
          <p:cNvPr id="23" name="S Bowman Rd 3">
            <a:hlinkClick r:id="" action="ppaction://media"/>
            <a:extLst>
              <a:ext uri="{FF2B5EF4-FFF2-40B4-BE49-F238E27FC236}">
                <a16:creationId xmlns:a16="http://schemas.microsoft.com/office/drawing/2014/main" id="{A62868E9-0D1E-4484-B8CE-B3859406E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44571" y="19806899"/>
            <a:ext cx="60960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7841E5-61E7-4C5A-AAD2-BA162C144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054" y="18470431"/>
            <a:ext cx="8984289" cy="34751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0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melancholymedallion|09-2018"/>
</p:tagLst>
</file>

<file path=ppt/theme/theme1.xml><?xml version="1.0" encoding="utf-8"?>
<a:theme xmlns:a="http://schemas.openxmlformats.org/drawingml/2006/main" name="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6326</TotalTime>
  <Words>553</Words>
  <Application>Microsoft Office PowerPoint</Application>
  <PresentationFormat>Custom</PresentationFormat>
  <Paragraphs>44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Quattrocento Sans</vt:lpstr>
      <vt:lpstr>Wingdings</vt:lpstr>
      <vt:lpstr>Quattrocento</vt:lpstr>
      <vt:lpstr>Arial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Cushing, Jennifer</cp:lastModifiedBy>
  <cp:revision>174</cp:revision>
  <cp:lastPrinted>2006-08-04T02:22:52Z</cp:lastPrinted>
  <dcterms:modified xsi:type="dcterms:W3CDTF">2020-06-03T14:40:14Z</dcterms:modified>
  <cp:category>science research poster</cp:category>
</cp:coreProperties>
</file>