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43891200" cy="32918400"/>
  <p:notesSz cx="6858000" cy="9144000"/>
  <p:embeddedFontLst>
    <p:embeddedFont>
      <p:font typeface="Arial Black" panose="020B0A04020102020204" pitchFamily="34" charset="0"/>
      <p:bold r:id="rId4"/>
    </p:embeddedFont>
    <p:embeddedFont>
      <p:font typeface="Montserrat Extra Bold" panose="020B0604020202020204" charset="0"/>
      <p:bold r:id="rId5"/>
    </p:embeddedFont>
    <p:embeddedFont>
      <p:font typeface="Calibri" panose="020F0502020204030204" pitchFamily="34" charset="0"/>
      <p:regular r:id="rId6"/>
      <p:bold r:id="rId7"/>
      <p:italic r:id="rId8"/>
      <p:boldItalic r:id="rId9"/>
    </p:embeddedFont>
  </p:embeddedFontLst>
  <p:custDataLst>
    <p:tags r:id="rId10"/>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guide id="3" orient="horz" pos="10368" userDrawn="1">
          <p15:clr>
            <a:srgbClr val="A4A3A4"/>
          </p15:clr>
        </p15:guide>
        <p15:guide id="4"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BD3"/>
    <a:srgbClr val="E3E3E3"/>
    <a:srgbClr val="F59696"/>
    <a:srgbClr val="DCDCDC"/>
    <a:srgbClr val="A0BEC8"/>
    <a:srgbClr val="C9F1FF"/>
    <a:srgbClr val="93E2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980" autoAdjust="0"/>
    <p:restoredTop sz="93519" autoAdjust="0"/>
  </p:normalViewPr>
  <p:slideViewPr>
    <p:cSldViewPr snapToGrid="0">
      <p:cViewPr>
        <p:scale>
          <a:sx n="75" d="100"/>
          <a:sy n="75" d="100"/>
        </p:scale>
        <p:origin x="-13144" y="-4784"/>
      </p:cViewPr>
      <p:guideLst>
        <p:guide orient="horz" pos="6912"/>
        <p:guide pos="10368"/>
        <p:guide orient="horz" pos="10368"/>
        <p:guide pos="13824"/>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tags" Target="tags/tag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7B0E8FA9-8B5F-4493-A208-FBBD06A1EBF4}" type="datetimeFigureOut">
              <a:rPr lang="en-US" smtClean="0"/>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506200" y="16459200"/>
            <a:ext cx="14274800" cy="4368800"/>
          </a:xfrm>
          <a:prstGeom prst="rect">
            <a:avLst/>
          </a:prstGeom>
        </p:spPr>
      </p:pic>
      <p:pic>
        <p:nvPicPr>
          <p:cNvPr id="3" name="New picture"/>
          <p:cNvPicPr/>
          <p:nvPr/>
        </p:nvPicPr>
        <p:blipFill>
          <a:blip r:embed="rId4"/>
          <a:stretch>
            <a:fillRect/>
          </a:stretch>
        </p:blipFill>
        <p:spPr>
          <a:xfrm rot="5400000">
            <a:off x="41122600" y="16459200"/>
            <a:ext cx="14274800" cy="4368800"/>
          </a:xfrm>
          <a:prstGeom prst="rect">
            <a:avLst/>
          </a:prstGeom>
        </p:spPr>
      </p:pic>
      <p:pic>
        <p:nvPicPr>
          <p:cNvPr id="4" name="New picture"/>
          <p:cNvPicPr/>
          <p:nvPr/>
        </p:nvPicPr>
        <p:blipFill>
          <a:blip r:embed="rId5"/>
          <a:stretch>
            <a:fillRect/>
          </a:stretch>
        </p:blipFill>
        <p:spPr>
          <a:xfrm>
            <a:off x="6959600" y="33426400"/>
            <a:ext cx="29972000" cy="1549400"/>
          </a:xfrm>
          <a:prstGeom prst="rect">
            <a:avLst/>
          </a:prstGeom>
        </p:spPr>
      </p:pic>
      <p:sp>
        <p:nvSpPr>
          <p:cNvPr id="5"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assessingslate  Size: 48x36</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p:titleStyle>
    <p:bodyStyle>
      <a:defPPr>
        <a:defRPr kern="1200" smtId="4294967295"/>
      </a:defPPr>
      <a:lvl1pPr marL="0" indent="0" algn="l" defTabSz="4389028" rtl="0" eaLnBrk="1" latinLnBrk="0" hangingPunct="1">
        <a:spcBef>
          <a:spcPct val="20000"/>
        </a:spcBef>
        <a:buFont typeface="Arial" pitchFamily="34" charset="0"/>
        <a:buNone/>
        <a:defRPr sz="13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0" y="2"/>
            <a:ext cx="43891200" cy="6252092"/>
          </a:xfrm>
          <a:prstGeom prst="rect">
            <a:avLst/>
          </a:prstGeom>
          <a:solidFill>
            <a:srgbClr val="A0BEC8"/>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smtId="4294967295"/>
            </a:defPPr>
          </a:lstStyle>
          <a:p>
            <a:pPr algn="ctr"/>
            <a:endParaRPr lang="en-US"/>
          </a:p>
        </p:txBody>
      </p:sp>
      <p:sp>
        <p:nvSpPr>
          <p:cNvPr id="51" name="Title 11">
            <a:extLst>
              <a:ext uri="{FF2B5EF4-FFF2-40B4-BE49-F238E27FC236}">
                <a16:creationId xmlns:a16="http://schemas.microsoft.com/office/drawing/2014/main" id="{EE7A5C51-35F0-4B71-992D-43D344D16C04}"/>
              </a:ext>
            </a:extLst>
          </p:cNvPr>
          <p:cNvSpPr txBox="1"/>
          <p:nvPr/>
        </p:nvSpPr>
        <p:spPr>
          <a:xfrm>
            <a:off x="1371600" y="644900"/>
            <a:ext cx="41148000" cy="2746935"/>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000" dirty="0"/>
              <a:t>Efficacy of Plastic Versus Metal Biliary Stents on Bilirubin Regression in Malignant Obstructive Jaundice: A Retrospective Analysis</a:t>
            </a:r>
            <a:endParaRPr lang="en-US" sz="8000" b="1" dirty="0">
              <a:solidFill>
                <a:schemeClr val="bg1"/>
              </a:solidFill>
              <a:latin typeface="Montserrat Extra Bold" panose="00000900000000000000" pitchFamily="50" charset="0"/>
            </a:endParaRP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1371600" y="3630563"/>
            <a:ext cx="41148000" cy="1791260"/>
          </a:xfrm>
          <a:prstGeom prst="rect">
            <a:avLst/>
          </a:prstGeom>
        </p:spPr>
        <p:txBody>
          <a:bodyPr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defRPr/>
            </a:pPr>
            <a:r>
              <a:rPr lang="en-US" sz="5400" dirty="0"/>
              <a:t>Jesse J. Xie, </a:t>
            </a:r>
            <a:r>
              <a:rPr lang="en-US" sz="5400" dirty="0" err="1"/>
              <a:t>Zhongning</a:t>
            </a:r>
            <a:r>
              <a:rPr lang="en-US" sz="5400" dirty="0"/>
              <a:t> Chen, Natalie B. </a:t>
            </a:r>
            <a:r>
              <a:rPr lang="en-US" sz="5400" dirty="0" err="1"/>
              <a:t>Peeples</a:t>
            </a:r>
            <a:r>
              <a:rPr lang="en-US" sz="5400" dirty="0"/>
              <a:t>, Charles Lavender, Quinton D. Palmer, Arya M. Roy, Benjamin </a:t>
            </a:r>
            <a:r>
              <a:rPr lang="en-US" sz="5400" dirty="0" err="1"/>
              <a:t>Tharian</a:t>
            </a:r>
            <a:r>
              <a:rPr lang="en-US" sz="5400" dirty="0"/>
              <a:t>, Shashank Garg, </a:t>
            </a:r>
            <a:r>
              <a:rPr lang="en-US" sz="5400" dirty="0" err="1"/>
              <a:t>Sumant</a:t>
            </a:r>
            <a:r>
              <a:rPr lang="en-US" sz="5400" dirty="0"/>
              <a:t> Inamdar</a:t>
            </a:r>
          </a:p>
        </p:txBody>
      </p:sp>
      <p:sp>
        <p:nvSpPr>
          <p:cNvPr id="71" name="Rectangle: Rounded Corners 70"/>
          <p:cNvSpPr/>
          <p:nvPr/>
        </p:nvSpPr>
        <p:spPr>
          <a:xfrm>
            <a:off x="33120682" y="24141796"/>
            <a:ext cx="10058400" cy="7976527"/>
          </a:xfrm>
          <a:prstGeom prst="roundRect">
            <a:avLst>
              <a:gd name="adj" fmla="val 3948"/>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9" name="TextBox 58">
            <a:extLst>
              <a:ext uri="{FF2B5EF4-FFF2-40B4-BE49-F238E27FC236}">
                <a16:creationId xmlns:a16="http://schemas.microsoft.com/office/drawing/2014/main" id="{2224C3B5-C740-463A-8086-222E05D55D53}"/>
              </a:ext>
            </a:extLst>
          </p:cNvPr>
          <p:cNvSpPr txBox="1"/>
          <p:nvPr/>
        </p:nvSpPr>
        <p:spPr>
          <a:xfrm>
            <a:off x="33577882" y="25624638"/>
            <a:ext cx="9144000" cy="6186309"/>
          </a:xfrm>
          <a:prstGeom prst="rect">
            <a:avLst/>
          </a:prstGeom>
          <a:noFill/>
        </p:spPr>
        <p:txBody>
          <a:bodyPr wrap="square" rtlCol="0">
            <a:spAutoFit/>
          </a:bodyPr>
          <a:lstStyle>
            <a:defPPr>
              <a:defRPr kern="1200" smtId="4294967295"/>
            </a:defPPr>
          </a:lstStyle>
          <a:p>
            <a:pPr marL="342900" indent="-342900">
              <a:buFont typeface="+mj-lt"/>
              <a:buAutoNum type="arabicPeriod"/>
            </a:pPr>
            <a:r>
              <a:rPr lang="en-US" sz="1800" dirty="0"/>
              <a:t> Weston BR, Ross WA, Wolff RA, Evans D, et al. Rate of bilirubin regression after stenting in malignant biliary obstruction for the initiation of chemotherapy: how soon should we repeat endoscopic retrograde cholangiopancreatography? </a:t>
            </a:r>
            <a:r>
              <a:rPr lang="en-US" sz="1800" i="1" dirty="0"/>
              <a:t>Cancer. </a:t>
            </a:r>
            <a:r>
              <a:rPr lang="en-US" sz="1800" dirty="0"/>
              <a:t>2008 Jun;112(11):2417-23</a:t>
            </a:r>
          </a:p>
          <a:p>
            <a:pPr marL="342900" lvl="0" indent="-342900">
              <a:buFont typeface="+mj-lt"/>
              <a:buAutoNum type="arabicPeriod"/>
            </a:pPr>
            <a:r>
              <a:rPr lang="en-US" sz="1800" dirty="0"/>
              <a:t>Raju RP, </a:t>
            </a:r>
            <a:r>
              <a:rPr lang="en-US" sz="1800" dirty="0" err="1"/>
              <a:t>Jaganmohan</a:t>
            </a:r>
            <a:r>
              <a:rPr lang="en-US" sz="1800" dirty="0"/>
              <a:t> SR, Ross WA, et al. Optimum Palliation of Inoperable Hilar Cholangiocarcinoma: Comparative Assessment of the Efficacy of Plastic and Self-Expanding Metal Stents. </a:t>
            </a:r>
            <a:r>
              <a:rPr lang="en-US" sz="1800" i="1" dirty="0"/>
              <a:t>Dig Dis Sci</a:t>
            </a:r>
            <a:r>
              <a:rPr lang="en-US" sz="1800" dirty="0"/>
              <a:t>. 2011 May;56(5):1557-64</a:t>
            </a:r>
          </a:p>
          <a:p>
            <a:pPr marL="342900" lvl="0" indent="-342900">
              <a:buFont typeface="+mj-lt"/>
              <a:buAutoNum type="arabicPeriod"/>
            </a:pPr>
            <a:r>
              <a:rPr lang="en-US" sz="1800" dirty="0" err="1"/>
              <a:t>Bernon</a:t>
            </a:r>
            <a:r>
              <a:rPr lang="en-US" sz="1800" dirty="0"/>
              <a:t> MM, Shaw J, Burmeister S, Chinnery G, et al. Distal malignant biliary obstruction: a prospective </a:t>
            </a:r>
            <a:r>
              <a:rPr lang="en-US" sz="1800" dirty="0" err="1"/>
              <a:t>randomised</a:t>
            </a:r>
            <a:r>
              <a:rPr lang="en-US" sz="1800" dirty="0"/>
              <a:t> trial comparing plastic and uncovered self-expanding metal stents in the palliation of symptomatic jaundice. </a:t>
            </a:r>
            <a:r>
              <a:rPr lang="en-US" sz="1800" i="1" dirty="0"/>
              <a:t>S </a:t>
            </a:r>
            <a:r>
              <a:rPr lang="en-US" sz="1800" i="1" dirty="0" err="1"/>
              <a:t>Afr</a:t>
            </a:r>
            <a:r>
              <a:rPr lang="en-US" sz="1800" i="1" dirty="0"/>
              <a:t> J Surg.</a:t>
            </a:r>
            <a:r>
              <a:rPr lang="en-US" sz="1800" dirty="0"/>
              <a:t> 2018 Mar;56(1):30-4</a:t>
            </a:r>
          </a:p>
          <a:p>
            <a:pPr marL="342900" lvl="0" indent="-342900">
              <a:buFont typeface="+mj-lt"/>
              <a:buAutoNum type="arabicPeriod"/>
            </a:pPr>
            <a:r>
              <a:rPr lang="en-US" sz="1800" i="1" dirty="0"/>
              <a:t>Unconjugated hyperbilirubinemia: practice essentials, background, </a:t>
            </a:r>
            <a:r>
              <a:rPr lang="en-US" sz="1800" i="1" dirty="0" err="1"/>
              <a:t>pathyophysiology</a:t>
            </a:r>
            <a:r>
              <a:rPr lang="en-US" sz="1800" i="1" dirty="0"/>
              <a:t>.</a:t>
            </a:r>
            <a:r>
              <a:rPr lang="en-US" sz="1800" dirty="0"/>
              <a:t> Medscape reference. March 2019. </a:t>
            </a:r>
          </a:p>
          <a:p>
            <a:pPr marL="342900" lvl="0" indent="-342900">
              <a:buFont typeface="+mj-lt"/>
              <a:buAutoNum type="arabicPeriod"/>
            </a:pPr>
            <a:r>
              <a:rPr lang="en-US" sz="1800" dirty="0" err="1"/>
              <a:t>Mescher</a:t>
            </a:r>
            <a:r>
              <a:rPr lang="en-US" sz="1800" dirty="0"/>
              <a:t> AL. "The Circulatory System." </a:t>
            </a:r>
            <a:r>
              <a:rPr lang="en-US" sz="1800" i="1" dirty="0" err="1"/>
              <a:t>Junquiera's</a:t>
            </a:r>
            <a:r>
              <a:rPr lang="en-US" sz="1800" i="1" dirty="0"/>
              <a:t> Basic Histology</a:t>
            </a:r>
            <a:r>
              <a:rPr lang="en-US" sz="1800" dirty="0"/>
              <a:t>. 12th Ed. New York: McGraw-Hill, 2010. Print. 197.</a:t>
            </a:r>
          </a:p>
          <a:p>
            <a:pPr marL="342900" lvl="0" indent="-342900">
              <a:buFont typeface="+mj-lt"/>
              <a:buAutoNum type="arabicPeriod"/>
            </a:pPr>
            <a:r>
              <a:rPr lang="en-US" sz="1800" dirty="0"/>
              <a:t>Chapter 13. Bilirubin Formation and Excretion by the Liver. In: Barrett KE. Barrett K.E. Ed. Kim E. </a:t>
            </a:r>
            <a:r>
              <a:rPr lang="en-US" sz="1800" dirty="0" err="1"/>
              <a:t>Barrett.eds</a:t>
            </a:r>
            <a:r>
              <a:rPr lang="en-US" sz="1800" dirty="0"/>
              <a:t>. </a:t>
            </a:r>
            <a:r>
              <a:rPr lang="en-US" sz="1800" i="1" dirty="0"/>
              <a:t>Gastrointestinal Physiology, 2e </a:t>
            </a:r>
            <a:r>
              <a:rPr lang="en-US" sz="1800" dirty="0"/>
              <a:t>New York, NY: McGraw-Hill; 2014. http://</a:t>
            </a:r>
            <a:r>
              <a:rPr lang="en-US" sz="1800" dirty="0" err="1"/>
              <a:t>accessmedicine.mhmedical.com</a:t>
            </a:r>
            <a:r>
              <a:rPr lang="en-US" sz="1800" dirty="0"/>
              <a:t>/</a:t>
            </a:r>
            <a:r>
              <a:rPr lang="en-US" sz="1800" dirty="0" err="1"/>
              <a:t>content.aspx?bookid</a:t>
            </a:r>
            <a:r>
              <a:rPr lang="en-US" sz="1800" dirty="0"/>
              <a:t>=691&amp;sectionid=45431414. Accessed July 07, 2019.</a:t>
            </a:r>
          </a:p>
          <a:p>
            <a:pPr marL="342900" lvl="0" indent="-342900">
              <a:buFont typeface="+mj-lt"/>
              <a:buAutoNum type="arabicPeriod"/>
            </a:pPr>
            <a:r>
              <a:rPr lang="en-US" sz="1800" dirty="0"/>
              <a:t>Bill JG, </a:t>
            </a:r>
            <a:r>
              <a:rPr lang="en-US" sz="1800" dirty="0" err="1"/>
              <a:t>Mullady</a:t>
            </a:r>
            <a:r>
              <a:rPr lang="en-US" sz="1800" dirty="0"/>
              <a:t> DK. Stenting for Benign and Malignant Biliary Strictures. </a:t>
            </a:r>
            <a:r>
              <a:rPr lang="en-US" sz="1800" i="1" dirty="0" err="1"/>
              <a:t>Gastrointest</a:t>
            </a:r>
            <a:r>
              <a:rPr lang="en-US" sz="1800" i="1" dirty="0"/>
              <a:t> </a:t>
            </a:r>
            <a:r>
              <a:rPr lang="en-US" sz="1800" i="1" dirty="0" err="1"/>
              <a:t>Endosc</a:t>
            </a:r>
            <a:r>
              <a:rPr lang="en-US" sz="1800" i="1" dirty="0"/>
              <a:t> Clin N Am</a:t>
            </a:r>
            <a:r>
              <a:rPr lang="en-US" sz="1800" dirty="0"/>
              <a:t>. 2019 Apr; 29(2): 215-235</a:t>
            </a:r>
          </a:p>
        </p:txBody>
      </p:sp>
      <p:sp>
        <p:nvSpPr>
          <p:cNvPr id="60" name="TextBox 59">
            <a:extLst>
              <a:ext uri="{FF2B5EF4-FFF2-40B4-BE49-F238E27FC236}">
                <a16:creationId xmlns:a16="http://schemas.microsoft.com/office/drawing/2014/main" id="{1043F711-D47E-42B5-B443-99A2ED27753E}"/>
              </a:ext>
            </a:extLst>
          </p:cNvPr>
          <p:cNvSpPr txBox="1"/>
          <p:nvPr/>
        </p:nvSpPr>
        <p:spPr>
          <a:xfrm>
            <a:off x="33577882" y="24675468"/>
            <a:ext cx="9144000" cy="646331"/>
          </a:xfrm>
          <a:prstGeom prst="rect">
            <a:avLst/>
          </a:prstGeom>
          <a:noFill/>
        </p:spPr>
        <p:txBody>
          <a:bodyPr wrap="square" rtlCol="0">
            <a:spAutoFit/>
          </a:bodyPr>
          <a:lstStyle>
            <a:defPPr>
              <a:defRPr kern="1200" smtId="4294967295"/>
            </a:defPPr>
          </a:lstStyle>
          <a:p>
            <a:r>
              <a:rPr lang="en-US" sz="3600" b="1" dirty="0">
                <a:solidFill>
                  <a:schemeClr val="tx1">
                    <a:lumMod val="75000"/>
                    <a:lumOff val="25000"/>
                  </a:schemeClr>
                </a:solidFill>
                <a:latin typeface="Montserrat Extra Bold" panose="00000900000000000000" pitchFamily="50" charset="0"/>
              </a:rPr>
              <a:t>Acknowledgements</a:t>
            </a:r>
          </a:p>
        </p:txBody>
      </p:sp>
      <p:sp>
        <p:nvSpPr>
          <p:cNvPr id="42" name="Rectangle: Rounded Corners 41"/>
          <p:cNvSpPr/>
          <p:nvPr/>
        </p:nvSpPr>
        <p:spPr>
          <a:xfrm>
            <a:off x="33120682" y="7030150"/>
            <a:ext cx="10058400" cy="10809466"/>
          </a:xfrm>
          <a:prstGeom prst="roundRect">
            <a:avLst>
              <a:gd name="adj" fmla="val 1477"/>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61" name="TextBox 60">
            <a:extLst>
              <a:ext uri="{FF2B5EF4-FFF2-40B4-BE49-F238E27FC236}">
                <a16:creationId xmlns:a16="http://schemas.microsoft.com/office/drawing/2014/main" id="{89EBE15B-4246-47D5-A572-FC8BC1A36A14}"/>
              </a:ext>
            </a:extLst>
          </p:cNvPr>
          <p:cNvSpPr txBox="1"/>
          <p:nvPr/>
        </p:nvSpPr>
        <p:spPr>
          <a:xfrm>
            <a:off x="33577882" y="8150297"/>
            <a:ext cx="9144000" cy="8956298"/>
          </a:xfrm>
          <a:prstGeom prst="rect">
            <a:avLst/>
          </a:prstGeom>
          <a:noFill/>
        </p:spPr>
        <p:txBody>
          <a:bodyPr wrap="square" rtlCol="0">
            <a:spAutoFit/>
          </a:bodyPr>
          <a:lstStyle>
            <a:defPPr>
              <a:defRPr kern="1200" smtId="4294967295"/>
            </a:defP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ERCP with placement of a PS or SEMS is the most common method for biliary drainage. </a:t>
            </a:r>
          </a:p>
          <a:p>
            <a:endParaRPr lang="en-US" sz="2400" dirty="0"/>
          </a:p>
          <a:p>
            <a:pPr marL="342900" indent="-342900">
              <a:buFont typeface="Arial" panose="020B0604020202020204" pitchFamily="34" charset="0"/>
              <a:buChar char="•"/>
            </a:pPr>
            <a:r>
              <a:rPr lang="en-US" sz="2400" dirty="0"/>
              <a:t>Despite evidence of longer duration of patency in SEMS compared to PS, there is a lack of large sample size comparing the efficacy between the two in rate of bilirubin regression.</a:t>
            </a:r>
          </a:p>
          <a:p>
            <a:endParaRPr lang="en-US" sz="2400" dirty="0"/>
          </a:p>
          <a:p>
            <a:pPr marL="342900" indent="-342900">
              <a:buFont typeface="Arial" panose="020B0604020202020204" pitchFamily="34" charset="0"/>
              <a:buChar char="•"/>
            </a:pPr>
            <a:r>
              <a:rPr lang="en-US" sz="2400" dirty="0"/>
              <a:t>In this study, there was a statistically significant difference between PS and SEMS following initial placement (n = 148) favoring SEMS at 2 weeks but no difference at 4 or 12 weeks. When analyzing all procedures (n = 211) there was no statistical significant difference in the rate of bilirubin regression following the placement of PS versus SEMS.</a:t>
            </a:r>
          </a:p>
          <a:p>
            <a:endParaRPr lang="en-US" sz="2400" dirty="0"/>
          </a:p>
          <a:p>
            <a:pPr marL="342900" indent="-342900">
              <a:buFont typeface="Arial" panose="020B0604020202020204" pitchFamily="34" charset="0"/>
              <a:buChar char="•"/>
            </a:pPr>
            <a:r>
              <a:rPr lang="en-US" sz="2400" dirty="0"/>
              <a:t>Placement of PS and SEMS both individually showed statistically significant decrease in bilirubin. </a:t>
            </a:r>
          </a:p>
          <a:p>
            <a:endParaRPr lang="en-US" sz="2400" dirty="0"/>
          </a:p>
          <a:p>
            <a:pPr marL="342900" indent="-342900">
              <a:buFont typeface="Arial" panose="020B0604020202020204" pitchFamily="34" charset="0"/>
              <a:buChar char="•"/>
            </a:pPr>
            <a:r>
              <a:rPr lang="en-US" sz="2400" dirty="0"/>
              <a:t>The type of stent placed does not necessarily lead a clinically meaningful rapid decline.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Patient tolerance of repeat procedures, life expectancy, patient comfort, and cost must all be considered prior to choosing a stent material.</a:t>
            </a:r>
          </a:p>
        </p:txBody>
      </p:sp>
      <p:sp>
        <p:nvSpPr>
          <p:cNvPr id="83" name="TextBox 82">
            <a:extLst>
              <a:ext uri="{FF2B5EF4-FFF2-40B4-BE49-F238E27FC236}">
                <a16:creationId xmlns:a16="http://schemas.microsoft.com/office/drawing/2014/main" id="{66B428E8-E946-4C04-BA2E-DBE7C90A92EC}"/>
              </a:ext>
            </a:extLst>
          </p:cNvPr>
          <p:cNvSpPr txBox="1"/>
          <p:nvPr/>
        </p:nvSpPr>
        <p:spPr>
          <a:xfrm>
            <a:off x="33577882" y="7482385"/>
            <a:ext cx="9144000" cy="646331"/>
          </a:xfrm>
          <a:prstGeom prst="rect">
            <a:avLst/>
          </a:prstGeom>
          <a:noFill/>
        </p:spPr>
        <p:txBody>
          <a:bodyPr wrap="square" rtlCol="0">
            <a:spAutoFit/>
          </a:bodyPr>
          <a:lstStyle>
            <a:defPPr>
              <a:defRPr kern="1200" smtId="4294967295"/>
            </a:defPPr>
          </a:lstStyle>
          <a:p>
            <a:r>
              <a:rPr lang="en-US" sz="3600" b="1">
                <a:solidFill>
                  <a:schemeClr val="tx1">
                    <a:lumMod val="75000"/>
                    <a:lumOff val="25000"/>
                  </a:schemeClr>
                </a:solidFill>
                <a:latin typeface="Montserrat Extra Bold" panose="00000900000000000000" pitchFamily="50" charset="0"/>
              </a:rPr>
              <a:t>Conclusion</a:t>
            </a:r>
          </a:p>
        </p:txBody>
      </p:sp>
      <p:sp>
        <p:nvSpPr>
          <p:cNvPr id="45" name="Rectangle: Rounded Corners 44"/>
          <p:cNvSpPr/>
          <p:nvPr/>
        </p:nvSpPr>
        <p:spPr>
          <a:xfrm>
            <a:off x="33120682" y="18592023"/>
            <a:ext cx="10058400" cy="4797366"/>
          </a:xfrm>
          <a:prstGeom prst="roundRect">
            <a:avLst>
              <a:gd name="adj" fmla="val 159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84" name="TextBox 83">
            <a:extLst>
              <a:ext uri="{FF2B5EF4-FFF2-40B4-BE49-F238E27FC236}">
                <a16:creationId xmlns:a16="http://schemas.microsoft.com/office/drawing/2014/main" id="{7ABCCD2C-433F-478B-B18B-A4DAD100C702}"/>
              </a:ext>
            </a:extLst>
          </p:cNvPr>
          <p:cNvSpPr txBox="1"/>
          <p:nvPr/>
        </p:nvSpPr>
        <p:spPr>
          <a:xfrm>
            <a:off x="33577882" y="19707437"/>
            <a:ext cx="9144000" cy="3416320"/>
          </a:xfrm>
          <a:prstGeom prst="rect">
            <a:avLst/>
          </a:prstGeom>
          <a:noFill/>
        </p:spPr>
        <p:txBody>
          <a:bodyPr wrap="square" rtlCol="0">
            <a:spAutoFit/>
          </a:bodyPr>
          <a:lstStyle>
            <a:defPPr>
              <a:defRPr kern="1200" smtId="4294967295"/>
            </a:defPPr>
          </a:lstStyle>
          <a:p>
            <a:pPr marL="342900" indent="-342900">
              <a:buFont typeface="Arial" panose="020B0604020202020204" pitchFamily="34" charset="0"/>
              <a:buChar char="•"/>
            </a:pPr>
            <a:r>
              <a:rPr lang="en-US" sz="2400" dirty="0"/>
              <a:t>A larger sample size is needed to determine whether re-intervention with a different stent type following initial stent placement increases rate of bilirubin regression.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Separate metal stent population into fully covered stents, partially covered stents, and uncovered stents.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Include multiple centers to allow for results that are more applicable to all populations.  </a:t>
            </a:r>
            <a:endParaRPr lang="en-US" sz="2400" dirty="0">
              <a:effectLst/>
            </a:endParaRPr>
          </a:p>
        </p:txBody>
      </p:sp>
      <p:sp>
        <p:nvSpPr>
          <p:cNvPr id="85" name="TextBox 84">
            <a:extLst>
              <a:ext uri="{FF2B5EF4-FFF2-40B4-BE49-F238E27FC236}">
                <a16:creationId xmlns:a16="http://schemas.microsoft.com/office/drawing/2014/main" id="{2F9F16DD-B1FB-447B-BA78-9201D1B2D897}"/>
              </a:ext>
            </a:extLst>
          </p:cNvPr>
          <p:cNvSpPr txBox="1"/>
          <p:nvPr/>
        </p:nvSpPr>
        <p:spPr>
          <a:xfrm>
            <a:off x="33577882" y="19039525"/>
            <a:ext cx="9144000" cy="646331"/>
          </a:xfrm>
          <a:prstGeom prst="rect">
            <a:avLst/>
          </a:prstGeom>
          <a:noFill/>
        </p:spPr>
        <p:txBody>
          <a:bodyPr wrap="square" rtlCol="0">
            <a:spAutoFit/>
          </a:bodyPr>
          <a:lstStyle>
            <a:defPPr>
              <a:defRPr kern="1200" smtId="4294967295"/>
            </a:defPPr>
          </a:lstStyle>
          <a:p>
            <a:r>
              <a:rPr lang="en-US" sz="3600" b="1" dirty="0">
                <a:solidFill>
                  <a:schemeClr val="tx1">
                    <a:lumMod val="75000"/>
                    <a:lumOff val="25000"/>
                  </a:schemeClr>
                </a:solidFill>
                <a:latin typeface="Montserrat Extra Bold" panose="00000900000000000000" pitchFamily="50" charset="0"/>
              </a:rPr>
              <a:t>Future Directions</a:t>
            </a:r>
          </a:p>
        </p:txBody>
      </p:sp>
      <p:sp>
        <p:nvSpPr>
          <p:cNvPr id="39" name="Rectangle: Rounded Corners 38"/>
          <p:cNvSpPr/>
          <p:nvPr/>
        </p:nvSpPr>
        <p:spPr>
          <a:xfrm>
            <a:off x="712119" y="7030149"/>
            <a:ext cx="10058400" cy="12051876"/>
          </a:xfrm>
          <a:prstGeom prst="roundRect">
            <a:avLst>
              <a:gd name="adj" fmla="val 1711"/>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6" name="TextBox 45"/>
          <p:cNvSpPr txBox="1"/>
          <p:nvPr/>
        </p:nvSpPr>
        <p:spPr>
          <a:xfrm>
            <a:off x="1169319" y="8381129"/>
            <a:ext cx="9144000" cy="10433625"/>
          </a:xfrm>
          <a:prstGeom prst="rect">
            <a:avLst/>
          </a:prstGeom>
          <a:noFill/>
        </p:spPr>
        <p:txBody>
          <a:bodyPr wrap="square" rtlCol="0">
            <a:spAutoFit/>
          </a:bodyPr>
          <a:lstStyle>
            <a:defPPr>
              <a:defRPr kern="1200" smtId="4294967295"/>
            </a:defPPr>
          </a:lstStyle>
          <a:p>
            <a:r>
              <a:rPr lang="en-US" sz="2400" i="1" dirty="0"/>
              <a:t>Background:</a:t>
            </a:r>
            <a:r>
              <a:rPr lang="en-US" sz="2400" dirty="0"/>
              <a:t> Malignant obstruction of the biliary tree often confers a worse outcome and poorer quality of life due to hyperbilirubinemia reducing the efficacy of chemotherapy and causing uncomfortable symptoms, respectively. Though we understand the difference in length of patency between plastic stents (PS) and self-expanding metal stents (SEMS), we lack evidence that one has increased efficacy in bilirubin regression over the other. </a:t>
            </a:r>
          </a:p>
          <a:p>
            <a:endParaRPr lang="en-US" sz="2400" dirty="0"/>
          </a:p>
          <a:p>
            <a:r>
              <a:rPr lang="en-US" sz="2400" i="1" dirty="0"/>
              <a:t>Methods:</a:t>
            </a:r>
            <a:r>
              <a:rPr lang="en-US" sz="2400" dirty="0"/>
              <a:t> We retrospectively compared 211 patients with either PS or SEMS placement for hyperbilirubinemia secondary to malignant biliary obstruction to analyze each stent’s impact on rate of bilirubin regression.</a:t>
            </a:r>
          </a:p>
          <a:p>
            <a:endParaRPr lang="en-US" sz="2400" dirty="0"/>
          </a:p>
          <a:p>
            <a:r>
              <a:rPr lang="en-US" sz="2400" i="1" dirty="0"/>
              <a:t>Results:</a:t>
            </a:r>
            <a:r>
              <a:rPr lang="en-US" sz="2400" dirty="0"/>
              <a:t> We found no difference in rate of bilirubin regression between PS and SEMS at 2 weeks, 4 weeks, and 3 months when analyzing all interventions, however there was a statistically significant faster rate of regression in metal stents in initial intervention at 2 weeks, but no difference at 4 weeks or 3 months. There was a </a:t>
            </a:r>
            <a:r>
              <a:rPr lang="en-US" sz="2400" dirty="0" err="1"/>
              <a:t>significan</a:t>
            </a:r>
            <a:r>
              <a:rPr lang="en-US" sz="2400" dirty="0"/>
              <a:t> decrease in bilirubin at each level of obstruction with both types of stent placement. </a:t>
            </a:r>
          </a:p>
          <a:p>
            <a:endParaRPr lang="en-US" sz="2400" dirty="0"/>
          </a:p>
          <a:p>
            <a:r>
              <a:rPr lang="en-US" sz="2400" i="1" dirty="0"/>
              <a:t>Conclusion:</a:t>
            </a:r>
            <a:r>
              <a:rPr lang="en-US" sz="2400" dirty="0"/>
              <a:t> Both PS and SEMS placement are effective in palliation of malignant hyperbilirubinemia regardless of the level of biliary obstruction. Though SEMS have a longer duration of patency compared to PS, it does not confer a faster level of bilirubin regression over the long term.</a:t>
            </a:r>
          </a:p>
        </p:txBody>
      </p:sp>
      <p:sp>
        <p:nvSpPr>
          <p:cNvPr id="47" name="TextBox 46"/>
          <p:cNvSpPr txBox="1"/>
          <p:nvPr/>
        </p:nvSpPr>
        <p:spPr>
          <a:xfrm>
            <a:off x="1169319" y="7482385"/>
            <a:ext cx="9144000" cy="646331"/>
          </a:xfrm>
          <a:prstGeom prst="rect">
            <a:avLst/>
          </a:prstGeom>
          <a:noFill/>
        </p:spPr>
        <p:txBody>
          <a:bodyPr wrap="square" rtlCol="0">
            <a:spAutoFit/>
          </a:bodyPr>
          <a:lstStyle>
            <a:defPPr>
              <a:defRPr kern="1200" smtId="4294967295"/>
            </a:defPPr>
          </a:lstStyle>
          <a:p>
            <a:r>
              <a:rPr lang="en-US" sz="3600" b="1">
                <a:solidFill>
                  <a:schemeClr val="tx1">
                    <a:lumMod val="75000"/>
                    <a:lumOff val="25000"/>
                  </a:schemeClr>
                </a:solidFill>
                <a:latin typeface="Montserrat Extra Bold" panose="00000900000000000000" pitchFamily="50" charset="0"/>
              </a:rPr>
              <a:t>Abstract</a:t>
            </a:r>
          </a:p>
        </p:txBody>
      </p:sp>
      <p:sp>
        <p:nvSpPr>
          <p:cNvPr id="43" name="Rectangle: Rounded Corners 42"/>
          <p:cNvSpPr/>
          <p:nvPr/>
        </p:nvSpPr>
        <p:spPr>
          <a:xfrm>
            <a:off x="712119" y="19860080"/>
            <a:ext cx="10058400" cy="12258251"/>
          </a:xfrm>
          <a:prstGeom prst="roundRect">
            <a:avLst>
              <a:gd name="adj" fmla="val 2004"/>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86" name="TextBox 85">
            <a:extLst>
              <a:ext uri="{FF2B5EF4-FFF2-40B4-BE49-F238E27FC236}">
                <a16:creationId xmlns:a16="http://schemas.microsoft.com/office/drawing/2014/main" id="{9B320F11-3F85-4920-92E0-15D89C7AF4D2}"/>
              </a:ext>
            </a:extLst>
          </p:cNvPr>
          <p:cNvSpPr txBox="1"/>
          <p:nvPr/>
        </p:nvSpPr>
        <p:spPr>
          <a:xfrm>
            <a:off x="1140218" y="20887570"/>
            <a:ext cx="9144000" cy="9202519"/>
          </a:xfrm>
          <a:prstGeom prst="rect">
            <a:avLst/>
          </a:prstGeom>
          <a:noFill/>
        </p:spPr>
        <p:txBody>
          <a:bodyPr wrap="square" rtlCol="0">
            <a:spAutoFit/>
          </a:bodyPr>
          <a:lstStyle>
            <a:defPPr>
              <a:defRPr kern="1200" smtId="4294967295"/>
            </a:defP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Malignancies of the liver, pancreas, and gallbladder commonly cause obstructive jaundice.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Since patients rarely present with early symptoms, they often present at an advanced stage and typically poor candidates for surgical intervention.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Endoscopic retrograde cholangiopancreatography (ERCP) for biliary tree decompression is the primary method for not only bile drainage prior to the chemotherapy initiation but also for the palliation of symptoms related to obstructive jaundice.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Biliary stents are divided into two major categories: plastic stents (PS) and self-expanding metal stents (SEMS).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SEMS are associated with a longer duration of patency when compared to PS.</a:t>
            </a:r>
          </a:p>
          <a:p>
            <a:pPr marL="342900" indent="-342900">
              <a:buFont typeface="Arial" panose="020B0604020202020204" pitchFamily="34" charset="0"/>
              <a:buChar char="•"/>
            </a:pPr>
            <a:endParaRPr lang="en-US" sz="2400" baseline="30000" dirty="0"/>
          </a:p>
          <a:p>
            <a:pPr marL="342900" indent="-342900">
              <a:buFont typeface="Arial" panose="020B0604020202020204" pitchFamily="34" charset="0"/>
              <a:buChar char="•"/>
            </a:pPr>
            <a:r>
              <a:rPr lang="en-US" sz="2400" dirty="0"/>
              <a:t>There are limited studies with large sample sizes to show a difference in rate of normalizing hyperbilirubinemia between the two.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 is significant cost difference and follow-up care differences between SEMS and PS.</a:t>
            </a:r>
          </a:p>
        </p:txBody>
      </p:sp>
      <p:sp>
        <p:nvSpPr>
          <p:cNvPr id="87" name="TextBox 86">
            <a:extLst>
              <a:ext uri="{FF2B5EF4-FFF2-40B4-BE49-F238E27FC236}">
                <a16:creationId xmlns:a16="http://schemas.microsoft.com/office/drawing/2014/main" id="{7DB2E49A-CE7A-4210-AE9F-5037030C938E}"/>
              </a:ext>
            </a:extLst>
          </p:cNvPr>
          <p:cNvSpPr txBox="1"/>
          <p:nvPr/>
        </p:nvSpPr>
        <p:spPr>
          <a:xfrm>
            <a:off x="1169319" y="20241239"/>
            <a:ext cx="9144000" cy="646331"/>
          </a:xfrm>
          <a:prstGeom prst="rect">
            <a:avLst/>
          </a:prstGeom>
          <a:noFill/>
        </p:spPr>
        <p:txBody>
          <a:bodyPr wrap="square" rtlCol="0">
            <a:spAutoFit/>
          </a:bodyPr>
          <a:lstStyle>
            <a:defPPr>
              <a:defRPr kern="1200" smtId="4294967295"/>
            </a:defPPr>
          </a:lstStyle>
          <a:p>
            <a:r>
              <a:rPr lang="en-US" sz="3600" b="1" dirty="0">
                <a:solidFill>
                  <a:schemeClr val="tx1">
                    <a:lumMod val="75000"/>
                    <a:lumOff val="25000"/>
                  </a:schemeClr>
                </a:solidFill>
                <a:latin typeface="Montserrat Extra Bold" panose="00000900000000000000" pitchFamily="50" charset="0"/>
              </a:rPr>
              <a:t>Introduction</a:t>
            </a:r>
          </a:p>
        </p:txBody>
      </p:sp>
      <p:sp>
        <p:nvSpPr>
          <p:cNvPr id="44" name="Rectangle: Rounded Corners 43"/>
          <p:cNvSpPr/>
          <p:nvPr/>
        </p:nvSpPr>
        <p:spPr>
          <a:xfrm>
            <a:off x="11482639" y="7062658"/>
            <a:ext cx="10058400" cy="8530267"/>
          </a:xfrm>
          <a:prstGeom prst="roundRect">
            <a:avLst>
              <a:gd name="adj" fmla="val 2700"/>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89" name="TextBox 88">
            <a:extLst>
              <a:ext uri="{FF2B5EF4-FFF2-40B4-BE49-F238E27FC236}">
                <a16:creationId xmlns:a16="http://schemas.microsoft.com/office/drawing/2014/main" id="{CA3FBD3B-628E-43FF-A33F-32B15438C990}"/>
              </a:ext>
            </a:extLst>
          </p:cNvPr>
          <p:cNvSpPr txBox="1"/>
          <p:nvPr/>
        </p:nvSpPr>
        <p:spPr>
          <a:xfrm>
            <a:off x="11939839" y="7482385"/>
            <a:ext cx="9144000" cy="646331"/>
          </a:xfrm>
          <a:prstGeom prst="rect">
            <a:avLst/>
          </a:prstGeom>
          <a:noFill/>
        </p:spPr>
        <p:txBody>
          <a:bodyPr wrap="square" rtlCol="0">
            <a:spAutoFit/>
          </a:bodyPr>
          <a:lstStyle>
            <a:defPPr>
              <a:defRPr kern="1200" smtId="4294967295"/>
            </a:defPPr>
          </a:lstStyle>
          <a:p>
            <a:r>
              <a:rPr lang="en-US" sz="3600" b="1" dirty="0">
                <a:solidFill>
                  <a:schemeClr val="tx1">
                    <a:lumMod val="75000"/>
                    <a:lumOff val="25000"/>
                  </a:schemeClr>
                </a:solidFill>
                <a:latin typeface="Montserrat Extra Bold" panose="00000900000000000000" pitchFamily="50" charset="0"/>
              </a:rPr>
              <a:t>Demographics</a:t>
            </a:r>
          </a:p>
        </p:txBody>
      </p:sp>
      <p:sp>
        <p:nvSpPr>
          <p:cNvPr id="40" name="Rectangle: Rounded Corners 39"/>
          <p:cNvSpPr/>
          <p:nvPr/>
        </p:nvSpPr>
        <p:spPr>
          <a:xfrm>
            <a:off x="11482639" y="16403489"/>
            <a:ext cx="10058400" cy="15714835"/>
          </a:xfrm>
          <a:prstGeom prst="roundRect">
            <a:avLst>
              <a:gd name="adj" fmla="val 182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90" name="TextBox 89">
            <a:extLst>
              <a:ext uri="{FF2B5EF4-FFF2-40B4-BE49-F238E27FC236}">
                <a16:creationId xmlns:a16="http://schemas.microsoft.com/office/drawing/2014/main" id="{29FDCEBF-DA7D-4AE0-A6BD-06A1FEAE41E1}"/>
              </a:ext>
            </a:extLst>
          </p:cNvPr>
          <p:cNvSpPr txBox="1"/>
          <p:nvPr/>
        </p:nvSpPr>
        <p:spPr>
          <a:xfrm>
            <a:off x="11861163" y="17528377"/>
            <a:ext cx="9144000" cy="4893647"/>
          </a:xfrm>
          <a:prstGeom prst="rect">
            <a:avLst/>
          </a:prstGeom>
          <a:noFill/>
        </p:spPr>
        <p:txBody>
          <a:bodyPr wrap="square" rtlCol="0">
            <a:spAutoFit/>
          </a:bodyPr>
          <a:lstStyle>
            <a:defPPr>
              <a:defRPr kern="1200" smtId="4294967295"/>
            </a:defP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Age 18 and 95 who underwent ERCP at the University of Arkansas for Medical Sciences (UAMS) for the purpose of palliation of malignant biliary obstruction and obstructive jaundice between 1/1/15 to 3/31/19 were included in this study.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Patients were identified using ICD-10 and CPT codes; raw data collection from the electronic medical records system was done by the UAMS technology team.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Data was then analyzed by members of the research team; all patients who had biliary stent placement for indications other than malignant obstruction were excluded. </a:t>
            </a:r>
          </a:p>
        </p:txBody>
      </p:sp>
      <p:sp>
        <p:nvSpPr>
          <p:cNvPr id="91" name="TextBox 90">
            <a:extLst>
              <a:ext uri="{FF2B5EF4-FFF2-40B4-BE49-F238E27FC236}">
                <a16:creationId xmlns:a16="http://schemas.microsoft.com/office/drawing/2014/main" id="{15232698-55E6-4C6D-9947-A1F5F1CCE1E0}"/>
              </a:ext>
            </a:extLst>
          </p:cNvPr>
          <p:cNvSpPr txBox="1"/>
          <p:nvPr/>
        </p:nvSpPr>
        <p:spPr>
          <a:xfrm>
            <a:off x="11861163" y="16882046"/>
            <a:ext cx="9144000" cy="646331"/>
          </a:xfrm>
          <a:prstGeom prst="rect">
            <a:avLst/>
          </a:prstGeom>
          <a:noFill/>
        </p:spPr>
        <p:txBody>
          <a:bodyPr wrap="square" rtlCol="0">
            <a:spAutoFit/>
          </a:bodyPr>
          <a:lstStyle>
            <a:defPPr>
              <a:defRPr kern="1200" smtId="4294967295"/>
            </a:defPPr>
          </a:lstStyle>
          <a:p>
            <a:r>
              <a:rPr lang="en-US" sz="3600" b="1" dirty="0">
                <a:solidFill>
                  <a:schemeClr val="tx1">
                    <a:lumMod val="75000"/>
                    <a:lumOff val="25000"/>
                  </a:schemeClr>
                </a:solidFill>
                <a:latin typeface="Montserrat Extra Bold" panose="00000900000000000000" pitchFamily="50" charset="0"/>
              </a:rPr>
              <a:t>Methodology</a:t>
            </a:r>
          </a:p>
        </p:txBody>
      </p:sp>
      <p:sp>
        <p:nvSpPr>
          <p:cNvPr id="41" name="Rectangle: Rounded Corners 40"/>
          <p:cNvSpPr/>
          <p:nvPr/>
        </p:nvSpPr>
        <p:spPr>
          <a:xfrm>
            <a:off x="22311361" y="7062659"/>
            <a:ext cx="10058400" cy="25055664"/>
          </a:xfrm>
          <a:prstGeom prst="roundRect">
            <a:avLst>
              <a:gd name="adj" fmla="val 1937"/>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92" name="TextBox 91">
            <a:extLst>
              <a:ext uri="{FF2B5EF4-FFF2-40B4-BE49-F238E27FC236}">
                <a16:creationId xmlns:a16="http://schemas.microsoft.com/office/drawing/2014/main" id="{65C4E645-8814-452E-ABF9-94046EFDF552}"/>
              </a:ext>
            </a:extLst>
          </p:cNvPr>
          <p:cNvSpPr txBox="1"/>
          <p:nvPr/>
        </p:nvSpPr>
        <p:spPr>
          <a:xfrm>
            <a:off x="22768561" y="8150297"/>
            <a:ext cx="9144000" cy="4154984"/>
          </a:xfrm>
          <a:prstGeom prst="rect">
            <a:avLst/>
          </a:prstGeom>
          <a:noFill/>
        </p:spPr>
        <p:txBody>
          <a:bodyPr wrap="square" rtlCol="0">
            <a:spAutoFit/>
          </a:bodyPr>
          <a:lstStyle>
            <a:defPPr>
              <a:defRPr kern="1200" smtId="4294967295"/>
            </a:defP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211 patients were included in the study. </a:t>
            </a:r>
          </a:p>
          <a:p>
            <a:endParaRPr lang="en-US" sz="2400" dirty="0"/>
          </a:p>
          <a:p>
            <a:pPr marL="342900" indent="-342900">
              <a:buFont typeface="Arial" panose="020B0604020202020204" pitchFamily="34" charset="0"/>
              <a:buChar char="•"/>
            </a:pPr>
            <a:r>
              <a:rPr lang="en-US" sz="2400" dirty="0"/>
              <a:t>There is a statistically significant difference in rate of biliary regression favoring metal stents at the 2 week mark (p = 0.05).</a:t>
            </a:r>
          </a:p>
          <a:p>
            <a:r>
              <a:rPr lang="en-US" sz="2400" dirty="0"/>
              <a:t> </a:t>
            </a:r>
          </a:p>
          <a:p>
            <a:pPr marL="342900" indent="-342900">
              <a:buFont typeface="Arial" panose="020B0604020202020204" pitchFamily="34" charset="0"/>
              <a:buChar char="•"/>
            </a:pPr>
            <a:r>
              <a:rPr lang="en-US" sz="2400" dirty="0"/>
              <a:t>There is no difference at the 4 week or 12 week time point. </a:t>
            </a:r>
          </a:p>
          <a:p>
            <a:endParaRPr lang="en-US" sz="2400" dirty="0"/>
          </a:p>
          <a:p>
            <a:pPr marL="342900" indent="-342900">
              <a:buFont typeface="Arial" panose="020B0604020202020204" pitchFamily="34" charset="0"/>
              <a:buChar char="•"/>
            </a:pPr>
            <a:r>
              <a:rPr lang="en-US" sz="2400" dirty="0"/>
              <a:t>There was no statistical significance in overall bilirubin drop between the two types of stents with p-value 0.30, 0.71, 0.74 at 2, 4, 12 weeks respectively. </a:t>
            </a:r>
            <a:endParaRPr lang="en-US" sz="2400" dirty="0">
              <a:effectLst/>
            </a:endParaRPr>
          </a:p>
        </p:txBody>
      </p:sp>
      <p:sp>
        <p:nvSpPr>
          <p:cNvPr id="93" name="TextBox 92">
            <a:extLst>
              <a:ext uri="{FF2B5EF4-FFF2-40B4-BE49-F238E27FC236}">
                <a16:creationId xmlns:a16="http://schemas.microsoft.com/office/drawing/2014/main" id="{7381E656-1550-4678-91D6-50348E24F942}"/>
              </a:ext>
            </a:extLst>
          </p:cNvPr>
          <p:cNvSpPr txBox="1"/>
          <p:nvPr/>
        </p:nvSpPr>
        <p:spPr>
          <a:xfrm>
            <a:off x="22768561" y="7482385"/>
            <a:ext cx="9144000" cy="655293"/>
          </a:xfrm>
          <a:prstGeom prst="rect">
            <a:avLst/>
          </a:prstGeom>
          <a:noFill/>
        </p:spPr>
        <p:txBody>
          <a:bodyPr wrap="square" rtlCol="0">
            <a:spAutoFit/>
          </a:bodyPr>
          <a:lstStyle>
            <a:defPPr>
              <a:defRPr kern="1200" smtId="4294967295"/>
            </a:defPPr>
          </a:lstStyle>
          <a:p>
            <a:r>
              <a:rPr lang="en-US" sz="3600" b="1">
                <a:solidFill>
                  <a:schemeClr val="tx1">
                    <a:lumMod val="75000"/>
                    <a:lumOff val="25000"/>
                  </a:schemeClr>
                </a:solidFill>
                <a:latin typeface="Montserrat Extra Bold" panose="00000900000000000000" pitchFamily="50" charset="0"/>
              </a:rPr>
              <a:t>Results</a:t>
            </a:r>
          </a:p>
        </p:txBody>
      </p:sp>
      <p:pic>
        <p:nvPicPr>
          <p:cNvPr id="32" name="Picture 31">
            <a:extLst>
              <a:ext uri="{FF2B5EF4-FFF2-40B4-BE49-F238E27FC236}">
                <a16:creationId xmlns:a16="http://schemas.microsoft.com/office/drawing/2014/main" id="{664928A3-C02E-7045-9109-25800E49D7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7713" y="8450870"/>
            <a:ext cx="5930900" cy="6819900"/>
          </a:xfrm>
          <a:prstGeom prst="rect">
            <a:avLst/>
          </a:prstGeom>
          <a:noFill/>
          <a:ln>
            <a:noFill/>
          </a:ln>
        </p:spPr>
      </p:pic>
      <p:pic>
        <p:nvPicPr>
          <p:cNvPr id="35" name="Picture 34">
            <a:extLst>
              <a:ext uri="{FF2B5EF4-FFF2-40B4-BE49-F238E27FC236}">
                <a16:creationId xmlns:a16="http://schemas.microsoft.com/office/drawing/2014/main" id="{972D154D-D8D7-1B4A-9739-A56FDE234EA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4396431" y="17915956"/>
            <a:ext cx="5888257" cy="4361476"/>
          </a:xfrm>
          <a:prstGeom prst="rect">
            <a:avLst/>
          </a:prstGeom>
          <a:noFill/>
          <a:ln>
            <a:noFill/>
          </a:ln>
        </p:spPr>
      </p:pic>
      <p:pic>
        <p:nvPicPr>
          <p:cNvPr id="37" name="Picture 36" descr="t4w">
            <a:extLst>
              <a:ext uri="{FF2B5EF4-FFF2-40B4-BE49-F238E27FC236}">
                <a16:creationId xmlns:a16="http://schemas.microsoft.com/office/drawing/2014/main" id="{0F5CCD25-CAD5-D145-8152-0AD511ED7F3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4396431" y="22682714"/>
            <a:ext cx="5888257" cy="4361475"/>
          </a:xfrm>
          <a:prstGeom prst="rect">
            <a:avLst/>
          </a:prstGeom>
          <a:noFill/>
          <a:ln>
            <a:noFill/>
          </a:ln>
        </p:spPr>
      </p:pic>
      <p:pic>
        <p:nvPicPr>
          <p:cNvPr id="38" name="Picture 37" descr="t3m">
            <a:extLst>
              <a:ext uri="{FF2B5EF4-FFF2-40B4-BE49-F238E27FC236}">
                <a16:creationId xmlns:a16="http://schemas.microsoft.com/office/drawing/2014/main" id="{1A91E1EF-930B-174A-9F70-B4C2AA6D9D3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4400041" y="27449472"/>
            <a:ext cx="5888257" cy="4361475"/>
          </a:xfrm>
          <a:prstGeom prst="rect">
            <a:avLst/>
          </a:prstGeom>
          <a:noFill/>
          <a:ln>
            <a:noFill/>
          </a:ln>
        </p:spPr>
      </p:pic>
      <p:graphicFrame>
        <p:nvGraphicFramePr>
          <p:cNvPr id="48" name="Table 47">
            <a:extLst>
              <a:ext uri="{FF2B5EF4-FFF2-40B4-BE49-F238E27FC236}">
                <a16:creationId xmlns:a16="http://schemas.microsoft.com/office/drawing/2014/main" id="{0BC67F7B-F84C-FF4A-B272-D24DE65508B7}"/>
              </a:ext>
            </a:extLst>
          </p:cNvPr>
          <p:cNvGraphicFramePr>
            <a:graphicFrameLocks noGrp="1"/>
          </p:cNvGraphicFramePr>
          <p:nvPr>
            <p:extLst>
              <p:ext uri="{D42A27DB-BD31-4B8C-83A1-F6EECF244321}">
                <p14:modId xmlns:p14="http://schemas.microsoft.com/office/powerpoint/2010/main" val="2442822758"/>
              </p:ext>
            </p:extLst>
          </p:nvPr>
        </p:nvGraphicFramePr>
        <p:xfrm>
          <a:off x="23403826" y="12823884"/>
          <a:ext cx="7873465" cy="4309138"/>
        </p:xfrm>
        <a:graphic>
          <a:graphicData uri="http://schemas.openxmlformats.org/drawingml/2006/table">
            <a:tbl>
              <a:tblPr firstRow="1" firstCol="1" bandRow="1"/>
              <a:tblGrid>
                <a:gridCol w="2623927">
                  <a:extLst>
                    <a:ext uri="{9D8B030D-6E8A-4147-A177-3AD203B41FA5}">
                      <a16:colId xmlns:a16="http://schemas.microsoft.com/office/drawing/2014/main" val="1804681364"/>
                    </a:ext>
                  </a:extLst>
                </a:gridCol>
                <a:gridCol w="2624769">
                  <a:extLst>
                    <a:ext uri="{9D8B030D-6E8A-4147-A177-3AD203B41FA5}">
                      <a16:colId xmlns:a16="http://schemas.microsoft.com/office/drawing/2014/main" val="2121120876"/>
                    </a:ext>
                  </a:extLst>
                </a:gridCol>
                <a:gridCol w="2624769">
                  <a:extLst>
                    <a:ext uri="{9D8B030D-6E8A-4147-A177-3AD203B41FA5}">
                      <a16:colId xmlns:a16="http://schemas.microsoft.com/office/drawing/2014/main" val="1996594113"/>
                    </a:ext>
                  </a:extLst>
                </a:gridCol>
              </a:tblGrid>
              <a:tr h="1188727">
                <a:tc>
                  <a:txBody>
                    <a:bodyPr/>
                    <a:lstStyle/>
                    <a:p>
                      <a:pPr algn="ctr">
                        <a:spcAft>
                          <a:spcPts val="0"/>
                        </a:spcAft>
                      </a:pPr>
                      <a:r>
                        <a:rPr lang="en-US" sz="2000" b="1" dirty="0">
                          <a:solidFill>
                            <a:schemeClr val="bg2"/>
                          </a:solidFill>
                          <a:effectLst/>
                          <a:latin typeface="Times New Roman" panose="02020603050405020304" pitchFamily="18" charset="0"/>
                          <a:cs typeface="Times New Roman" panose="02020603050405020304" pitchFamily="18" charset="0"/>
                        </a:rPr>
                        <a:t>Rate of change in total bilirubin</a:t>
                      </a:r>
                      <a:endParaRPr lang="en-US" sz="2000" b="1" dirty="0">
                        <a:solidFill>
                          <a:schemeClr val="bg2"/>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US" sz="2000" b="1" dirty="0">
                          <a:solidFill>
                            <a:schemeClr val="bg2"/>
                          </a:solidFill>
                          <a:effectLst/>
                          <a:latin typeface="Times New Roman" panose="02020603050405020304" pitchFamily="18" charset="0"/>
                          <a:cs typeface="Times New Roman" panose="02020603050405020304" pitchFamily="18" charset="0"/>
                        </a:rPr>
                        <a:t>PS</a:t>
                      </a:r>
                      <a:endParaRPr lang="en-US" sz="2000" b="1" dirty="0">
                        <a:solidFill>
                          <a:schemeClr val="bg2"/>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US" sz="2000" b="1" dirty="0">
                          <a:solidFill>
                            <a:schemeClr val="bg2"/>
                          </a:solidFill>
                          <a:effectLst/>
                          <a:latin typeface="Times New Roman" panose="02020603050405020304" pitchFamily="18" charset="0"/>
                          <a:cs typeface="Times New Roman" panose="02020603050405020304" pitchFamily="18" charset="0"/>
                        </a:rPr>
                        <a:t>SEMS</a:t>
                      </a:r>
                      <a:endParaRPr lang="en-US" sz="2000" b="1" dirty="0">
                        <a:solidFill>
                          <a:schemeClr val="bg2"/>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373294326"/>
                  </a:ext>
                </a:extLst>
              </a:tr>
              <a:tr h="1040137">
                <a:tc>
                  <a:txBody>
                    <a:bodyPr/>
                    <a:lstStyle/>
                    <a:p>
                      <a:pPr algn="ctr">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2 weeks</a:t>
                      </a:r>
                      <a:endParaRPr lang="en-US" sz="2000" dirty="0">
                        <a:solidFill>
                          <a:srgbClr val="FF0000"/>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-1.16 (1.53)</a:t>
                      </a:r>
                      <a:endParaRPr lang="en-US" sz="2000" dirty="0">
                        <a:solidFill>
                          <a:srgbClr val="FF0000"/>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-0.616 (0.923)</a:t>
                      </a:r>
                      <a:endParaRPr lang="en-US" sz="2000" dirty="0">
                        <a:solidFill>
                          <a:srgbClr val="FF0000"/>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404419662"/>
                  </a:ext>
                </a:extLst>
              </a:tr>
              <a:tr h="1040137">
                <a:tc>
                  <a:txBody>
                    <a:bodyPr/>
                    <a:lstStyle/>
                    <a:p>
                      <a:pPr algn="ctr">
                        <a:spcAft>
                          <a:spcPts val="0"/>
                        </a:spcAft>
                      </a:pPr>
                      <a:r>
                        <a:rPr lang="en-US" sz="2000">
                          <a:solidFill>
                            <a:schemeClr val="bg2"/>
                          </a:solidFill>
                          <a:effectLst/>
                          <a:latin typeface="Times New Roman" panose="02020603050405020304" pitchFamily="18" charset="0"/>
                          <a:cs typeface="Times New Roman" panose="02020603050405020304" pitchFamily="18" charset="0"/>
                        </a:rPr>
                        <a:t>4 weeks</a:t>
                      </a:r>
                      <a:endParaRPr lang="en-US" sz="2000">
                        <a:solidFill>
                          <a:schemeClr val="bg2"/>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US" sz="2000" dirty="0">
                          <a:solidFill>
                            <a:schemeClr val="bg2"/>
                          </a:solidFill>
                          <a:effectLst/>
                          <a:latin typeface="Times New Roman" panose="02020603050405020304" pitchFamily="18" charset="0"/>
                          <a:cs typeface="Times New Roman" panose="02020603050405020304" pitchFamily="18" charset="0"/>
                        </a:rPr>
                        <a:t>-0.423 (0.260)</a:t>
                      </a:r>
                      <a:endParaRPr lang="en-US" sz="2000" dirty="0">
                        <a:solidFill>
                          <a:schemeClr val="bg2"/>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US" sz="2000" dirty="0">
                          <a:solidFill>
                            <a:schemeClr val="bg2"/>
                          </a:solidFill>
                          <a:effectLst/>
                          <a:latin typeface="Times New Roman" panose="02020603050405020304" pitchFamily="18" charset="0"/>
                          <a:cs typeface="Times New Roman" panose="02020603050405020304" pitchFamily="18" charset="0"/>
                        </a:rPr>
                        <a:t>-0.348 (0.297)</a:t>
                      </a:r>
                      <a:endParaRPr lang="en-US" sz="2000" dirty="0">
                        <a:solidFill>
                          <a:schemeClr val="bg2"/>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279602994"/>
                  </a:ext>
                </a:extLst>
              </a:tr>
              <a:tr h="1040137">
                <a:tc>
                  <a:txBody>
                    <a:bodyPr/>
                    <a:lstStyle/>
                    <a:p>
                      <a:pPr algn="ctr">
                        <a:spcAft>
                          <a:spcPts val="0"/>
                        </a:spcAft>
                      </a:pPr>
                      <a:r>
                        <a:rPr lang="en-US" sz="2000" dirty="0">
                          <a:solidFill>
                            <a:schemeClr val="bg2"/>
                          </a:solidFill>
                          <a:effectLst/>
                          <a:latin typeface="Times New Roman" panose="02020603050405020304" pitchFamily="18" charset="0"/>
                          <a:cs typeface="Times New Roman" panose="02020603050405020304" pitchFamily="18" charset="0"/>
                        </a:rPr>
                        <a:t>12 weeks</a:t>
                      </a:r>
                      <a:endParaRPr lang="en-US" sz="2000" dirty="0">
                        <a:solidFill>
                          <a:schemeClr val="bg2"/>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US" sz="2000" dirty="0">
                          <a:solidFill>
                            <a:schemeClr val="bg2"/>
                          </a:solidFill>
                          <a:effectLst/>
                          <a:latin typeface="Times New Roman" panose="02020603050405020304" pitchFamily="18" charset="0"/>
                          <a:cs typeface="Times New Roman" panose="02020603050405020304" pitchFamily="18" charset="0"/>
                        </a:rPr>
                        <a:t>-0.149 (0.101)</a:t>
                      </a:r>
                      <a:endParaRPr lang="en-US" sz="2000" dirty="0">
                        <a:solidFill>
                          <a:schemeClr val="bg2"/>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US" sz="2000" dirty="0">
                          <a:solidFill>
                            <a:schemeClr val="bg2"/>
                          </a:solidFill>
                          <a:effectLst/>
                          <a:latin typeface="Times New Roman" panose="02020603050405020304" pitchFamily="18" charset="0"/>
                          <a:cs typeface="Times New Roman" panose="02020603050405020304" pitchFamily="18" charset="0"/>
                        </a:rPr>
                        <a:t>-0.118 (0.139)</a:t>
                      </a:r>
                      <a:endParaRPr lang="en-US" sz="2000" dirty="0">
                        <a:solidFill>
                          <a:schemeClr val="bg2"/>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402191819"/>
                  </a:ext>
                </a:extLst>
              </a:tr>
            </a:tbl>
          </a:graphicData>
        </a:graphic>
      </p:graphicFrame>
      <p:pic>
        <p:nvPicPr>
          <p:cNvPr id="5" name="Picture 4" descr="A screenshot of a cell phone&#10;&#10;Description automatically generated">
            <a:extLst>
              <a:ext uri="{FF2B5EF4-FFF2-40B4-BE49-F238E27FC236}">
                <a16:creationId xmlns:a16="http://schemas.microsoft.com/office/drawing/2014/main" id="{E0B711AE-89D4-3646-AE62-5D3E352CC0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7713" y="22807032"/>
            <a:ext cx="5930900" cy="8725460"/>
          </a:xfrm>
          <a:prstGeom prst="rect">
            <a:avLst/>
          </a:prstGeom>
        </p:spPr>
      </p:pic>
      <p:pic>
        <p:nvPicPr>
          <p:cNvPr id="4" name="Audio 3">
            <a:hlinkClick r:id="" action="ppaction://media"/>
            <a:extLst>
              <a:ext uri="{FF2B5EF4-FFF2-40B4-BE49-F238E27FC236}">
                <a16:creationId xmlns:a16="http://schemas.microsoft.com/office/drawing/2014/main" id="{114A5DB0-B20C-0C41-B8C2-8BB5EFB36EB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926000" y="31953200"/>
            <a:ext cx="812800" cy="812800"/>
          </a:xfrm>
          <a:prstGeom prst="rect">
            <a:avLst/>
          </a:prstGeom>
        </p:spPr>
      </p:pic>
    </p:spTree>
    <p:extLst>
      <p:ext uri="{BB962C8B-B14F-4D97-AF65-F5344CB8AC3E}">
        <p14:creationId xmlns:p14="http://schemas.microsoft.com/office/powerpoint/2010/main" val="4128123355"/>
      </p:ext>
    </p:extLst>
  </p:cSld>
  <p:clrMapOvr>
    <a:masterClrMapping/>
  </p:clrMapOvr>
  <p:transition advTm="1689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assessingslate|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3995</TotalTime>
  <Words>1129</Words>
  <Application>Microsoft Office PowerPoint</Application>
  <PresentationFormat>Custom</PresentationFormat>
  <Paragraphs>81</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 Black</vt:lpstr>
      <vt:lpstr>Montserrat Extra Bold</vt:lpstr>
      <vt:lpstr>Calibri</vt:lpstr>
      <vt:lpstr>Arial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Cushing, Jennifer</cp:lastModifiedBy>
  <cp:revision>25</cp:revision>
  <dcterms:modified xsi:type="dcterms:W3CDTF">2020-06-03T15:37:58Z</dcterms:modified>
  <cp:category>science research poster</cp:category>
</cp:coreProperties>
</file>