
<file path=[Content_Types].xml><?xml version="1.0" encoding="utf-8"?>
<Types xmlns="http://schemas.openxmlformats.org/package/2006/content-types">
  <Default Extension="png" ContentType="image/png"/>
  <Default Extension="m4a" ContentType="audio/mp4"/>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4"/>
  </p:sldMasterIdLst>
  <p:notesMasterIdLst>
    <p:notesMasterId r:id="rId6"/>
  </p:notesMasterIdLst>
  <p:sldIdLst>
    <p:sldId id="319" r:id="rId5"/>
  </p:sldIdLst>
  <p:sldSz cx="32918400" cy="19202400"/>
  <p:notesSz cx="9601200" cy="7315200"/>
  <p:embeddedFontLst>
    <p:embeddedFont>
      <p:font typeface="Calibri Light" panose="020F0302020204030204" pitchFamily="34" charset="0"/>
      <p:regular r:id="rId7"/>
      <p:italic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0384" userDrawn="1">
          <p15:clr>
            <a:srgbClr val="A4A3A4"/>
          </p15:clr>
        </p15:guide>
        <p15:guide id="3" pos="4016" userDrawn="1">
          <p15:clr>
            <a:srgbClr val="A4A3A4"/>
          </p15:clr>
        </p15:guide>
        <p15:guide id="4" pos="176" userDrawn="1">
          <p15:clr>
            <a:srgbClr val="A4A3A4"/>
          </p15:clr>
        </p15:guide>
        <p15:guide id="5" pos="496" userDrawn="1">
          <p15:clr>
            <a:srgbClr val="A4A3A4"/>
          </p15:clr>
        </p15:guide>
        <p15:guide id="6" orient="horz" pos="604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say Herr" initials="LH" lastIdx="1" clrIdx="0">
    <p:extLst>
      <p:ext uri="{19B8F6BF-5375-455C-9EA6-DF929625EA0E}">
        <p15:presenceInfo xmlns:p15="http://schemas.microsoft.com/office/powerpoint/2012/main" userId="S::Lindsay.Herr@asco.org::2d679bad-8c1c-43f8-9b76-32e18ee1ecc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D6EE"/>
    <a:srgbClr val="263238"/>
    <a:srgbClr val="EEEBE9"/>
    <a:srgbClr val="EA4C89"/>
    <a:srgbClr val="FFF59D"/>
    <a:srgbClr val="FFFFFF"/>
    <a:srgbClr val="EFF8F3"/>
    <a:srgbClr val="874A4C"/>
    <a:srgbClr val="FFA726"/>
    <a:srgbClr val="80DE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2CA065-B067-4058-9AD4-81B34894DCDD}" v="26" dt="2020-05-07T03:54:57.3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97" autoAdjust="0"/>
    <p:restoredTop sz="94522" autoAdjust="0"/>
  </p:normalViewPr>
  <p:slideViewPr>
    <p:cSldViewPr snapToGrid="0" showGuides="1">
      <p:cViewPr varScale="1">
        <p:scale>
          <a:sx n="34" d="100"/>
          <a:sy n="34" d="100"/>
        </p:scale>
        <p:origin x="744" y="106"/>
      </p:cViewPr>
      <p:guideLst>
        <p:guide pos="10384"/>
        <p:guide pos="4016"/>
        <p:guide pos="176"/>
        <p:guide pos="496"/>
        <p:guide orient="horz" pos="60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commentAuthors" Target="commentAuthor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font" Target="fonts/font3.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160520" cy="36703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5438458" y="1"/>
            <a:ext cx="4160520" cy="367030"/>
          </a:xfrm>
          <a:prstGeom prst="rect">
            <a:avLst/>
          </a:prstGeom>
        </p:spPr>
        <p:txBody>
          <a:bodyPr vert="horz" lIns="96661" tIns="48331" rIns="96661" bIns="48331" rtlCol="0"/>
          <a:lstStyle>
            <a:lvl1pPr algn="r">
              <a:defRPr sz="1300"/>
            </a:lvl1pPr>
          </a:lstStyle>
          <a:p>
            <a:fld id="{BD1CB04D-1C75-43E0-9B64-B7DDAA42BB2C}" type="datetimeFigureOut">
              <a:rPr lang="en-US" smtClean="0"/>
              <a:t>6/3/2020</a:t>
            </a:fld>
            <a:endParaRPr lang="en-US"/>
          </a:p>
        </p:txBody>
      </p:sp>
      <p:sp>
        <p:nvSpPr>
          <p:cNvPr id="4" name="Slide Image Placeholder 3"/>
          <p:cNvSpPr>
            <a:spLocks noGrp="1" noRot="1" noChangeAspect="1"/>
          </p:cNvSpPr>
          <p:nvPr>
            <p:ph type="sldImg" idx="2"/>
          </p:nvPr>
        </p:nvSpPr>
        <p:spPr>
          <a:xfrm>
            <a:off x="2686050" y="914400"/>
            <a:ext cx="4229100" cy="2468563"/>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960120" y="3520439"/>
            <a:ext cx="7680960" cy="2880361"/>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948171"/>
            <a:ext cx="4160520" cy="367029"/>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5438458" y="6948171"/>
            <a:ext cx="4160520" cy="367029"/>
          </a:xfrm>
          <a:prstGeom prst="rect">
            <a:avLst/>
          </a:prstGeom>
        </p:spPr>
        <p:txBody>
          <a:bodyPr vert="horz" lIns="96661" tIns="48331" rIns="96661" bIns="48331" rtlCol="0" anchor="b"/>
          <a:lstStyle>
            <a:lvl1pPr algn="r">
              <a:defRPr sz="1300"/>
            </a:lvl1pPr>
          </a:lstStyle>
          <a:p>
            <a:fld id="{E26C2670-3342-473C-969D-FDFF399F2050}" type="slidenum">
              <a:rPr lang="en-US" smtClean="0"/>
              <a:t>‹#›</a:t>
            </a:fld>
            <a:endParaRPr lang="en-US"/>
          </a:p>
        </p:txBody>
      </p:sp>
    </p:spTree>
    <p:extLst>
      <p:ext uri="{BB962C8B-B14F-4D97-AF65-F5344CB8AC3E}">
        <p14:creationId xmlns:p14="http://schemas.microsoft.com/office/powerpoint/2010/main" val="831749695"/>
      </p:ext>
    </p:extLst>
  </p:cSld>
  <p:clrMap bg1="lt1" tx1="dk1" bg2="lt2" tx2="dk2" accent1="accent1" accent2="accent2" accent3="accent3" accent4="accent4" accent5="accent5" accent6="accent6" hlink="hlink" folHlink="folHlink"/>
  <p:notesStyle>
    <a:lvl1pPr marL="0" algn="l" defTabSz="566471" rtl="0" eaLnBrk="1" latinLnBrk="0" hangingPunct="1">
      <a:defRPr sz="743" kern="1200">
        <a:solidFill>
          <a:schemeClr val="tx1"/>
        </a:solidFill>
        <a:latin typeface="+mn-lt"/>
        <a:ea typeface="+mn-ea"/>
        <a:cs typeface="+mn-cs"/>
      </a:defRPr>
    </a:lvl1pPr>
    <a:lvl2pPr marL="283235" algn="l" defTabSz="566471" rtl="0" eaLnBrk="1" latinLnBrk="0" hangingPunct="1">
      <a:defRPr sz="743" kern="1200">
        <a:solidFill>
          <a:schemeClr val="tx1"/>
        </a:solidFill>
        <a:latin typeface="+mn-lt"/>
        <a:ea typeface="+mn-ea"/>
        <a:cs typeface="+mn-cs"/>
      </a:defRPr>
    </a:lvl2pPr>
    <a:lvl3pPr marL="566471" algn="l" defTabSz="566471" rtl="0" eaLnBrk="1" latinLnBrk="0" hangingPunct="1">
      <a:defRPr sz="743" kern="1200">
        <a:solidFill>
          <a:schemeClr val="tx1"/>
        </a:solidFill>
        <a:latin typeface="+mn-lt"/>
        <a:ea typeface="+mn-ea"/>
        <a:cs typeface="+mn-cs"/>
      </a:defRPr>
    </a:lvl3pPr>
    <a:lvl4pPr marL="849706" algn="l" defTabSz="566471" rtl="0" eaLnBrk="1" latinLnBrk="0" hangingPunct="1">
      <a:defRPr sz="743" kern="1200">
        <a:solidFill>
          <a:schemeClr val="tx1"/>
        </a:solidFill>
        <a:latin typeface="+mn-lt"/>
        <a:ea typeface="+mn-ea"/>
        <a:cs typeface="+mn-cs"/>
      </a:defRPr>
    </a:lvl4pPr>
    <a:lvl5pPr marL="1132942" algn="l" defTabSz="566471" rtl="0" eaLnBrk="1" latinLnBrk="0" hangingPunct="1">
      <a:defRPr sz="743" kern="1200">
        <a:solidFill>
          <a:schemeClr val="tx1"/>
        </a:solidFill>
        <a:latin typeface="+mn-lt"/>
        <a:ea typeface="+mn-ea"/>
        <a:cs typeface="+mn-cs"/>
      </a:defRPr>
    </a:lvl5pPr>
    <a:lvl6pPr marL="1416177" algn="l" defTabSz="566471" rtl="0" eaLnBrk="1" latinLnBrk="0" hangingPunct="1">
      <a:defRPr sz="743" kern="1200">
        <a:solidFill>
          <a:schemeClr val="tx1"/>
        </a:solidFill>
        <a:latin typeface="+mn-lt"/>
        <a:ea typeface="+mn-ea"/>
        <a:cs typeface="+mn-cs"/>
      </a:defRPr>
    </a:lvl6pPr>
    <a:lvl7pPr marL="1699412" algn="l" defTabSz="566471" rtl="0" eaLnBrk="1" latinLnBrk="0" hangingPunct="1">
      <a:defRPr sz="743" kern="1200">
        <a:solidFill>
          <a:schemeClr val="tx1"/>
        </a:solidFill>
        <a:latin typeface="+mn-lt"/>
        <a:ea typeface="+mn-ea"/>
        <a:cs typeface="+mn-cs"/>
      </a:defRPr>
    </a:lvl7pPr>
    <a:lvl8pPr marL="1982648" algn="l" defTabSz="566471" rtl="0" eaLnBrk="1" latinLnBrk="0" hangingPunct="1">
      <a:defRPr sz="743" kern="1200">
        <a:solidFill>
          <a:schemeClr val="tx1"/>
        </a:solidFill>
        <a:latin typeface="+mn-lt"/>
        <a:ea typeface="+mn-ea"/>
        <a:cs typeface="+mn-cs"/>
      </a:defRPr>
    </a:lvl8pPr>
    <a:lvl9pPr marL="2265883" algn="l" defTabSz="566471" rtl="0" eaLnBrk="1" latinLnBrk="0" hangingPunct="1">
      <a:defRPr sz="74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Poster Template using Individual Text Boxes</a:t>
            </a:r>
          </a:p>
        </p:txBody>
      </p:sp>
      <p:sp>
        <p:nvSpPr>
          <p:cNvPr id="4" name="Slide Number Placeholder 3"/>
          <p:cNvSpPr>
            <a:spLocks noGrp="1"/>
          </p:cNvSpPr>
          <p:nvPr>
            <p:ph type="sldNum" sz="quarter" idx="5"/>
          </p:nvPr>
        </p:nvSpPr>
        <p:spPr/>
        <p:txBody>
          <a:bodyPr/>
          <a:lstStyle/>
          <a:p>
            <a:fld id="{E26C2670-3342-473C-969D-FDFF399F2050}" type="slidenum">
              <a:rPr lang="en-US" smtClean="0"/>
              <a:t>1</a:t>
            </a:fld>
            <a:endParaRPr lang="en-US"/>
          </a:p>
        </p:txBody>
      </p:sp>
    </p:spTree>
    <p:extLst>
      <p:ext uri="{BB962C8B-B14F-4D97-AF65-F5344CB8AC3E}">
        <p14:creationId xmlns:p14="http://schemas.microsoft.com/office/powerpoint/2010/main" val="1483857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114800" y="3142616"/>
            <a:ext cx="24688800" cy="6685280"/>
          </a:xfrm>
        </p:spPr>
        <p:txBody>
          <a:bodyPr anchor="b"/>
          <a:lstStyle>
            <a:lvl1pPr algn="ctr">
              <a:defRPr sz="16200"/>
            </a:lvl1pPr>
          </a:lstStyle>
          <a:p>
            <a:r>
              <a:rPr lang="en-US"/>
              <a:t>Click to edit Master title style</a:t>
            </a:r>
            <a:endParaRPr lang="en-US" dirty="0"/>
          </a:p>
        </p:txBody>
      </p:sp>
      <p:sp>
        <p:nvSpPr>
          <p:cNvPr id="3" name="Subtitle 2"/>
          <p:cNvSpPr>
            <a:spLocks noGrp="1"/>
          </p:cNvSpPr>
          <p:nvPr>
            <p:ph type="subTitle" idx="1"/>
          </p:nvPr>
        </p:nvSpPr>
        <p:spPr>
          <a:xfrm>
            <a:off x="4114800" y="10085706"/>
            <a:ext cx="24688800" cy="4636134"/>
          </a:xfrm>
        </p:spPr>
        <p:txBody>
          <a:bodyPr/>
          <a:lstStyle>
            <a:lvl1pPr marL="0" indent="0" algn="ctr">
              <a:buNone/>
              <a:defRPr sz="6480"/>
            </a:lvl1pPr>
            <a:lvl2pPr marL="1234440" indent="0" algn="ctr">
              <a:buNone/>
              <a:defRPr sz="5400"/>
            </a:lvl2pPr>
            <a:lvl3pPr marL="2468880" indent="0" algn="ctr">
              <a:buNone/>
              <a:defRPr sz="4860"/>
            </a:lvl3pPr>
            <a:lvl4pPr marL="3703320" indent="0" algn="ctr">
              <a:buNone/>
              <a:defRPr sz="4320"/>
            </a:lvl4pPr>
            <a:lvl5pPr marL="4937760" indent="0" algn="ctr">
              <a:buNone/>
              <a:defRPr sz="4320"/>
            </a:lvl5pPr>
            <a:lvl6pPr marL="6172200" indent="0" algn="ctr">
              <a:buNone/>
              <a:defRPr sz="4320"/>
            </a:lvl6pPr>
            <a:lvl7pPr marL="7406640" indent="0" algn="ctr">
              <a:buNone/>
              <a:defRPr sz="4320"/>
            </a:lvl7pPr>
            <a:lvl8pPr marL="8641080" indent="0" algn="ctr">
              <a:buNone/>
              <a:defRPr sz="4320"/>
            </a:lvl8pPr>
            <a:lvl9pPr marL="9875520" indent="0" algn="ctr">
              <a:buNone/>
              <a:defRPr sz="43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6/3/2020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3509038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6/3/2020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896653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0" y="1022350"/>
            <a:ext cx="7098030" cy="1627314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0" y="1022350"/>
            <a:ext cx="20882610" cy="1627314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6/3/2020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70633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6/3/2020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3336440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5" y="4787268"/>
            <a:ext cx="28392120" cy="7987664"/>
          </a:xfrm>
        </p:spPr>
        <p:txBody>
          <a:bodyPr anchor="b"/>
          <a:lstStyle>
            <a:lvl1pPr>
              <a:defRPr sz="16200"/>
            </a:lvl1pPr>
          </a:lstStyle>
          <a:p>
            <a:r>
              <a:rPr lang="en-US"/>
              <a:t>Click to edit Master title style</a:t>
            </a:r>
            <a:endParaRPr lang="en-US" dirty="0"/>
          </a:p>
        </p:txBody>
      </p:sp>
      <p:sp>
        <p:nvSpPr>
          <p:cNvPr id="3" name="Text Placeholder 2"/>
          <p:cNvSpPr>
            <a:spLocks noGrp="1"/>
          </p:cNvSpPr>
          <p:nvPr>
            <p:ph type="body" idx="1"/>
          </p:nvPr>
        </p:nvSpPr>
        <p:spPr>
          <a:xfrm>
            <a:off x="2245995" y="12850498"/>
            <a:ext cx="28392120" cy="4200524"/>
          </a:xfrm>
        </p:spPr>
        <p:txBody>
          <a:bodyPr/>
          <a:lstStyle>
            <a:lvl1pPr marL="0" indent="0">
              <a:buNone/>
              <a:defRPr sz="6480">
                <a:solidFill>
                  <a:schemeClr val="tx1">
                    <a:tint val="75000"/>
                  </a:schemeClr>
                </a:solidFill>
              </a:defRPr>
            </a:lvl1pPr>
            <a:lvl2pPr marL="1234440" indent="0">
              <a:buNone/>
              <a:defRPr sz="5400">
                <a:solidFill>
                  <a:schemeClr val="tx1">
                    <a:tint val="75000"/>
                  </a:schemeClr>
                </a:solidFill>
              </a:defRPr>
            </a:lvl2pPr>
            <a:lvl3pPr marL="2468880" indent="0">
              <a:buNone/>
              <a:defRPr sz="4860">
                <a:solidFill>
                  <a:schemeClr val="tx1">
                    <a:tint val="75000"/>
                  </a:schemeClr>
                </a:solidFill>
              </a:defRPr>
            </a:lvl3pPr>
            <a:lvl4pPr marL="3703320" indent="0">
              <a:buNone/>
              <a:defRPr sz="4320">
                <a:solidFill>
                  <a:schemeClr val="tx1">
                    <a:tint val="75000"/>
                  </a:schemeClr>
                </a:solidFill>
              </a:defRPr>
            </a:lvl4pPr>
            <a:lvl5pPr marL="4937760" indent="0">
              <a:buNone/>
              <a:defRPr sz="4320">
                <a:solidFill>
                  <a:schemeClr val="tx1">
                    <a:tint val="75000"/>
                  </a:schemeClr>
                </a:solidFill>
              </a:defRPr>
            </a:lvl5pPr>
            <a:lvl6pPr marL="6172200" indent="0">
              <a:buNone/>
              <a:defRPr sz="4320">
                <a:solidFill>
                  <a:schemeClr val="tx1">
                    <a:tint val="75000"/>
                  </a:schemeClr>
                </a:solidFill>
              </a:defRPr>
            </a:lvl6pPr>
            <a:lvl7pPr marL="7406640" indent="0">
              <a:buNone/>
              <a:defRPr sz="4320">
                <a:solidFill>
                  <a:schemeClr val="tx1">
                    <a:tint val="75000"/>
                  </a:schemeClr>
                </a:solidFill>
              </a:defRPr>
            </a:lvl7pPr>
            <a:lvl8pPr marL="8641080" indent="0">
              <a:buNone/>
              <a:defRPr sz="4320">
                <a:solidFill>
                  <a:schemeClr val="tx1">
                    <a:tint val="75000"/>
                  </a:schemeClr>
                </a:solidFill>
              </a:defRPr>
            </a:lvl8pPr>
            <a:lvl9pPr marL="9875520" indent="0">
              <a:buNone/>
              <a:defRPr sz="43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135061-2F74-46D4-9F8F-C77EF304855D}" type="datetimeFigureOut">
              <a:rPr lang="en-US" smtClean="0"/>
              <a:t>6/3/2020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462230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5111750"/>
            <a:ext cx="13990320" cy="121837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5111750"/>
            <a:ext cx="13990320" cy="121837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135061-2F74-46D4-9F8F-C77EF304855D}" type="datetimeFigureOut">
              <a:rPr lang="en-US" smtClean="0"/>
              <a:t>6/3/2020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290345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022352"/>
            <a:ext cx="28392120" cy="371157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29" y="4707256"/>
            <a:ext cx="13926025" cy="2306954"/>
          </a:xfrm>
        </p:spPr>
        <p:txBody>
          <a:bodyPr anchor="b"/>
          <a:lstStyle>
            <a:lvl1pPr marL="0" indent="0">
              <a:buNone/>
              <a:defRPr sz="6480" b="1"/>
            </a:lvl1pPr>
            <a:lvl2pPr marL="1234440" indent="0">
              <a:buNone/>
              <a:defRPr sz="5400" b="1"/>
            </a:lvl2pPr>
            <a:lvl3pPr marL="2468880" indent="0">
              <a:buNone/>
              <a:defRPr sz="4860" b="1"/>
            </a:lvl3pPr>
            <a:lvl4pPr marL="3703320" indent="0">
              <a:buNone/>
              <a:defRPr sz="4320" b="1"/>
            </a:lvl4pPr>
            <a:lvl5pPr marL="4937760" indent="0">
              <a:buNone/>
              <a:defRPr sz="4320" b="1"/>
            </a:lvl5pPr>
            <a:lvl6pPr marL="6172200" indent="0">
              <a:buNone/>
              <a:defRPr sz="4320" b="1"/>
            </a:lvl6pPr>
            <a:lvl7pPr marL="7406640" indent="0">
              <a:buNone/>
              <a:defRPr sz="4320" b="1"/>
            </a:lvl7pPr>
            <a:lvl8pPr marL="8641080" indent="0">
              <a:buNone/>
              <a:defRPr sz="4320" b="1"/>
            </a:lvl8pPr>
            <a:lvl9pPr marL="9875520" indent="0">
              <a:buNone/>
              <a:defRPr sz="4320" b="1"/>
            </a:lvl9pPr>
          </a:lstStyle>
          <a:p>
            <a:pPr lvl="0"/>
            <a:r>
              <a:rPr lang="en-US"/>
              <a:t>Click to edit Master text styles</a:t>
            </a:r>
          </a:p>
        </p:txBody>
      </p:sp>
      <p:sp>
        <p:nvSpPr>
          <p:cNvPr id="4" name="Content Placeholder 3"/>
          <p:cNvSpPr>
            <a:spLocks noGrp="1"/>
          </p:cNvSpPr>
          <p:nvPr>
            <p:ph sz="half" idx="2"/>
          </p:nvPr>
        </p:nvSpPr>
        <p:spPr>
          <a:xfrm>
            <a:off x="2267429" y="7014210"/>
            <a:ext cx="13926025" cy="103168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0" y="4707256"/>
            <a:ext cx="13994608" cy="2306954"/>
          </a:xfrm>
        </p:spPr>
        <p:txBody>
          <a:bodyPr anchor="b"/>
          <a:lstStyle>
            <a:lvl1pPr marL="0" indent="0">
              <a:buNone/>
              <a:defRPr sz="6480" b="1"/>
            </a:lvl1pPr>
            <a:lvl2pPr marL="1234440" indent="0">
              <a:buNone/>
              <a:defRPr sz="5400" b="1"/>
            </a:lvl2pPr>
            <a:lvl3pPr marL="2468880" indent="0">
              <a:buNone/>
              <a:defRPr sz="4860" b="1"/>
            </a:lvl3pPr>
            <a:lvl4pPr marL="3703320" indent="0">
              <a:buNone/>
              <a:defRPr sz="4320" b="1"/>
            </a:lvl4pPr>
            <a:lvl5pPr marL="4937760" indent="0">
              <a:buNone/>
              <a:defRPr sz="4320" b="1"/>
            </a:lvl5pPr>
            <a:lvl6pPr marL="6172200" indent="0">
              <a:buNone/>
              <a:defRPr sz="4320" b="1"/>
            </a:lvl6pPr>
            <a:lvl7pPr marL="7406640" indent="0">
              <a:buNone/>
              <a:defRPr sz="4320" b="1"/>
            </a:lvl7pPr>
            <a:lvl8pPr marL="8641080" indent="0">
              <a:buNone/>
              <a:defRPr sz="4320" b="1"/>
            </a:lvl8pPr>
            <a:lvl9pPr marL="9875520" indent="0">
              <a:buNone/>
              <a:defRPr sz="4320" b="1"/>
            </a:lvl9pPr>
          </a:lstStyle>
          <a:p>
            <a:pPr lvl="0"/>
            <a:r>
              <a:rPr lang="en-US"/>
              <a:t>Click to edit Master text styles</a:t>
            </a:r>
          </a:p>
        </p:txBody>
      </p:sp>
      <p:sp>
        <p:nvSpPr>
          <p:cNvPr id="6" name="Content Placeholder 5"/>
          <p:cNvSpPr>
            <a:spLocks noGrp="1"/>
          </p:cNvSpPr>
          <p:nvPr>
            <p:ph sz="quarter" idx="4"/>
          </p:nvPr>
        </p:nvSpPr>
        <p:spPr>
          <a:xfrm>
            <a:off x="16664940" y="7014210"/>
            <a:ext cx="13994608" cy="103168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135061-2F74-46D4-9F8F-C77EF304855D}" type="datetimeFigureOut">
              <a:rPr lang="en-US" smtClean="0"/>
              <a:t>6/3/2020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288883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135061-2F74-46D4-9F8F-C77EF304855D}" type="datetimeFigureOut">
              <a:rPr lang="en-US" smtClean="0"/>
              <a:t>6/3/2020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2326212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35061-2F74-46D4-9F8F-C77EF304855D}" type="datetimeFigureOut">
              <a:rPr lang="en-US" smtClean="0"/>
              <a:t>6/3/2020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933480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9" y="1280160"/>
            <a:ext cx="10617040" cy="4480560"/>
          </a:xfrm>
        </p:spPr>
        <p:txBody>
          <a:bodyPr anchor="b"/>
          <a:lstStyle>
            <a:lvl1pPr>
              <a:defRPr sz="8640"/>
            </a:lvl1pPr>
          </a:lstStyle>
          <a:p>
            <a:r>
              <a:rPr lang="en-US"/>
              <a:t>Click to edit Master title style</a:t>
            </a:r>
            <a:endParaRPr lang="en-US" dirty="0"/>
          </a:p>
        </p:txBody>
      </p:sp>
      <p:sp>
        <p:nvSpPr>
          <p:cNvPr id="3" name="Content Placeholder 2"/>
          <p:cNvSpPr>
            <a:spLocks noGrp="1"/>
          </p:cNvSpPr>
          <p:nvPr>
            <p:ph idx="1"/>
          </p:nvPr>
        </p:nvSpPr>
        <p:spPr>
          <a:xfrm>
            <a:off x="13994608" y="2764791"/>
            <a:ext cx="16664940" cy="13646150"/>
          </a:xfrm>
        </p:spPr>
        <p:txBody>
          <a:bodyPr/>
          <a:lstStyle>
            <a:lvl1pPr>
              <a:defRPr sz="8640"/>
            </a:lvl1pPr>
            <a:lvl2pPr>
              <a:defRPr sz="7560"/>
            </a:lvl2pPr>
            <a:lvl3pPr>
              <a:defRPr sz="6480"/>
            </a:lvl3pPr>
            <a:lvl4pPr>
              <a:defRPr sz="5400"/>
            </a:lvl4pPr>
            <a:lvl5pPr>
              <a:defRPr sz="5400"/>
            </a:lvl5pPr>
            <a:lvl6pPr>
              <a:defRPr sz="5400"/>
            </a:lvl6pPr>
            <a:lvl7pPr>
              <a:defRPr sz="5400"/>
            </a:lvl7pPr>
            <a:lvl8pPr>
              <a:defRPr sz="5400"/>
            </a:lvl8pPr>
            <a:lvl9pPr>
              <a:defRPr sz="5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9" y="5760720"/>
            <a:ext cx="10617040" cy="10672446"/>
          </a:xfrm>
        </p:spPr>
        <p:txBody>
          <a:bodyPr/>
          <a:lstStyle>
            <a:lvl1pPr marL="0" indent="0">
              <a:buNone/>
              <a:defRPr sz="4320"/>
            </a:lvl1pPr>
            <a:lvl2pPr marL="1234440" indent="0">
              <a:buNone/>
              <a:defRPr sz="3780"/>
            </a:lvl2pPr>
            <a:lvl3pPr marL="2468880" indent="0">
              <a:buNone/>
              <a:defRPr sz="3240"/>
            </a:lvl3pPr>
            <a:lvl4pPr marL="3703320" indent="0">
              <a:buNone/>
              <a:defRPr sz="2700"/>
            </a:lvl4pPr>
            <a:lvl5pPr marL="4937760" indent="0">
              <a:buNone/>
              <a:defRPr sz="2700"/>
            </a:lvl5pPr>
            <a:lvl6pPr marL="6172200" indent="0">
              <a:buNone/>
              <a:defRPr sz="2700"/>
            </a:lvl6pPr>
            <a:lvl7pPr marL="7406640" indent="0">
              <a:buNone/>
              <a:defRPr sz="2700"/>
            </a:lvl7pPr>
            <a:lvl8pPr marL="8641080" indent="0">
              <a:buNone/>
              <a:defRPr sz="2700"/>
            </a:lvl8pPr>
            <a:lvl9pPr marL="9875520" indent="0">
              <a:buNone/>
              <a:defRPr sz="2700"/>
            </a:lvl9pPr>
          </a:lstStyle>
          <a:p>
            <a:pPr lvl="0"/>
            <a:r>
              <a:rPr lang="en-US"/>
              <a:t>Click to edit Master text styles</a:t>
            </a:r>
          </a:p>
        </p:txBody>
      </p:sp>
      <p:sp>
        <p:nvSpPr>
          <p:cNvPr id="5" name="Date Placeholder 4"/>
          <p:cNvSpPr>
            <a:spLocks noGrp="1"/>
          </p:cNvSpPr>
          <p:nvPr>
            <p:ph type="dt" sz="half" idx="10"/>
          </p:nvPr>
        </p:nvSpPr>
        <p:spPr/>
        <p:txBody>
          <a:bodyPr/>
          <a:lstStyle/>
          <a:p>
            <a:fld id="{3F135061-2F74-46D4-9F8F-C77EF304855D}" type="datetimeFigureOut">
              <a:rPr lang="en-US" smtClean="0"/>
              <a:t>6/3/2020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3551328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9" y="1280160"/>
            <a:ext cx="10617040" cy="4480560"/>
          </a:xfrm>
        </p:spPr>
        <p:txBody>
          <a:bodyPr anchor="b"/>
          <a:lstStyle>
            <a:lvl1pPr>
              <a:defRPr sz="864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2764791"/>
            <a:ext cx="16664940" cy="13646150"/>
          </a:xfrm>
        </p:spPr>
        <p:txBody>
          <a:bodyPr anchor="t"/>
          <a:lstStyle>
            <a:lvl1pPr marL="0" indent="0">
              <a:buNone/>
              <a:defRPr sz="8640"/>
            </a:lvl1pPr>
            <a:lvl2pPr marL="1234440" indent="0">
              <a:buNone/>
              <a:defRPr sz="7560"/>
            </a:lvl2pPr>
            <a:lvl3pPr marL="2468880" indent="0">
              <a:buNone/>
              <a:defRPr sz="6480"/>
            </a:lvl3pPr>
            <a:lvl4pPr marL="3703320" indent="0">
              <a:buNone/>
              <a:defRPr sz="5400"/>
            </a:lvl4pPr>
            <a:lvl5pPr marL="4937760" indent="0">
              <a:buNone/>
              <a:defRPr sz="5400"/>
            </a:lvl5pPr>
            <a:lvl6pPr marL="6172200" indent="0">
              <a:buNone/>
              <a:defRPr sz="5400"/>
            </a:lvl6pPr>
            <a:lvl7pPr marL="7406640" indent="0">
              <a:buNone/>
              <a:defRPr sz="5400"/>
            </a:lvl7pPr>
            <a:lvl8pPr marL="8641080" indent="0">
              <a:buNone/>
              <a:defRPr sz="5400"/>
            </a:lvl8pPr>
            <a:lvl9pPr marL="9875520" indent="0">
              <a:buNone/>
              <a:defRPr sz="5400"/>
            </a:lvl9pPr>
          </a:lstStyle>
          <a:p>
            <a:r>
              <a:rPr lang="en-US"/>
              <a:t>Click icon to add picture</a:t>
            </a:r>
            <a:endParaRPr lang="en-US" dirty="0"/>
          </a:p>
        </p:txBody>
      </p:sp>
      <p:sp>
        <p:nvSpPr>
          <p:cNvPr id="4" name="Text Placeholder 3"/>
          <p:cNvSpPr>
            <a:spLocks noGrp="1"/>
          </p:cNvSpPr>
          <p:nvPr>
            <p:ph type="body" sz="half" idx="2"/>
          </p:nvPr>
        </p:nvSpPr>
        <p:spPr>
          <a:xfrm>
            <a:off x="2267429" y="5760720"/>
            <a:ext cx="10617040" cy="10672446"/>
          </a:xfrm>
        </p:spPr>
        <p:txBody>
          <a:bodyPr/>
          <a:lstStyle>
            <a:lvl1pPr marL="0" indent="0">
              <a:buNone/>
              <a:defRPr sz="4320"/>
            </a:lvl1pPr>
            <a:lvl2pPr marL="1234440" indent="0">
              <a:buNone/>
              <a:defRPr sz="3780"/>
            </a:lvl2pPr>
            <a:lvl3pPr marL="2468880" indent="0">
              <a:buNone/>
              <a:defRPr sz="3240"/>
            </a:lvl3pPr>
            <a:lvl4pPr marL="3703320" indent="0">
              <a:buNone/>
              <a:defRPr sz="2700"/>
            </a:lvl4pPr>
            <a:lvl5pPr marL="4937760" indent="0">
              <a:buNone/>
              <a:defRPr sz="2700"/>
            </a:lvl5pPr>
            <a:lvl6pPr marL="6172200" indent="0">
              <a:buNone/>
              <a:defRPr sz="2700"/>
            </a:lvl6pPr>
            <a:lvl7pPr marL="7406640" indent="0">
              <a:buNone/>
              <a:defRPr sz="2700"/>
            </a:lvl7pPr>
            <a:lvl8pPr marL="8641080" indent="0">
              <a:buNone/>
              <a:defRPr sz="2700"/>
            </a:lvl8pPr>
            <a:lvl9pPr marL="9875520" indent="0">
              <a:buNone/>
              <a:defRPr sz="2700"/>
            </a:lvl9pPr>
          </a:lstStyle>
          <a:p>
            <a:pPr lvl="0"/>
            <a:r>
              <a:rPr lang="en-US"/>
              <a:t>Click to edit Master text styles</a:t>
            </a:r>
          </a:p>
        </p:txBody>
      </p:sp>
      <p:sp>
        <p:nvSpPr>
          <p:cNvPr id="5" name="Date Placeholder 4"/>
          <p:cNvSpPr>
            <a:spLocks noGrp="1"/>
          </p:cNvSpPr>
          <p:nvPr>
            <p:ph type="dt" sz="half" idx="10"/>
          </p:nvPr>
        </p:nvSpPr>
        <p:spPr/>
        <p:txBody>
          <a:bodyPr/>
          <a:lstStyle/>
          <a:p>
            <a:fld id="{3F135061-2F74-46D4-9F8F-C77EF304855D}" type="datetimeFigureOut">
              <a:rPr lang="en-US" smtClean="0"/>
              <a:t>6/3/2020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601407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1022352"/>
            <a:ext cx="28392120" cy="371157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5111750"/>
            <a:ext cx="28392120" cy="1218374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17797781"/>
            <a:ext cx="7406640" cy="1022350"/>
          </a:xfrm>
          <a:prstGeom prst="rect">
            <a:avLst/>
          </a:prstGeom>
        </p:spPr>
        <p:txBody>
          <a:bodyPr vert="horz" lIns="91440" tIns="45720" rIns="91440" bIns="45720" rtlCol="0" anchor="ctr"/>
          <a:lstStyle>
            <a:lvl1pPr algn="l">
              <a:defRPr sz="3240">
                <a:solidFill>
                  <a:schemeClr val="tx1">
                    <a:tint val="75000"/>
                  </a:schemeClr>
                </a:solidFill>
              </a:defRPr>
            </a:lvl1pPr>
          </a:lstStyle>
          <a:p>
            <a:fld id="{3F135061-2F74-46D4-9F8F-C77EF304855D}" type="datetimeFigureOut">
              <a:rPr lang="en-US" smtClean="0"/>
              <a:t>6/3/2020</a:t>
            </a:fld>
            <a:endParaRPr lang="en-US"/>
          </a:p>
        </p:txBody>
      </p:sp>
      <p:sp>
        <p:nvSpPr>
          <p:cNvPr id="5" name="Footer Placeholder 4"/>
          <p:cNvSpPr>
            <a:spLocks noGrp="1"/>
          </p:cNvSpPr>
          <p:nvPr>
            <p:ph type="ftr" sz="quarter" idx="3"/>
          </p:nvPr>
        </p:nvSpPr>
        <p:spPr>
          <a:xfrm>
            <a:off x="10904220" y="17797781"/>
            <a:ext cx="11109960" cy="1022350"/>
          </a:xfrm>
          <a:prstGeom prst="rect">
            <a:avLst/>
          </a:prstGeom>
        </p:spPr>
        <p:txBody>
          <a:bodyPr vert="horz" lIns="91440" tIns="45720" rIns="91440" bIns="45720" rtlCol="0" anchor="ctr"/>
          <a:lstStyle>
            <a:lvl1pPr algn="ctr">
              <a:defRPr sz="32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17797781"/>
            <a:ext cx="7406640" cy="1022350"/>
          </a:xfrm>
          <a:prstGeom prst="rect">
            <a:avLst/>
          </a:prstGeom>
        </p:spPr>
        <p:txBody>
          <a:bodyPr vert="horz" lIns="91440" tIns="45720" rIns="91440" bIns="45720" rtlCol="0" anchor="ctr"/>
          <a:lstStyle>
            <a:lvl1pPr algn="r">
              <a:defRPr sz="3240">
                <a:solidFill>
                  <a:schemeClr val="tx1">
                    <a:tint val="75000"/>
                  </a:schemeClr>
                </a:solidFill>
              </a:defRPr>
            </a:lvl1pPr>
          </a:lstStyle>
          <a:p>
            <a:fld id="{63FC52CE-B062-47D6-A8CB-AF6B214D1AE5}" type="slidenum">
              <a:rPr lang="en-US" smtClean="0"/>
              <a:t>‹#›</a:t>
            </a:fld>
            <a:endParaRPr lang="en-US"/>
          </a:p>
        </p:txBody>
      </p:sp>
    </p:spTree>
    <p:extLst>
      <p:ext uri="{BB962C8B-B14F-4D97-AF65-F5344CB8AC3E}">
        <p14:creationId xmlns:p14="http://schemas.microsoft.com/office/powerpoint/2010/main" val="104318447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2468880" rtl="0" eaLnBrk="1" latinLnBrk="0" hangingPunct="1">
        <a:lnSpc>
          <a:spcPct val="90000"/>
        </a:lnSpc>
        <a:spcBef>
          <a:spcPct val="0"/>
        </a:spcBef>
        <a:buNone/>
        <a:defRPr sz="11880" kern="1200">
          <a:solidFill>
            <a:schemeClr val="tx1"/>
          </a:solidFill>
          <a:latin typeface="+mj-lt"/>
          <a:ea typeface="+mj-ea"/>
          <a:cs typeface="+mj-cs"/>
        </a:defRPr>
      </a:lvl1pPr>
    </p:titleStyle>
    <p:bodyStyle>
      <a:lvl1pPr marL="617220" indent="-617220" algn="l" defTabSz="2468880" rtl="0" eaLnBrk="1" latinLnBrk="0" hangingPunct="1">
        <a:lnSpc>
          <a:spcPct val="90000"/>
        </a:lnSpc>
        <a:spcBef>
          <a:spcPts val="2700"/>
        </a:spcBef>
        <a:buFont typeface="Arial" panose="020B0604020202020204" pitchFamily="34" charset="0"/>
        <a:buChar char="•"/>
        <a:defRPr sz="7560" kern="1200">
          <a:solidFill>
            <a:schemeClr val="tx1"/>
          </a:solidFill>
          <a:latin typeface="+mn-lt"/>
          <a:ea typeface="+mn-ea"/>
          <a:cs typeface="+mn-cs"/>
        </a:defRPr>
      </a:lvl1pPr>
      <a:lvl2pPr marL="1851660" indent="-617220" algn="l" defTabSz="2468880" rtl="0" eaLnBrk="1" latinLnBrk="0" hangingPunct="1">
        <a:lnSpc>
          <a:spcPct val="90000"/>
        </a:lnSpc>
        <a:spcBef>
          <a:spcPts val="1350"/>
        </a:spcBef>
        <a:buFont typeface="Arial" panose="020B0604020202020204" pitchFamily="34" charset="0"/>
        <a:buChar char="•"/>
        <a:defRPr sz="6480" kern="1200">
          <a:solidFill>
            <a:schemeClr val="tx1"/>
          </a:solidFill>
          <a:latin typeface="+mn-lt"/>
          <a:ea typeface="+mn-ea"/>
          <a:cs typeface="+mn-cs"/>
        </a:defRPr>
      </a:lvl2pPr>
      <a:lvl3pPr marL="3086100" indent="-617220" algn="l" defTabSz="2468880" rtl="0" eaLnBrk="1" latinLnBrk="0" hangingPunct="1">
        <a:lnSpc>
          <a:spcPct val="90000"/>
        </a:lnSpc>
        <a:spcBef>
          <a:spcPts val="1350"/>
        </a:spcBef>
        <a:buFont typeface="Arial" panose="020B0604020202020204" pitchFamily="34" charset="0"/>
        <a:buChar char="•"/>
        <a:defRPr sz="5400" kern="1200">
          <a:solidFill>
            <a:schemeClr val="tx1"/>
          </a:solidFill>
          <a:latin typeface="+mn-lt"/>
          <a:ea typeface="+mn-ea"/>
          <a:cs typeface="+mn-cs"/>
        </a:defRPr>
      </a:lvl3pPr>
      <a:lvl4pPr marL="43205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4pPr>
      <a:lvl5pPr marL="555498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5pPr>
      <a:lvl6pPr marL="678942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6pPr>
      <a:lvl7pPr marL="802386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7pPr>
      <a:lvl8pPr marL="925830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8pPr>
      <a:lvl9pPr marL="104927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9pPr>
    </p:bodyStyle>
    <p:otherStyle>
      <a:defPPr>
        <a:defRPr lang="en-US"/>
      </a:defPPr>
      <a:lvl1pPr marL="0" algn="l" defTabSz="2468880" rtl="0" eaLnBrk="1" latinLnBrk="0" hangingPunct="1">
        <a:defRPr sz="4860" kern="1200">
          <a:solidFill>
            <a:schemeClr val="tx1"/>
          </a:solidFill>
          <a:latin typeface="+mn-lt"/>
          <a:ea typeface="+mn-ea"/>
          <a:cs typeface="+mn-cs"/>
        </a:defRPr>
      </a:lvl1pPr>
      <a:lvl2pPr marL="1234440" algn="l" defTabSz="2468880" rtl="0" eaLnBrk="1" latinLnBrk="0" hangingPunct="1">
        <a:defRPr sz="4860" kern="1200">
          <a:solidFill>
            <a:schemeClr val="tx1"/>
          </a:solidFill>
          <a:latin typeface="+mn-lt"/>
          <a:ea typeface="+mn-ea"/>
          <a:cs typeface="+mn-cs"/>
        </a:defRPr>
      </a:lvl2pPr>
      <a:lvl3pPr marL="2468880" algn="l" defTabSz="2468880" rtl="0" eaLnBrk="1" latinLnBrk="0" hangingPunct="1">
        <a:defRPr sz="4860" kern="1200">
          <a:solidFill>
            <a:schemeClr val="tx1"/>
          </a:solidFill>
          <a:latin typeface="+mn-lt"/>
          <a:ea typeface="+mn-ea"/>
          <a:cs typeface="+mn-cs"/>
        </a:defRPr>
      </a:lvl3pPr>
      <a:lvl4pPr marL="3703320" algn="l" defTabSz="2468880" rtl="0" eaLnBrk="1" latinLnBrk="0" hangingPunct="1">
        <a:defRPr sz="4860" kern="1200">
          <a:solidFill>
            <a:schemeClr val="tx1"/>
          </a:solidFill>
          <a:latin typeface="+mn-lt"/>
          <a:ea typeface="+mn-ea"/>
          <a:cs typeface="+mn-cs"/>
        </a:defRPr>
      </a:lvl4pPr>
      <a:lvl5pPr marL="4937760" algn="l" defTabSz="2468880" rtl="0" eaLnBrk="1" latinLnBrk="0" hangingPunct="1">
        <a:defRPr sz="4860" kern="1200">
          <a:solidFill>
            <a:schemeClr val="tx1"/>
          </a:solidFill>
          <a:latin typeface="+mn-lt"/>
          <a:ea typeface="+mn-ea"/>
          <a:cs typeface="+mn-cs"/>
        </a:defRPr>
      </a:lvl5pPr>
      <a:lvl6pPr marL="6172200" algn="l" defTabSz="2468880" rtl="0" eaLnBrk="1" latinLnBrk="0" hangingPunct="1">
        <a:defRPr sz="4860" kern="1200">
          <a:solidFill>
            <a:schemeClr val="tx1"/>
          </a:solidFill>
          <a:latin typeface="+mn-lt"/>
          <a:ea typeface="+mn-ea"/>
          <a:cs typeface="+mn-cs"/>
        </a:defRPr>
      </a:lvl6pPr>
      <a:lvl7pPr marL="7406640" algn="l" defTabSz="2468880" rtl="0" eaLnBrk="1" latinLnBrk="0" hangingPunct="1">
        <a:defRPr sz="4860" kern="1200">
          <a:solidFill>
            <a:schemeClr val="tx1"/>
          </a:solidFill>
          <a:latin typeface="+mn-lt"/>
          <a:ea typeface="+mn-ea"/>
          <a:cs typeface="+mn-cs"/>
        </a:defRPr>
      </a:lvl7pPr>
      <a:lvl8pPr marL="8641080" algn="l" defTabSz="2468880" rtl="0" eaLnBrk="1" latinLnBrk="0" hangingPunct="1">
        <a:defRPr sz="4860" kern="1200">
          <a:solidFill>
            <a:schemeClr val="tx1"/>
          </a:solidFill>
          <a:latin typeface="+mn-lt"/>
          <a:ea typeface="+mn-ea"/>
          <a:cs typeface="+mn-cs"/>
        </a:defRPr>
      </a:lvl8pPr>
      <a:lvl9pPr marL="9875520" algn="l" defTabSz="2468880" rtl="0" eaLnBrk="1" latinLnBrk="0" hangingPunct="1">
        <a:defRPr sz="48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7.xml"/><Relationship Id="rId7" Type="http://schemas.openxmlformats.org/officeDocument/2006/relationships/image" Target="../media/image3.emf"/><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2AD944-7D57-4665-971F-668A33F598C8}"/>
              </a:ext>
            </a:extLst>
          </p:cNvPr>
          <p:cNvSpPr txBox="1"/>
          <p:nvPr/>
        </p:nvSpPr>
        <p:spPr>
          <a:xfrm>
            <a:off x="0" y="0"/>
            <a:ext cx="32918400" cy="2616101"/>
          </a:xfrm>
          <a:prstGeom prst="rect">
            <a:avLst/>
          </a:prstGeom>
          <a:solidFill>
            <a:schemeClr val="accent1"/>
          </a:solidFill>
        </p:spPr>
        <p:txBody>
          <a:bodyPr wrap="square" rtlCol="0">
            <a:spAutoFit/>
          </a:bodyPr>
          <a:lstStyle/>
          <a:p>
            <a:pPr algn="ctr"/>
            <a:r>
              <a:rPr lang="en-US" sz="5400">
                <a:solidFill>
                  <a:schemeClr val="bg1"/>
                </a:solidFill>
              </a:rPr>
              <a:t>Clinical </a:t>
            </a:r>
            <a:r>
              <a:rPr lang="en-US" sz="5400" dirty="0">
                <a:solidFill>
                  <a:schemeClr val="bg1"/>
                </a:solidFill>
              </a:rPr>
              <a:t>Impact of ASCO “Choosing Wisely” Guidelines on Staging Imaging for Early Stage Breast Cancers a Time Series Analysis Utilizing SEER-Medicare Data</a:t>
            </a:r>
          </a:p>
          <a:p>
            <a:pPr algn="ctr"/>
            <a:r>
              <a:rPr lang="en-US" sz="2800" dirty="0">
                <a:solidFill>
                  <a:schemeClr val="bg1"/>
                </a:solidFill>
              </a:rPr>
              <a:t>Authors: Alan P. Baltz, MD; Eric Siegel, MS; </a:t>
            </a:r>
            <a:r>
              <a:rPr lang="en-US" sz="2800" dirty="0" err="1">
                <a:solidFill>
                  <a:schemeClr val="bg1"/>
                </a:solidFill>
              </a:rPr>
              <a:t>Issam</a:t>
            </a:r>
            <a:r>
              <a:rPr lang="en-US" sz="2800" dirty="0">
                <a:solidFill>
                  <a:schemeClr val="bg1"/>
                </a:solidFill>
              </a:rPr>
              <a:t> </a:t>
            </a:r>
            <a:r>
              <a:rPr lang="en-US" sz="2800" dirty="0" err="1">
                <a:solidFill>
                  <a:schemeClr val="bg1"/>
                </a:solidFill>
              </a:rPr>
              <a:t>Makhoul</a:t>
            </a:r>
            <a:r>
              <a:rPr lang="en-US" sz="2800" dirty="0">
                <a:solidFill>
                  <a:schemeClr val="bg1"/>
                </a:solidFill>
              </a:rPr>
              <a:t>, MD</a:t>
            </a:r>
          </a:p>
          <a:p>
            <a:pPr algn="ctr"/>
            <a:r>
              <a:rPr lang="en-US" sz="2800" dirty="0">
                <a:solidFill>
                  <a:schemeClr val="bg1"/>
                </a:solidFill>
              </a:rPr>
              <a:t>University of Arkansas for Medical Sciences</a:t>
            </a:r>
          </a:p>
        </p:txBody>
      </p:sp>
      <p:sp>
        <p:nvSpPr>
          <p:cNvPr id="3" name="TextBox 2">
            <a:extLst>
              <a:ext uri="{FF2B5EF4-FFF2-40B4-BE49-F238E27FC236}">
                <a16:creationId xmlns:a16="http://schemas.microsoft.com/office/drawing/2014/main" id="{48DEC3DA-1C54-4FCA-8123-728A6D0DC052}"/>
              </a:ext>
            </a:extLst>
          </p:cNvPr>
          <p:cNvSpPr txBox="1"/>
          <p:nvPr/>
        </p:nvSpPr>
        <p:spPr>
          <a:xfrm>
            <a:off x="11332029" y="2554545"/>
            <a:ext cx="11201400" cy="16435268"/>
          </a:xfrm>
          <a:prstGeom prst="rect">
            <a:avLst/>
          </a:prstGeom>
          <a:solidFill>
            <a:schemeClr val="accent1">
              <a:lumMod val="50000"/>
            </a:schemeClr>
          </a:solidFill>
        </p:spPr>
        <p:txBody>
          <a:bodyPr wrap="square" rtlCol="0">
            <a:spAutoFit/>
          </a:bodyPr>
          <a:lstStyle/>
          <a:p>
            <a:r>
              <a:rPr lang="en-US" sz="5400" dirty="0">
                <a:solidFill>
                  <a:schemeClr val="bg1"/>
                </a:solidFill>
              </a:rPr>
              <a:t>This analysis demonstrates a clear improvement in the prevalence of imaging overuse in early stage breast cancers correlating with the release of the ASCO “Choosing Wisely” guidelines.</a:t>
            </a:r>
          </a:p>
          <a:p>
            <a:endParaRPr lang="en-US" sz="5400" dirty="0">
              <a:solidFill>
                <a:schemeClr val="bg1"/>
              </a:solidFill>
            </a:endParaRPr>
          </a:p>
          <a:p>
            <a:r>
              <a:rPr lang="en-US" sz="5400" dirty="0">
                <a:solidFill>
                  <a:schemeClr val="bg1"/>
                </a:solidFill>
              </a:rPr>
              <a:t>The creation and dissemination of such resources serves as powerful tool to improve clinical practice, cost effectiveness and patient safety from secondary malignancies, anxiety and overdiagnosis. </a:t>
            </a:r>
            <a:endParaRPr lang="en-US" sz="9600" dirty="0">
              <a:solidFill>
                <a:schemeClr val="bg1"/>
              </a:solidFill>
            </a:endParaRPr>
          </a:p>
          <a:p>
            <a:endParaRPr lang="en-US" sz="9600" dirty="0">
              <a:solidFill>
                <a:schemeClr val="bg1"/>
              </a:solidFill>
            </a:endParaRPr>
          </a:p>
          <a:p>
            <a:endParaRPr lang="en-US" sz="9600" dirty="0">
              <a:solidFill>
                <a:schemeClr val="bg1"/>
              </a:solidFill>
            </a:endParaRPr>
          </a:p>
          <a:p>
            <a:endParaRPr lang="en-US" sz="9600" dirty="0">
              <a:solidFill>
                <a:schemeClr val="bg1"/>
              </a:solidFill>
            </a:endParaRPr>
          </a:p>
          <a:p>
            <a:endParaRPr lang="en-US" sz="3600" dirty="0">
              <a:solidFill>
                <a:schemeClr val="bg1"/>
              </a:solidFill>
            </a:endParaRPr>
          </a:p>
          <a:p>
            <a:r>
              <a:rPr lang="en-US" sz="3600" dirty="0">
                <a:solidFill>
                  <a:schemeClr val="bg1"/>
                </a:solidFill>
              </a:rPr>
              <a:t>Presenting Author: Alan Baltz, MD – </a:t>
            </a:r>
            <a:r>
              <a:rPr lang="en-US" sz="3600" dirty="0" err="1">
                <a:solidFill>
                  <a:schemeClr val="bg1"/>
                </a:solidFill>
              </a:rPr>
              <a:t>abaltz@uams.edu</a:t>
            </a:r>
            <a:endParaRPr lang="en-US" sz="3600" dirty="0">
              <a:solidFill>
                <a:schemeClr val="bg1"/>
              </a:solidFill>
            </a:endParaRPr>
          </a:p>
        </p:txBody>
      </p:sp>
      <p:sp>
        <p:nvSpPr>
          <p:cNvPr id="4" name="TextBox 3">
            <a:extLst>
              <a:ext uri="{FF2B5EF4-FFF2-40B4-BE49-F238E27FC236}">
                <a16:creationId xmlns:a16="http://schemas.microsoft.com/office/drawing/2014/main" id="{217E0184-1599-4CA6-A246-A096FD37DD48}"/>
              </a:ext>
            </a:extLst>
          </p:cNvPr>
          <p:cNvSpPr txBox="1"/>
          <p:nvPr/>
        </p:nvSpPr>
        <p:spPr>
          <a:xfrm>
            <a:off x="154513" y="2737813"/>
            <a:ext cx="11155680" cy="7540526"/>
          </a:xfrm>
          <a:prstGeom prst="rect">
            <a:avLst/>
          </a:prstGeom>
          <a:noFill/>
        </p:spPr>
        <p:txBody>
          <a:bodyPr wrap="square" rtlCol="0">
            <a:spAutoFit/>
          </a:bodyPr>
          <a:lstStyle/>
          <a:p>
            <a:r>
              <a:rPr lang="en-US" sz="2800" b="1" u="sng" dirty="0"/>
              <a:t>Background:</a:t>
            </a:r>
          </a:p>
          <a:p>
            <a:pPr marL="365760" indent="-365760">
              <a:buFont typeface="Arial" panose="020B0604020202020204" pitchFamily="34" charset="0"/>
              <a:buChar char="•"/>
            </a:pPr>
            <a:r>
              <a:rPr lang="en-US" sz="2800" dirty="0"/>
              <a:t>The “Choosing Wisely” guidelines, released by the American Society for Clinical Oncology (ASCO), highlights low-value oncology practices that may increase harm to patients, lead to overtreatment, or result in misdiagnosis. </a:t>
            </a:r>
          </a:p>
          <a:p>
            <a:pPr marL="365760" indent="-365760">
              <a:buFont typeface="Arial" panose="020B0604020202020204" pitchFamily="34" charset="0"/>
              <a:buChar char="•"/>
            </a:pPr>
            <a:r>
              <a:rPr lang="en-US" sz="2800" dirty="0"/>
              <a:t>The guidelines, first released in April 2012, advised against the use of Positron Emission Tomography (PET), Computerized Tomography (CT) and radionuclide bone scans for the staging of early breast cancer at low risk for metastasis.</a:t>
            </a:r>
          </a:p>
          <a:p>
            <a:pPr marL="365760" indent="-365760">
              <a:buFont typeface="Arial" panose="020B0604020202020204" pitchFamily="34" charset="0"/>
              <a:buChar char="•"/>
            </a:pPr>
            <a:r>
              <a:rPr lang="en-US" sz="2800" dirty="0" err="1"/>
              <a:t>Overtesting</a:t>
            </a:r>
            <a:r>
              <a:rPr lang="en-US" sz="2800" dirty="0"/>
              <a:t> with these three imaging modalities results in increased exposure to ionizing radiation that may lead to secondary malignancies. </a:t>
            </a:r>
          </a:p>
          <a:p>
            <a:pPr marL="365760" indent="-365760">
              <a:buFont typeface="Arial" panose="020B0604020202020204" pitchFamily="34" charset="0"/>
              <a:buChar char="•"/>
            </a:pPr>
            <a:r>
              <a:rPr lang="en-US" sz="2800" dirty="0" err="1"/>
              <a:t>Overtesting</a:t>
            </a:r>
            <a:r>
              <a:rPr lang="en-US" sz="2800" dirty="0"/>
              <a:t> also results in increased patient costs, anxiety, and overdiagnosis. </a:t>
            </a:r>
          </a:p>
          <a:p>
            <a:endParaRPr lang="en-US" sz="800" dirty="0"/>
          </a:p>
          <a:p>
            <a:r>
              <a:rPr lang="en-US" sz="2800" b="1" u="sng" dirty="0"/>
              <a:t>Objective:</a:t>
            </a:r>
          </a:p>
          <a:p>
            <a:r>
              <a:rPr lang="en-US" sz="2800" dirty="0"/>
              <a:t>To assess whether the prevalence of non-indicated use of PET, CT, and radionuclide bone scans for the staging of early breast cancer showed significant change after the release of the ASCO guidelines.</a:t>
            </a:r>
          </a:p>
        </p:txBody>
      </p:sp>
      <p:sp>
        <p:nvSpPr>
          <p:cNvPr id="5" name="TextBox 4">
            <a:extLst>
              <a:ext uri="{FF2B5EF4-FFF2-40B4-BE49-F238E27FC236}">
                <a16:creationId xmlns:a16="http://schemas.microsoft.com/office/drawing/2014/main" id="{1719C1F6-3D38-4E5E-A734-7BC16958D47A}"/>
              </a:ext>
            </a:extLst>
          </p:cNvPr>
          <p:cNvSpPr txBox="1"/>
          <p:nvPr/>
        </p:nvSpPr>
        <p:spPr>
          <a:xfrm>
            <a:off x="155343" y="10274877"/>
            <a:ext cx="11155680" cy="8833187"/>
          </a:xfrm>
          <a:prstGeom prst="rect">
            <a:avLst/>
          </a:prstGeom>
          <a:noFill/>
        </p:spPr>
        <p:txBody>
          <a:bodyPr wrap="square" rtlCol="0">
            <a:spAutoFit/>
          </a:bodyPr>
          <a:lstStyle/>
          <a:p>
            <a:r>
              <a:rPr lang="en-US" sz="2800" b="1" u="sng" dirty="0"/>
              <a:t>Methods: </a:t>
            </a:r>
          </a:p>
          <a:p>
            <a:pPr marL="365760" indent="-365760">
              <a:buFont typeface="Arial" panose="020B0604020202020204" pitchFamily="34" charset="0"/>
              <a:buChar char="•"/>
            </a:pPr>
            <a:r>
              <a:rPr lang="en-US" sz="2800" b="1" dirty="0"/>
              <a:t>Study Design:</a:t>
            </a:r>
            <a:r>
              <a:rPr lang="en-US" sz="2800" dirty="0"/>
              <a:t> Retrospective cross-sectional study.</a:t>
            </a:r>
            <a:endParaRPr lang="en-US" sz="2800" b="1" dirty="0"/>
          </a:p>
          <a:p>
            <a:pPr marL="365760" indent="-365760">
              <a:buFont typeface="Arial" panose="020B0604020202020204" pitchFamily="34" charset="0"/>
              <a:buChar char="•"/>
            </a:pPr>
            <a:r>
              <a:rPr lang="en-US" sz="2800" b="1" dirty="0"/>
              <a:t>Data Source: </a:t>
            </a:r>
            <a:r>
              <a:rPr lang="en-US" sz="2800" dirty="0"/>
              <a:t>SEER-Medicare dataset.</a:t>
            </a:r>
          </a:p>
          <a:p>
            <a:pPr marL="365760" indent="-365760">
              <a:buFont typeface="Arial" panose="020B0604020202020204" pitchFamily="34" charset="0"/>
              <a:buChar char="•"/>
            </a:pPr>
            <a:r>
              <a:rPr lang="en-US" sz="2800" b="1" dirty="0"/>
              <a:t>Eligibility: </a:t>
            </a:r>
            <a:r>
              <a:rPr lang="en-US" sz="2800" dirty="0"/>
              <a:t>Women aged 66 and older with new incident diagnosis of early-stage breast cancer (T≤T3, N=N0, M=M0) between 2010 and 2016 who had a breast-cancer-related outpatient claim in the SEER-Medicare dataset were eligible for inclusion into the study.</a:t>
            </a:r>
          </a:p>
          <a:p>
            <a:pPr marL="365760" indent="-365760">
              <a:buFont typeface="Arial" panose="020B0604020202020204" pitchFamily="34" charset="0"/>
              <a:buChar char="•"/>
            </a:pPr>
            <a:r>
              <a:rPr lang="en-US" sz="2800" b="1" dirty="0"/>
              <a:t>Primary Outcome: </a:t>
            </a:r>
            <a:r>
              <a:rPr lang="en-US" sz="2800" dirty="0"/>
              <a:t> Overuse of imaging within 6 months of diagnosis.</a:t>
            </a:r>
          </a:p>
          <a:p>
            <a:pPr marL="365760" indent="-365760">
              <a:buFont typeface="Arial" panose="020B0604020202020204" pitchFamily="34" charset="0"/>
              <a:buChar char="•"/>
            </a:pPr>
            <a:r>
              <a:rPr lang="en-US" sz="2800" b="1" dirty="0"/>
              <a:t>Statistical Analyses: </a:t>
            </a:r>
            <a:r>
              <a:rPr lang="en-US" sz="2800" dirty="0"/>
              <a:t>Negative binomial regression was performed to estimate the changes in outpatient claims for these diagnostic studies by year of diagnosis. Differences relative to 2012 as reference were assessed for significance via model Wald chi-squares at alpha=0.05.  </a:t>
            </a:r>
          </a:p>
          <a:p>
            <a:endParaRPr lang="en-US" sz="800" dirty="0"/>
          </a:p>
          <a:p>
            <a:r>
              <a:rPr lang="en-US" sz="2800" b="1" u="sng" dirty="0"/>
              <a:t>Results: </a:t>
            </a:r>
          </a:p>
          <a:p>
            <a:pPr marL="457200" indent="-457200">
              <a:buFont typeface="Arial" panose="020B0604020202020204" pitchFamily="34" charset="0"/>
              <a:buChar char="•"/>
            </a:pPr>
            <a:r>
              <a:rPr lang="en-US" sz="2800" dirty="0"/>
              <a:t>We identified 50,004 subjects who met the study’s eligibility criteria.</a:t>
            </a:r>
          </a:p>
          <a:p>
            <a:pPr marL="457200" indent="-457200">
              <a:buFont typeface="Arial" panose="020B0604020202020204" pitchFamily="34" charset="0"/>
              <a:buChar char="•"/>
            </a:pPr>
            <a:r>
              <a:rPr lang="en-US" sz="2800" dirty="0"/>
              <a:t>Their ages at diagnosis had a median (range) of 74 (66─103) years. </a:t>
            </a:r>
          </a:p>
          <a:p>
            <a:pPr marL="457200" indent="-457200">
              <a:buFont typeface="Arial" panose="020B0604020202020204" pitchFamily="34" charset="0"/>
              <a:buChar char="•"/>
            </a:pPr>
            <a:r>
              <a:rPr lang="en-US" sz="2800"/>
              <a:t>Their races/ethnicities </a:t>
            </a:r>
            <a:r>
              <a:rPr lang="en-US" sz="2800" dirty="0"/>
              <a:t>were 81.3% White, 5.2% Hispanic, 7.6% Black, 5.1% Asian/Pacific Islander, 0.4% American Indian, and 0.5% Unknown.</a:t>
            </a:r>
          </a:p>
          <a:p>
            <a:pPr marL="457200" indent="-457200">
              <a:buFont typeface="Arial" panose="020B0604020202020204" pitchFamily="34" charset="0"/>
              <a:buChar char="•"/>
            </a:pPr>
            <a:r>
              <a:rPr lang="en-US" sz="2800" dirty="0"/>
              <a:t>21.0% were Stage 0, 59.0% Stage IA, 17.9% Stage IIA, and 2.1% Stage IIB.</a:t>
            </a:r>
          </a:p>
          <a:p>
            <a:pPr marL="457200" indent="-457200">
              <a:buFont typeface="Arial" panose="020B0604020202020204" pitchFamily="34" charset="0"/>
              <a:buChar char="•"/>
            </a:pPr>
            <a:r>
              <a:rPr lang="en-US" sz="2800" dirty="0"/>
              <a:t>There were 68.1% hormone-receptor (HR)-positives, 2.2% HR-negative Her2-positives, 6.5% triple-negatives, and 23.2% with unknown status. </a:t>
            </a:r>
          </a:p>
        </p:txBody>
      </p:sp>
      <p:sp>
        <p:nvSpPr>
          <p:cNvPr id="6" name="TextBox 5">
            <a:extLst>
              <a:ext uri="{FF2B5EF4-FFF2-40B4-BE49-F238E27FC236}">
                <a16:creationId xmlns:a16="http://schemas.microsoft.com/office/drawing/2014/main" id="{89A34632-24C8-466A-83D9-E07601553C0D}"/>
              </a:ext>
            </a:extLst>
          </p:cNvPr>
          <p:cNvSpPr txBox="1"/>
          <p:nvPr/>
        </p:nvSpPr>
        <p:spPr>
          <a:xfrm>
            <a:off x="22541786" y="2647487"/>
            <a:ext cx="5567311" cy="4832092"/>
          </a:xfrm>
          <a:prstGeom prst="rect">
            <a:avLst/>
          </a:prstGeom>
          <a:noFill/>
        </p:spPr>
        <p:txBody>
          <a:bodyPr wrap="square" rtlCol="0">
            <a:spAutoFit/>
          </a:bodyPr>
          <a:lstStyle/>
          <a:p>
            <a:pPr marL="365760" indent="-365760">
              <a:buFont typeface="Arial" panose="020B0604020202020204" pitchFamily="34" charset="0"/>
              <a:buChar char="•"/>
            </a:pPr>
            <a:r>
              <a:rPr lang="en-US" sz="2800" dirty="0"/>
              <a:t>When compared to 2012, the imaging rates before the ASCO guidelines were higher, by 5% in 2010 (P=0.001) and 4% in 2011 (P=0.003). </a:t>
            </a:r>
          </a:p>
          <a:p>
            <a:pPr marL="365760" indent="-365760">
              <a:buFont typeface="Arial" panose="020B0604020202020204" pitchFamily="34" charset="0"/>
              <a:buChar char="•"/>
            </a:pPr>
            <a:r>
              <a:rPr lang="en-US" sz="2800" dirty="0"/>
              <a:t>Imaging rates fell by only 2% in 2013 (P=0.18), before guidelines reinforcement, but fell by 13% in 2014 (P&lt;0.001) and by 16% in 2015, after guidelines reinforcement.</a:t>
            </a:r>
            <a:endParaRPr lang="en-US" sz="4000" dirty="0"/>
          </a:p>
        </p:txBody>
      </p:sp>
      <p:sp>
        <p:nvSpPr>
          <p:cNvPr id="7" name="TextBox 6">
            <a:extLst>
              <a:ext uri="{FF2B5EF4-FFF2-40B4-BE49-F238E27FC236}">
                <a16:creationId xmlns:a16="http://schemas.microsoft.com/office/drawing/2014/main" id="{21A0672C-393D-4C8C-BD57-83F777616BF2}"/>
              </a:ext>
            </a:extLst>
          </p:cNvPr>
          <p:cNvSpPr txBox="1"/>
          <p:nvPr/>
        </p:nvSpPr>
        <p:spPr>
          <a:xfrm>
            <a:off x="22541786" y="14973296"/>
            <a:ext cx="10254342" cy="3970318"/>
          </a:xfrm>
          <a:prstGeom prst="rect">
            <a:avLst/>
          </a:prstGeom>
          <a:noFill/>
        </p:spPr>
        <p:txBody>
          <a:bodyPr wrap="square" rtlCol="0">
            <a:spAutoFit/>
          </a:bodyPr>
          <a:lstStyle/>
          <a:p>
            <a:r>
              <a:rPr lang="en-US" sz="2800" b="1" u="sng" dirty="0"/>
              <a:t>Future Directions for Research: </a:t>
            </a:r>
          </a:p>
          <a:p>
            <a:pPr marL="365760" indent="-365760">
              <a:buFont typeface="Arial" panose="020B0604020202020204" pitchFamily="34" charset="0"/>
              <a:buChar char="•"/>
            </a:pPr>
            <a:r>
              <a:rPr lang="en-US" sz="2800" dirty="0"/>
              <a:t>Further studies related to this population could examine whether adverse events associated with these imaging studies also decrease significantly, and also study the overarching impact on patient safety and quality of care.</a:t>
            </a:r>
          </a:p>
          <a:p>
            <a:pPr marL="365760" indent="-365760">
              <a:buFont typeface="Arial" panose="020B0604020202020204" pitchFamily="34" charset="0"/>
              <a:buChar char="•"/>
            </a:pPr>
            <a:r>
              <a:rPr lang="en-US" sz="2800" dirty="0"/>
              <a:t>As SEER-Medicare data becomes available for additional years post ASCO Guidelines, the trend of imaging overuse could be followed further to assess for continued decline, “plateauing” near a new post-guideline rate, or return toward pre-guideline rates. </a:t>
            </a:r>
            <a:endParaRPr lang="en-US" sz="4000" dirty="0"/>
          </a:p>
        </p:txBody>
      </p:sp>
      <p:pic>
        <p:nvPicPr>
          <p:cNvPr id="8" name="Picture 7">
            <a:extLst>
              <a:ext uri="{FF2B5EF4-FFF2-40B4-BE49-F238E27FC236}">
                <a16:creationId xmlns:a16="http://schemas.microsoft.com/office/drawing/2014/main" id="{B444BB0B-05DA-4F67-8F63-84A30B283D85}"/>
              </a:ext>
            </a:extLst>
          </p:cNvPr>
          <p:cNvPicPr>
            <a:picLocks noChangeAspect="1"/>
          </p:cNvPicPr>
          <p:nvPr/>
        </p:nvPicPr>
        <p:blipFill>
          <a:blip r:embed="rId5"/>
          <a:stretch>
            <a:fillRect/>
          </a:stretch>
        </p:blipFill>
        <p:spPr>
          <a:xfrm>
            <a:off x="23122124" y="10528237"/>
            <a:ext cx="8667658" cy="4091846"/>
          </a:xfrm>
          <a:prstGeom prst="rect">
            <a:avLst/>
          </a:prstGeom>
        </p:spPr>
      </p:pic>
      <p:pic>
        <p:nvPicPr>
          <p:cNvPr id="9" name="Picture 8">
            <a:extLst>
              <a:ext uri="{FF2B5EF4-FFF2-40B4-BE49-F238E27FC236}">
                <a16:creationId xmlns:a16="http://schemas.microsoft.com/office/drawing/2014/main" id="{42B9FB0E-6325-434D-AA1C-866D47F88442}"/>
              </a:ext>
            </a:extLst>
          </p:cNvPr>
          <p:cNvPicPr>
            <a:picLocks noChangeAspect="1"/>
          </p:cNvPicPr>
          <p:nvPr/>
        </p:nvPicPr>
        <p:blipFill>
          <a:blip r:embed="rId6"/>
          <a:stretch>
            <a:fillRect/>
          </a:stretch>
        </p:blipFill>
        <p:spPr>
          <a:xfrm>
            <a:off x="15348158" y="16465658"/>
            <a:ext cx="2666781" cy="1511876"/>
          </a:xfrm>
          <a:prstGeom prst="rect">
            <a:avLst/>
          </a:prstGeom>
        </p:spPr>
      </p:pic>
      <p:pic>
        <p:nvPicPr>
          <p:cNvPr id="1026" name="Picture 2">
            <a:extLst>
              <a:ext uri="{FF2B5EF4-FFF2-40B4-BE49-F238E27FC236}">
                <a16:creationId xmlns:a16="http://schemas.microsoft.com/office/drawing/2014/main" id="{151B7393-BC27-4756-8F78-BB7EDB46FDF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977911" y="2639528"/>
            <a:ext cx="4628210" cy="4558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 name="Table 14">
            <a:extLst>
              <a:ext uri="{FF2B5EF4-FFF2-40B4-BE49-F238E27FC236}">
                <a16:creationId xmlns:a16="http://schemas.microsoft.com/office/drawing/2014/main" id="{B1CCA347-CED7-4F95-876F-A48FCDDFE361}"/>
              </a:ext>
            </a:extLst>
          </p:cNvPr>
          <p:cNvGraphicFramePr>
            <a:graphicFrameLocks noGrp="1"/>
          </p:cNvGraphicFramePr>
          <p:nvPr>
            <p:extLst>
              <p:ext uri="{D42A27DB-BD31-4B8C-83A1-F6EECF244321}">
                <p14:modId xmlns:p14="http://schemas.microsoft.com/office/powerpoint/2010/main" val="3269035622"/>
              </p:ext>
            </p:extLst>
          </p:nvPr>
        </p:nvGraphicFramePr>
        <p:xfrm>
          <a:off x="23122124" y="7591430"/>
          <a:ext cx="9182128" cy="2560320"/>
        </p:xfrm>
        <a:graphic>
          <a:graphicData uri="http://schemas.openxmlformats.org/drawingml/2006/table">
            <a:tbl>
              <a:tblPr firstRow="1" bandRow="1" bandCol="1"/>
              <a:tblGrid>
                <a:gridCol w="2584192">
                  <a:extLst>
                    <a:ext uri="{9D8B030D-6E8A-4147-A177-3AD203B41FA5}">
                      <a16:colId xmlns:a16="http://schemas.microsoft.com/office/drawing/2014/main" val="735047072"/>
                    </a:ext>
                  </a:extLst>
                </a:gridCol>
                <a:gridCol w="1645473">
                  <a:extLst>
                    <a:ext uri="{9D8B030D-6E8A-4147-A177-3AD203B41FA5}">
                      <a16:colId xmlns:a16="http://schemas.microsoft.com/office/drawing/2014/main" val="2655880353"/>
                    </a:ext>
                  </a:extLst>
                </a:gridCol>
                <a:gridCol w="3302979">
                  <a:extLst>
                    <a:ext uri="{9D8B030D-6E8A-4147-A177-3AD203B41FA5}">
                      <a16:colId xmlns:a16="http://schemas.microsoft.com/office/drawing/2014/main" val="3235118032"/>
                    </a:ext>
                  </a:extLst>
                </a:gridCol>
                <a:gridCol w="1649484">
                  <a:extLst>
                    <a:ext uri="{9D8B030D-6E8A-4147-A177-3AD203B41FA5}">
                      <a16:colId xmlns:a16="http://schemas.microsoft.com/office/drawing/2014/main" val="3913362217"/>
                    </a:ext>
                  </a:extLst>
                </a:gridCol>
              </a:tblGrid>
              <a:tr h="321685">
                <a:tc>
                  <a:txBody>
                    <a:bodyPr/>
                    <a:lstStyle/>
                    <a:p>
                      <a:pPr marL="0" marR="0" algn="ctr">
                        <a:spcBef>
                          <a:spcPts val="145"/>
                        </a:spcBef>
                        <a:spcAft>
                          <a:spcPts val="145"/>
                        </a:spcAft>
                      </a:pPr>
                      <a:r>
                        <a:rPr lang="en-US" sz="2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Year of Diagnosis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spcBef>
                          <a:spcPts val="145"/>
                        </a:spcBef>
                        <a:spcAft>
                          <a:spcPts val="145"/>
                        </a:spcAft>
                      </a:pPr>
                      <a:r>
                        <a:rPr lang="en-US" sz="2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Ratio</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spcBef>
                          <a:spcPts val="145"/>
                        </a:spcBef>
                        <a:spcAft>
                          <a:spcPts val="145"/>
                        </a:spcAft>
                      </a:pPr>
                      <a:r>
                        <a:rPr lang="en-US" sz="2400" b="1" dirty="0">
                          <a:effectLst/>
                          <a:latin typeface="+mn-lt"/>
                          <a:ea typeface="Times New Roman" panose="02020603050405020304" pitchFamily="18" charset="0"/>
                          <a:cs typeface="Times New Roman" panose="02020603050405020304" pitchFamily="18" charset="0"/>
                        </a:rPr>
                        <a:t>95% Confidence Limits</a:t>
                      </a:r>
                      <a:r>
                        <a:rPr lang="en-US" sz="2400" dirty="0">
                          <a:effectLst/>
                          <a:latin typeface="+mn-lt"/>
                          <a:ea typeface="Times New Roman" panose="02020603050405020304" pitchFamily="18" charset="0"/>
                          <a:cs typeface="Times New Roman" panose="02020603050405020304" pitchFamily="18" charset="0"/>
                        </a:rPr>
                        <a:t> </a:t>
                      </a: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algn="ctr">
                        <a:spcBef>
                          <a:spcPts val="145"/>
                        </a:spcBef>
                        <a:spcAft>
                          <a:spcPts val="145"/>
                        </a:spcAft>
                      </a:pPr>
                      <a:r>
                        <a:rPr lang="en-US" sz="2400" b="1" dirty="0">
                          <a:solidFill>
                            <a:srgbClr val="000000"/>
                          </a:solidFill>
                          <a:effectLst/>
                          <a:latin typeface="+mn-lt"/>
                          <a:ea typeface="Times New Roman" panose="02020603050405020304" pitchFamily="18" charset="0"/>
                          <a:cs typeface="Times New Roman" panose="02020603050405020304" pitchFamily="18" charset="0"/>
                        </a:rPr>
                        <a:t>P-value</a:t>
                      </a:r>
                      <a:endParaRPr lang="en-US" sz="2400" dirty="0">
                        <a:effectLst/>
                        <a:latin typeface="+mn-lt"/>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3543051600"/>
                  </a:ext>
                </a:extLst>
              </a:tr>
              <a:tr h="321685">
                <a:tc>
                  <a:txBody>
                    <a:bodyPr/>
                    <a:lstStyle/>
                    <a:p>
                      <a:pPr marL="0" marR="0" algn="ctr">
                        <a:spcBef>
                          <a:spcPts val="145"/>
                        </a:spcBef>
                        <a:spcAft>
                          <a:spcPts val="145"/>
                        </a:spcAft>
                      </a:pPr>
                      <a:r>
                        <a:rPr lang="en-US" sz="2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marL="0" marR="0" algn="ctr">
                        <a:spcBef>
                          <a:spcPts val="145"/>
                        </a:spcBef>
                        <a:spcAft>
                          <a:spcPts val="145"/>
                        </a:spcAft>
                      </a:pPr>
                      <a:r>
                        <a:rPr lang="en-US"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1.049</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marL="0" marR="0" algn="ctr">
                        <a:spcBef>
                          <a:spcPts val="145"/>
                        </a:spcBef>
                        <a:spcAft>
                          <a:spcPts val="145"/>
                        </a:spcAft>
                      </a:pPr>
                      <a:r>
                        <a:rPr lang="en-US" sz="2400" dirty="0">
                          <a:effectLst/>
                          <a:latin typeface="+mn-lt"/>
                          <a:ea typeface="Times New Roman" panose="02020603050405020304" pitchFamily="18" charset="0"/>
                          <a:cs typeface="Times New Roman" panose="02020603050405020304" pitchFamily="18" charset="0"/>
                        </a:rPr>
                        <a:t>1.019 – 1.080</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marL="0" marR="0" algn="ctr">
                        <a:spcBef>
                          <a:spcPts val="145"/>
                        </a:spcBef>
                        <a:spcAft>
                          <a:spcPts val="145"/>
                        </a:spcAft>
                      </a:pPr>
                      <a:r>
                        <a:rPr lang="en-US"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0.0011</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extLst>
                  <a:ext uri="{0D108BD9-81ED-4DB2-BD59-A6C34878D82A}">
                    <a16:rowId xmlns:a16="http://schemas.microsoft.com/office/drawing/2014/main" val="3102008733"/>
                  </a:ext>
                </a:extLst>
              </a:tr>
              <a:tr h="321685">
                <a:tc>
                  <a:txBody>
                    <a:bodyPr/>
                    <a:lstStyle/>
                    <a:p>
                      <a:pPr marL="0" marR="0" algn="ctr">
                        <a:spcBef>
                          <a:spcPts val="145"/>
                        </a:spcBef>
                        <a:spcAft>
                          <a:spcPts val="145"/>
                        </a:spcAft>
                      </a:pPr>
                      <a:r>
                        <a:rPr lang="en-US" sz="2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2011</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marL="0" marR="0" algn="ctr">
                        <a:spcBef>
                          <a:spcPts val="145"/>
                        </a:spcBef>
                        <a:spcAft>
                          <a:spcPts val="145"/>
                        </a:spcAft>
                      </a:pPr>
                      <a:r>
                        <a:rPr lang="en-US"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1.045</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marL="0" marR="0" algn="ctr">
                        <a:spcBef>
                          <a:spcPts val="145"/>
                        </a:spcBef>
                        <a:spcAft>
                          <a:spcPts val="145"/>
                        </a:spcAft>
                      </a:pPr>
                      <a:r>
                        <a:rPr lang="en-US" sz="2400" dirty="0">
                          <a:effectLst/>
                          <a:latin typeface="+mn-lt"/>
                          <a:ea typeface="Times New Roman" panose="02020603050405020304" pitchFamily="18" charset="0"/>
                          <a:cs typeface="Times New Roman" panose="02020603050405020304" pitchFamily="18" charset="0"/>
                        </a:rPr>
                        <a:t>1.015 – 1.075</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marL="0" marR="0" algn="ctr">
                        <a:spcBef>
                          <a:spcPts val="145"/>
                        </a:spcBef>
                        <a:spcAft>
                          <a:spcPts val="145"/>
                        </a:spcAft>
                      </a:pPr>
                      <a:r>
                        <a:rPr lang="en-US"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0.0027</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extLst>
                  <a:ext uri="{0D108BD9-81ED-4DB2-BD59-A6C34878D82A}">
                    <a16:rowId xmlns:a16="http://schemas.microsoft.com/office/drawing/2014/main" val="294639405"/>
                  </a:ext>
                </a:extLst>
              </a:tr>
              <a:tr h="321685">
                <a:tc>
                  <a:txBody>
                    <a:bodyPr/>
                    <a:lstStyle/>
                    <a:p>
                      <a:pPr marL="0" marR="0" algn="ctr">
                        <a:spcBef>
                          <a:spcPts val="145"/>
                        </a:spcBef>
                        <a:spcAft>
                          <a:spcPts val="145"/>
                        </a:spcAft>
                      </a:pPr>
                      <a:r>
                        <a:rPr lang="en-US" sz="2400" b="1" dirty="0">
                          <a:effectLst/>
                          <a:latin typeface="+mn-lt"/>
                          <a:ea typeface="Times New Roman" panose="02020603050405020304" pitchFamily="18" charset="0"/>
                          <a:cs typeface="Times New Roman" panose="02020603050405020304" pitchFamily="18" charset="0"/>
                        </a:rPr>
                        <a:t>2012</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marL="0" marR="0" algn="ctr">
                        <a:spcBef>
                          <a:spcPts val="145"/>
                        </a:spcBef>
                        <a:spcAft>
                          <a:spcPts val="145"/>
                        </a:spcAft>
                      </a:pPr>
                      <a:r>
                        <a:rPr lang="en-US" sz="2400" dirty="0">
                          <a:effectLst/>
                          <a:latin typeface="+mn-lt"/>
                          <a:ea typeface="Times New Roman" panose="02020603050405020304" pitchFamily="18" charset="0"/>
                          <a:cs typeface="Times New Roman" panose="02020603050405020304" pitchFamily="18" charset="0"/>
                        </a:rPr>
                        <a:t>1.000</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marL="0" marR="0" algn="ctr">
                        <a:spcBef>
                          <a:spcPts val="145"/>
                        </a:spcBef>
                        <a:spcAft>
                          <a:spcPts val="145"/>
                        </a:spcAft>
                      </a:pPr>
                      <a:r>
                        <a:rPr lang="en-US" sz="2400" dirty="0">
                          <a:effectLst/>
                          <a:latin typeface="+mn-lt"/>
                          <a:ea typeface="Times New Roman" panose="02020603050405020304" pitchFamily="18" charset="0"/>
                          <a:cs typeface="Times New Roman" panose="02020603050405020304" pitchFamily="18" charset="0"/>
                        </a:rPr>
                        <a:t>[</a:t>
                      </a:r>
                      <a:r>
                        <a:rPr lang="en-US" sz="2400" i="1" dirty="0">
                          <a:effectLst/>
                          <a:latin typeface="+mn-lt"/>
                          <a:ea typeface="Times New Roman" panose="02020603050405020304" pitchFamily="18" charset="0"/>
                          <a:cs typeface="Times New Roman" panose="02020603050405020304" pitchFamily="18" charset="0"/>
                        </a:rPr>
                        <a:t>reference</a:t>
                      </a:r>
                      <a:r>
                        <a:rPr lang="en-US" sz="2400" dirty="0">
                          <a:effectLst/>
                          <a:latin typeface="+mn-lt"/>
                          <a:ea typeface="Times New Roman" panose="02020603050405020304" pitchFamily="18" charset="0"/>
                          <a:cs typeface="Times New Roman" panose="02020603050405020304" pitchFamily="18" charset="0"/>
                        </a:rPr>
                        <a:t>]</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marL="0" marR="0" algn="ctr">
                        <a:spcBef>
                          <a:spcPts val="145"/>
                        </a:spcBef>
                        <a:spcAft>
                          <a:spcPts val="145"/>
                        </a:spcAft>
                      </a:pPr>
                      <a:r>
                        <a:rPr lang="en-US" sz="2400" dirty="0">
                          <a:effectLst/>
                          <a:latin typeface="+mn-lt"/>
                          <a:ea typeface="Times New Roman" panose="02020603050405020304" pitchFamily="18" charset="0"/>
                          <a:cs typeface="Times New Roman" panose="02020603050405020304" pitchFamily="18" charset="0"/>
                        </a:rPr>
                        <a:t>-------</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extLst>
                  <a:ext uri="{0D108BD9-81ED-4DB2-BD59-A6C34878D82A}">
                    <a16:rowId xmlns:a16="http://schemas.microsoft.com/office/drawing/2014/main" val="2371382863"/>
                  </a:ext>
                </a:extLst>
              </a:tr>
              <a:tr h="321685">
                <a:tc>
                  <a:txBody>
                    <a:bodyPr/>
                    <a:lstStyle/>
                    <a:p>
                      <a:pPr marL="0" marR="0" algn="ctr">
                        <a:spcBef>
                          <a:spcPts val="145"/>
                        </a:spcBef>
                        <a:spcAft>
                          <a:spcPts val="145"/>
                        </a:spcAft>
                      </a:pPr>
                      <a:r>
                        <a:rPr lang="en-US" sz="2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2013</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marL="0" marR="0" algn="ctr">
                        <a:spcBef>
                          <a:spcPts val="145"/>
                        </a:spcBef>
                        <a:spcAft>
                          <a:spcPts val="145"/>
                        </a:spcAft>
                      </a:pPr>
                      <a:r>
                        <a:rPr lang="en-US"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0.981</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marL="0" marR="0" algn="ctr">
                        <a:spcBef>
                          <a:spcPts val="145"/>
                        </a:spcBef>
                        <a:spcAft>
                          <a:spcPts val="145"/>
                        </a:spcAft>
                      </a:pPr>
                      <a:r>
                        <a:rPr lang="en-US" sz="2400" dirty="0">
                          <a:effectLst/>
                          <a:latin typeface="+mn-lt"/>
                          <a:ea typeface="Times New Roman" panose="02020603050405020304" pitchFamily="18" charset="0"/>
                          <a:cs typeface="Times New Roman" panose="02020603050405020304" pitchFamily="18" charset="0"/>
                        </a:rPr>
                        <a:t>0.953 – 1.009</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marL="0" marR="0" algn="ctr">
                        <a:spcBef>
                          <a:spcPts val="145"/>
                        </a:spcBef>
                        <a:spcAft>
                          <a:spcPts val="145"/>
                        </a:spcAft>
                      </a:pPr>
                      <a:r>
                        <a:rPr lang="en-US"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0.18</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extLst>
                  <a:ext uri="{0D108BD9-81ED-4DB2-BD59-A6C34878D82A}">
                    <a16:rowId xmlns:a16="http://schemas.microsoft.com/office/drawing/2014/main" val="2858124224"/>
                  </a:ext>
                </a:extLst>
              </a:tr>
              <a:tr h="321685">
                <a:tc>
                  <a:txBody>
                    <a:bodyPr/>
                    <a:lstStyle/>
                    <a:p>
                      <a:pPr marL="0" marR="0" algn="ctr">
                        <a:spcBef>
                          <a:spcPts val="145"/>
                        </a:spcBef>
                        <a:spcAft>
                          <a:spcPts val="145"/>
                        </a:spcAft>
                      </a:pPr>
                      <a:r>
                        <a:rPr lang="en-US" sz="2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2014</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marL="0" marR="0" algn="ctr">
                        <a:spcBef>
                          <a:spcPts val="145"/>
                        </a:spcBef>
                        <a:spcAft>
                          <a:spcPts val="145"/>
                        </a:spcAft>
                      </a:pPr>
                      <a:r>
                        <a:rPr lang="en-US"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0.872</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marL="0" marR="0" algn="ctr">
                        <a:spcBef>
                          <a:spcPts val="145"/>
                        </a:spcBef>
                        <a:spcAft>
                          <a:spcPts val="145"/>
                        </a:spcAft>
                      </a:pPr>
                      <a:r>
                        <a:rPr lang="en-US" sz="2400" dirty="0">
                          <a:effectLst/>
                          <a:latin typeface="+mn-lt"/>
                          <a:ea typeface="Times New Roman" panose="02020603050405020304" pitchFamily="18" charset="0"/>
                          <a:cs typeface="Times New Roman" panose="02020603050405020304" pitchFamily="18" charset="0"/>
                        </a:rPr>
                        <a:t>0.847 – 0.898</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marL="0" marR="0" algn="ctr">
                        <a:spcBef>
                          <a:spcPts val="145"/>
                        </a:spcBef>
                        <a:spcAft>
                          <a:spcPts val="145"/>
                        </a:spcAft>
                      </a:pPr>
                      <a:r>
                        <a:rPr lang="en-US"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&lt;.0001</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extLst>
                  <a:ext uri="{0D108BD9-81ED-4DB2-BD59-A6C34878D82A}">
                    <a16:rowId xmlns:a16="http://schemas.microsoft.com/office/drawing/2014/main" val="2370670852"/>
                  </a:ext>
                </a:extLst>
              </a:tr>
              <a:tr h="321685">
                <a:tc>
                  <a:txBody>
                    <a:bodyPr/>
                    <a:lstStyle/>
                    <a:p>
                      <a:pPr marL="0" marR="0" algn="ctr">
                        <a:spcBef>
                          <a:spcPts val="145"/>
                        </a:spcBef>
                        <a:spcAft>
                          <a:spcPts val="145"/>
                        </a:spcAft>
                      </a:pPr>
                      <a:r>
                        <a:rPr lang="en-US" sz="2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2015</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marL="0" marR="0" algn="ctr">
                        <a:spcBef>
                          <a:spcPts val="145"/>
                        </a:spcBef>
                        <a:spcAft>
                          <a:spcPts val="145"/>
                        </a:spcAft>
                      </a:pPr>
                      <a:r>
                        <a:rPr lang="en-US"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0.842</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marL="0" marR="0" algn="ctr">
                        <a:spcBef>
                          <a:spcPts val="145"/>
                        </a:spcBef>
                        <a:spcAft>
                          <a:spcPts val="145"/>
                        </a:spcAft>
                      </a:pPr>
                      <a:r>
                        <a:rPr lang="en-US" sz="2400" dirty="0">
                          <a:effectLst/>
                          <a:latin typeface="+mn-lt"/>
                          <a:ea typeface="Times New Roman" panose="02020603050405020304" pitchFamily="18" charset="0"/>
                          <a:cs typeface="Times New Roman" panose="02020603050405020304" pitchFamily="18" charset="0"/>
                        </a:rPr>
                        <a:t>0.818 – 0.867</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marL="0" marR="0" algn="ctr">
                        <a:spcBef>
                          <a:spcPts val="145"/>
                        </a:spcBef>
                        <a:spcAft>
                          <a:spcPts val="145"/>
                        </a:spcAft>
                      </a:pPr>
                      <a:r>
                        <a:rPr lang="en-US"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&lt;.0001</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extLst>
                  <a:ext uri="{0D108BD9-81ED-4DB2-BD59-A6C34878D82A}">
                    <a16:rowId xmlns:a16="http://schemas.microsoft.com/office/drawing/2014/main" val="1355849579"/>
                  </a:ext>
                </a:extLst>
              </a:tr>
            </a:tbl>
          </a:graphicData>
        </a:graphic>
      </p:graphicFrame>
      <p:sp>
        <p:nvSpPr>
          <p:cNvPr id="16" name="TextBox 15">
            <a:extLst>
              <a:ext uri="{FF2B5EF4-FFF2-40B4-BE49-F238E27FC236}">
                <a16:creationId xmlns:a16="http://schemas.microsoft.com/office/drawing/2014/main" id="{42D478D5-BCEC-4254-99F8-9D46C7256B60}"/>
              </a:ext>
            </a:extLst>
          </p:cNvPr>
          <p:cNvSpPr txBox="1"/>
          <p:nvPr/>
        </p:nvSpPr>
        <p:spPr>
          <a:xfrm>
            <a:off x="28077013" y="7118219"/>
            <a:ext cx="4815934" cy="400110"/>
          </a:xfrm>
          <a:prstGeom prst="rect">
            <a:avLst/>
          </a:prstGeom>
          <a:noFill/>
        </p:spPr>
        <p:txBody>
          <a:bodyPr wrap="square" rtlCol="0">
            <a:spAutoFit/>
          </a:bodyPr>
          <a:lstStyle/>
          <a:p>
            <a:r>
              <a:rPr lang="en-US" sz="2000" b="1" dirty="0"/>
              <a:t>Figure 1 – </a:t>
            </a:r>
            <a:r>
              <a:rPr lang="en-US" sz="2000" dirty="0"/>
              <a:t>Mean imaging incidence by year</a:t>
            </a:r>
            <a:endParaRPr lang="en-US" sz="2000" b="1" dirty="0"/>
          </a:p>
        </p:txBody>
      </p:sp>
      <p:sp>
        <p:nvSpPr>
          <p:cNvPr id="18" name="TextBox 17">
            <a:extLst>
              <a:ext uri="{FF2B5EF4-FFF2-40B4-BE49-F238E27FC236}">
                <a16:creationId xmlns:a16="http://schemas.microsoft.com/office/drawing/2014/main" id="{4E84221B-A13E-438A-8C5E-4C55F90C93E0}"/>
              </a:ext>
            </a:extLst>
          </p:cNvPr>
          <p:cNvSpPr txBox="1"/>
          <p:nvPr/>
        </p:nvSpPr>
        <p:spPr>
          <a:xfrm>
            <a:off x="23122124" y="10115153"/>
            <a:ext cx="9182128" cy="400110"/>
          </a:xfrm>
          <a:prstGeom prst="rect">
            <a:avLst/>
          </a:prstGeom>
          <a:noFill/>
        </p:spPr>
        <p:txBody>
          <a:bodyPr wrap="square" rtlCol="0">
            <a:spAutoFit/>
          </a:bodyPr>
          <a:lstStyle/>
          <a:p>
            <a:r>
              <a:rPr lang="en-US" sz="2000" b="1" dirty="0"/>
              <a:t>Table 1 –</a:t>
            </a:r>
            <a:r>
              <a:rPr lang="en-US" sz="2000" dirty="0"/>
              <a:t> Calculated ratios of imaging by year when compared to 2012</a:t>
            </a:r>
            <a:endParaRPr lang="en-US" sz="2000" b="1" dirty="0"/>
          </a:p>
        </p:txBody>
      </p:sp>
      <p:sp>
        <p:nvSpPr>
          <p:cNvPr id="19" name="TextBox 18">
            <a:extLst>
              <a:ext uri="{FF2B5EF4-FFF2-40B4-BE49-F238E27FC236}">
                <a16:creationId xmlns:a16="http://schemas.microsoft.com/office/drawing/2014/main" id="{D9B61BD7-59BB-4199-AC35-6C8267E8BEB5}"/>
              </a:ext>
            </a:extLst>
          </p:cNvPr>
          <p:cNvSpPr txBox="1"/>
          <p:nvPr/>
        </p:nvSpPr>
        <p:spPr>
          <a:xfrm>
            <a:off x="23122124" y="14557776"/>
            <a:ext cx="9182128" cy="400110"/>
          </a:xfrm>
          <a:prstGeom prst="rect">
            <a:avLst/>
          </a:prstGeom>
          <a:noFill/>
        </p:spPr>
        <p:txBody>
          <a:bodyPr wrap="square" rtlCol="0">
            <a:spAutoFit/>
          </a:bodyPr>
          <a:lstStyle/>
          <a:p>
            <a:r>
              <a:rPr lang="en-US" sz="2000" b="1" dirty="0"/>
              <a:t>Figure 2 -  </a:t>
            </a:r>
            <a:r>
              <a:rPr lang="en-US" sz="2000" dirty="0"/>
              <a:t>Trend of imaging use by month (2010-2015)</a:t>
            </a:r>
            <a:endParaRPr lang="en-US" sz="2000" b="1" dirty="0"/>
          </a:p>
        </p:txBody>
      </p:sp>
      <p:pic>
        <p:nvPicPr>
          <p:cNvPr id="27" name="Audio 26">
            <a:hlinkClick r:id="" action="ppaction://media"/>
            <a:extLst>
              <a:ext uri="{FF2B5EF4-FFF2-40B4-BE49-F238E27FC236}">
                <a16:creationId xmlns:a16="http://schemas.microsoft.com/office/drawing/2014/main" id="{D362EA71-D364-4927-89E8-12C56785AF09}"/>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2461200" y="18745200"/>
            <a:ext cx="304800" cy="304800"/>
          </a:xfrm>
          <a:prstGeom prst="rect">
            <a:avLst/>
          </a:prstGeom>
        </p:spPr>
      </p:pic>
    </p:spTree>
    <p:extLst>
      <p:ext uri="{BB962C8B-B14F-4D97-AF65-F5344CB8AC3E}">
        <p14:creationId xmlns:p14="http://schemas.microsoft.com/office/powerpoint/2010/main" val="1912921166"/>
      </p:ext>
    </p:extLst>
  </p:cSld>
  <p:clrMapOvr>
    <a:masterClrMapping/>
  </p:clrMapOvr>
  <mc:AlternateContent xmlns:mc="http://schemas.openxmlformats.org/markup-compatibility/2006" xmlns:p14="http://schemas.microsoft.com/office/powerpoint/2010/main">
    <mc:Choice Requires="p14">
      <p:transition spd="slow" p14:dur="2000" advTm="142867"/>
    </mc:Choice>
    <mc:Fallback xmlns="">
      <p:transition spd="slow" advTm="1428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7"/>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1C24C4ACFCE9A48B8FB24D317AF858B" ma:contentTypeVersion="12" ma:contentTypeDescription="Create a new document." ma:contentTypeScope="" ma:versionID="57617d509fbf826dc059d49637aea493">
  <xsd:schema xmlns:xsd="http://www.w3.org/2001/XMLSchema" xmlns:xs="http://www.w3.org/2001/XMLSchema" xmlns:p="http://schemas.microsoft.com/office/2006/metadata/properties" xmlns:ns2="7c3013fe-70f9-4ff4-8610-8d1cdb634c0d" xmlns:ns3="c358cfc3-f71e-41a5-9d77-25d9b3a30863" targetNamespace="http://schemas.microsoft.com/office/2006/metadata/properties" ma:root="true" ma:fieldsID="20a276d81431d8b95807eb994ce1c865" ns2:_="" ns3:_="">
    <xsd:import namespace="7c3013fe-70f9-4ff4-8610-8d1cdb634c0d"/>
    <xsd:import namespace="c358cfc3-f71e-41a5-9d77-25d9b3a3086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3013fe-70f9-4ff4-8610-8d1cdb634c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358cfc3-f71e-41a5-9d77-25d9b3a3086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DF4B4D-E2FB-4D27-8E56-E0FB6F9C2260}">
  <ds:schemaRefs>
    <ds:schemaRef ds:uri="http://schemas.microsoft.com/office/2006/metadata/properties"/>
    <ds:schemaRef ds:uri="c358cfc3-f71e-41a5-9d77-25d9b3a30863"/>
    <ds:schemaRef ds:uri="7c3013fe-70f9-4ff4-8610-8d1cdb634c0d"/>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www.w3.org/XML/1998/namespace"/>
    <ds:schemaRef ds:uri="http://purl.org/dc/elements/1.1/"/>
  </ds:schemaRefs>
</ds:datastoreItem>
</file>

<file path=customXml/itemProps2.xml><?xml version="1.0" encoding="utf-8"?>
<ds:datastoreItem xmlns:ds="http://schemas.openxmlformats.org/officeDocument/2006/customXml" ds:itemID="{263943FB-B30E-4EA8-AC49-4555611B5CF2}">
  <ds:schemaRefs>
    <ds:schemaRef ds:uri="http://schemas.microsoft.com/sharepoint/v3/contenttype/forms"/>
  </ds:schemaRefs>
</ds:datastoreItem>
</file>

<file path=customXml/itemProps3.xml><?xml version="1.0" encoding="utf-8"?>
<ds:datastoreItem xmlns:ds="http://schemas.openxmlformats.org/officeDocument/2006/customXml" ds:itemID="{AB1A6537-1BFF-4A37-BC53-1AE7D3FE18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3013fe-70f9-4ff4-8610-8d1cdb634c0d"/>
    <ds:schemaRef ds:uri="c358cfc3-f71e-41a5-9d77-25d9b3a308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930</TotalTime>
  <Words>728</Words>
  <Application>Microsoft Office PowerPoint</Application>
  <PresentationFormat>Custom</PresentationFormat>
  <Paragraphs>70</Paragraphs>
  <Slides>1</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 Light</vt:lpstr>
      <vt:lpstr>Calibri</vt:lpstr>
      <vt:lpstr>Arial</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finding goes here, translated into plain English. Emphasize the important words.</dc:title>
  <dc:creator>Lisa Greaves</dc:creator>
  <cp:lastModifiedBy>Cushing, Jennifer</cp:lastModifiedBy>
  <cp:revision>69</cp:revision>
  <dcterms:created xsi:type="dcterms:W3CDTF">2019-07-25T20:43:26Z</dcterms:created>
  <dcterms:modified xsi:type="dcterms:W3CDTF">2020-06-03T15:35:24Z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0x010100B1C24C4ACFCE9A48B8FB24D317AF858B</vt:lpwstr>
  </property>
</Properties>
</file>