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3"/>
  </p:notesMasterIdLst>
  <p:handoutMasterIdLst>
    <p:handoutMasterId r:id="rId4"/>
  </p:handoutMasterIdLst>
  <p:sldIdLst>
    <p:sldId id="263" r:id="rId2"/>
  </p:sldIdLst>
  <p:sldSz cx="43891200" cy="32918400"/>
  <p:notesSz cx="31954788" cy="50149125"/>
  <p:embeddedFontLst>
    <p:embeddedFont>
      <p:font typeface="Montserrat Light" panose="020B0604020202020204" charset="0"/>
      <p:regular r:id="rId5"/>
    </p:embeddedFont>
    <p:embeddedFont>
      <p:font typeface="Libre Baskerville" panose="020B0604020202020204" charset="0"/>
      <p:bold r:id="rId6"/>
    </p:embeddedFont>
  </p:embeddedFontLst>
  <p:custDataLst>
    <p:tags r:id="rId7"/>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9968">
          <p15:clr>
            <a:srgbClr val="A4A3A4"/>
          </p15:clr>
        </p15:guide>
        <p15:guide id="2" orient="horz" pos="5632">
          <p15:clr>
            <a:srgbClr val="A4A3A4"/>
          </p15:clr>
        </p15:guide>
        <p15:guide id="3" orient="horz" pos="3533">
          <p15:clr>
            <a:srgbClr val="A4A3A4"/>
          </p15:clr>
        </p15:guide>
        <p15:guide id="4" orient="horz" pos="6246">
          <p15:clr>
            <a:srgbClr val="A4A3A4"/>
          </p15:clr>
        </p15:guide>
        <p15:guide id="5" pos="720">
          <p15:clr>
            <a:srgbClr val="A4A3A4"/>
          </p15:clr>
        </p15:guide>
        <p15:guide id="6" pos="6912">
          <p15:clr>
            <a:srgbClr val="A4A3A4"/>
          </p15:clr>
        </p15:guide>
        <p15:guide id="7" pos="7392">
          <p15:clr>
            <a:srgbClr val="A4A3A4"/>
          </p15:clr>
        </p15:guide>
        <p15:guide id="8" pos="13584">
          <p15:clr>
            <a:srgbClr val="A4A3A4"/>
          </p15:clr>
        </p15:guide>
        <p15:guide id="9" pos="14064">
          <p15:clr>
            <a:srgbClr val="A4A3A4"/>
          </p15:clr>
        </p15:guide>
        <p15:guide id="10" pos="20256">
          <p15:clr>
            <a:srgbClr val="A4A3A4"/>
          </p15:clr>
        </p15:guide>
        <p15:guide id="11" pos="20736">
          <p15:clr>
            <a:srgbClr val="A4A3A4"/>
          </p15:clr>
        </p15:guide>
        <p15:guide id="12" pos="26928">
          <p15:clr>
            <a:srgbClr val="A4A3A4"/>
          </p15:clr>
        </p15:guide>
      </p15:sldGuideLst>
    </p:ext>
    <p:ext uri="{2D200454-40CA-4A62-9FC3-DE9A4176ACB9}">
      <p15:notesGuideLst xmlns:p15="http://schemas.microsoft.com/office/powerpoint/2012/main">
        <p15:guide id="1" orient="horz" pos="15795">
          <p15:clr>
            <a:srgbClr val="A4A3A4"/>
          </p15:clr>
        </p15:guide>
        <p15:guide id="2" pos="1006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82A5"/>
    <a:srgbClr val="DCE1C8"/>
    <a:srgbClr val="235078"/>
    <a:srgbClr val="EAEAEA"/>
    <a:srgbClr val="EEEEEE"/>
    <a:srgbClr val="006699"/>
    <a:srgbClr val="CC3300"/>
    <a:srgbClr val="006600"/>
    <a:srgbClr val="3366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0" autoAdjust="0"/>
  </p:normalViewPr>
  <p:slideViewPr>
    <p:cSldViewPr>
      <p:cViewPr varScale="1">
        <p:scale>
          <a:sx n="21" d="100"/>
          <a:sy n="21" d="100"/>
        </p:scale>
        <p:origin x="1344" y="14"/>
      </p:cViewPr>
      <p:guideLst>
        <p:guide orient="horz" pos="19968"/>
        <p:guide orient="horz" pos="5632"/>
        <p:guide orient="horz" pos="3533"/>
        <p:guide orient="horz" pos="6246"/>
        <p:guide pos="720"/>
        <p:guide pos="6912"/>
        <p:guide pos="7392"/>
        <p:guide pos="13584"/>
        <p:guide pos="14064"/>
        <p:guide pos="20256"/>
        <p:guide pos="20736"/>
        <p:guide pos="26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17" d="100"/>
          <a:sy n="17" d="100"/>
        </p:scale>
        <p:origin x="4416" y="178"/>
      </p:cViewPr>
      <p:guideLst>
        <p:guide orient="horz" pos="15795"/>
        <p:guide pos="100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tags" Target="tags/tag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ableStyles" Target="tableStyles.xml"/><Relationship Id="rId5" Type="http://schemas.openxmlformats.org/officeDocument/2006/relationships/font" Target="fonts/font1.fntdata"/><Relationship Id="rId10" Type="http://schemas.openxmlformats.org/officeDocument/2006/relationships/theme" Target="theme/theme1.xml"/><Relationship Id="rId4" Type="http://schemas.openxmlformats.org/officeDocument/2006/relationships/handoutMaster" Target="handoutMasters/handout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defTabSz="4508500">
              <a:defRPr sz="6000"/>
            </a:lvl1pPr>
          </a:lstStyle>
          <a:p>
            <a:pPr>
              <a:defRPr/>
            </a:pPr>
            <a:endParaRPr lang="en-AU"/>
          </a:p>
        </p:txBody>
      </p:sp>
      <p:sp>
        <p:nvSpPr>
          <p:cNvPr id="4099" name="Rectangle 3"/>
          <p:cNvSpPr>
            <a:spLocks noGrp="1" noChangeArrowheads="1"/>
          </p:cNvSpPr>
          <p:nvPr>
            <p:ph type="dt" sz="quarter"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algn="r" defTabSz="4508500">
              <a:defRPr sz="6000"/>
            </a:lvl1pPr>
          </a:lstStyle>
          <a:p>
            <a:pPr>
              <a:defRPr/>
            </a:pPr>
            <a:endParaRPr lang="en-AU"/>
          </a:p>
        </p:txBody>
      </p:sp>
      <p:sp>
        <p:nvSpPr>
          <p:cNvPr id="4100" name="Rectangle 4"/>
          <p:cNvSpPr>
            <a:spLocks noGrp="1" noChangeArrowheads="1"/>
          </p:cNvSpPr>
          <p:nvPr>
            <p:ph type="ftr" sz="quarter" idx="2"/>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defTabSz="4508500">
              <a:defRPr sz="6000"/>
            </a:lvl1pPr>
          </a:lstStyle>
          <a:p>
            <a:pPr>
              <a:defRPr/>
            </a:pPr>
            <a:endParaRPr lang="en-AU"/>
          </a:p>
        </p:txBody>
      </p:sp>
      <p:sp>
        <p:nvSpPr>
          <p:cNvPr id="4101" name="Rectangle 5"/>
          <p:cNvSpPr>
            <a:spLocks noGrp="1" noChangeArrowheads="1"/>
          </p:cNvSpPr>
          <p:nvPr>
            <p:ph type="sldNum" sz="quarter" idx="3"/>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algn="r" defTabSz="4508500">
              <a:defRPr sz="6000"/>
            </a:lvl1pPr>
          </a:lstStyle>
          <a:p>
            <a:pPr>
              <a:defRPr/>
            </a:pPr>
            <a:fld id="{440C443C-8022-4F5D-8F2E-5133654FC91D}" type="slidenum">
              <a:rPr lang="en-AU"/>
              <a:pPr>
                <a:defRPr/>
              </a:pPr>
              <a:t>‹#›</a:t>
            </a:fld>
            <a:endParaRPr lang="en-AU"/>
          </a:p>
        </p:txBody>
      </p:sp>
    </p:spTree>
    <p:extLst>
      <p:ext uri="{BB962C8B-B14F-4D97-AF65-F5344CB8AC3E}">
        <p14:creationId xmlns:p14="http://schemas.microsoft.com/office/powerpoint/2010/main" val="399792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defTabSz="4508500">
              <a:defRPr sz="6000"/>
            </a:lvl1pPr>
          </a:lstStyle>
          <a:p>
            <a:pPr>
              <a:defRPr/>
            </a:pPr>
            <a:endParaRPr lang="en-AU"/>
          </a:p>
        </p:txBody>
      </p:sp>
      <p:sp>
        <p:nvSpPr>
          <p:cNvPr id="3075" name="Rectangle 3"/>
          <p:cNvSpPr>
            <a:spLocks noGrp="1" noChangeArrowheads="1"/>
          </p:cNvSpPr>
          <p:nvPr>
            <p:ph type="dt"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algn="r" defTabSz="4508500">
              <a:defRPr sz="6000"/>
            </a:lvl1pPr>
          </a:lstStyle>
          <a:p>
            <a:pPr>
              <a:defRPr/>
            </a:pPr>
            <a:endParaRPr lang="en-AU"/>
          </a:p>
        </p:txBody>
      </p:sp>
      <p:sp>
        <p:nvSpPr>
          <p:cNvPr id="3076" name="Rectangle 4"/>
          <p:cNvSpPr>
            <a:spLocks noGrp="1" noRot="1" noChangeAspect="1" noChangeArrowheads="1" noTextEdit="1"/>
          </p:cNvSpPr>
          <p:nvPr>
            <p:ph type="sldImg" idx="2"/>
          </p:nvPr>
        </p:nvSpPr>
        <p:spPr bwMode="auto">
          <a:xfrm>
            <a:off x="3378200" y="3757613"/>
            <a:ext cx="24996775" cy="187483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4137025" y="24004588"/>
            <a:ext cx="23456900" cy="2251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defTabSz="4508500">
              <a:defRPr sz="6000"/>
            </a:lvl1pPr>
          </a:lstStyle>
          <a:p>
            <a:pPr>
              <a:defRPr/>
            </a:pPr>
            <a:endParaRPr lang="en-AU"/>
          </a:p>
        </p:txBody>
      </p:sp>
      <p:sp>
        <p:nvSpPr>
          <p:cNvPr id="3079" name="Rectangle 7"/>
          <p:cNvSpPr>
            <a:spLocks noGrp="1" noChangeArrowheads="1"/>
          </p:cNvSpPr>
          <p:nvPr>
            <p:ph type="sldNum" sz="quarter" idx="5"/>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algn="r" defTabSz="4508500">
              <a:defRPr sz="6000"/>
            </a:lvl1pPr>
          </a:lstStyle>
          <a:p>
            <a:pPr>
              <a:defRPr/>
            </a:pPr>
            <a:fld id="{42207482-9F38-4AF6-9B91-768DCEDA59AC}" type="slidenum">
              <a:rPr lang="en-AU"/>
              <a:pPr>
                <a:defRPr/>
              </a:pPr>
              <a:t>‹#›</a:t>
            </a:fld>
            <a:endParaRPr lang="en-AU"/>
          </a:p>
        </p:txBody>
      </p:sp>
    </p:spTree>
    <p:extLst>
      <p:ext uri="{BB962C8B-B14F-4D97-AF65-F5344CB8AC3E}">
        <p14:creationId xmlns:p14="http://schemas.microsoft.com/office/powerpoint/2010/main" val="4090799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defTabSz="4508500">
              <a:defRPr sz="2400">
                <a:solidFill>
                  <a:schemeClr val="tx1"/>
                </a:solidFill>
                <a:latin typeface="Times New Roman" pitchFamily="18" charset="0"/>
              </a:defRPr>
            </a:lvl1pPr>
            <a:lvl2pPr marL="742950" indent="-285750" defTabSz="4508500">
              <a:defRPr sz="2400">
                <a:solidFill>
                  <a:schemeClr val="tx1"/>
                </a:solidFill>
                <a:latin typeface="Times New Roman" pitchFamily="18" charset="0"/>
              </a:defRPr>
            </a:lvl2pPr>
            <a:lvl3pPr marL="1143000" indent="-228600" defTabSz="4508500">
              <a:defRPr sz="2400">
                <a:solidFill>
                  <a:schemeClr val="tx1"/>
                </a:solidFill>
                <a:latin typeface="Times New Roman" pitchFamily="18" charset="0"/>
              </a:defRPr>
            </a:lvl3pPr>
            <a:lvl4pPr marL="1600200" indent="-228600" defTabSz="4508500">
              <a:defRPr sz="2400">
                <a:solidFill>
                  <a:schemeClr val="tx1"/>
                </a:solidFill>
                <a:latin typeface="Times New Roman" pitchFamily="18" charset="0"/>
              </a:defRPr>
            </a:lvl4pPr>
            <a:lvl5pPr marL="2057400" indent="-228600" defTabSz="4508500">
              <a:defRPr sz="2400">
                <a:solidFill>
                  <a:schemeClr val="tx1"/>
                </a:solidFill>
                <a:latin typeface="Times New Roman" pitchFamily="18" charset="0"/>
              </a:defRPr>
            </a:lvl5pPr>
            <a:lvl6pPr marL="2514600" indent="-228600" defTabSz="4508500" eaLnBrk="0" fontAlgn="base" hangingPunct="0">
              <a:spcBef>
                <a:spcPct val="0"/>
              </a:spcBef>
              <a:spcAft>
                <a:spcPct val="0"/>
              </a:spcAft>
              <a:defRPr sz="2400">
                <a:solidFill>
                  <a:schemeClr val="tx1"/>
                </a:solidFill>
                <a:latin typeface="Times New Roman" pitchFamily="18" charset="0"/>
              </a:defRPr>
            </a:lvl6pPr>
            <a:lvl7pPr marL="2971800" indent="-228600" defTabSz="4508500" eaLnBrk="0" fontAlgn="base" hangingPunct="0">
              <a:spcBef>
                <a:spcPct val="0"/>
              </a:spcBef>
              <a:spcAft>
                <a:spcPct val="0"/>
              </a:spcAft>
              <a:defRPr sz="2400">
                <a:solidFill>
                  <a:schemeClr val="tx1"/>
                </a:solidFill>
                <a:latin typeface="Times New Roman" pitchFamily="18" charset="0"/>
              </a:defRPr>
            </a:lvl7pPr>
            <a:lvl8pPr marL="3429000" indent="-228600" defTabSz="4508500" eaLnBrk="0" fontAlgn="base" hangingPunct="0">
              <a:spcBef>
                <a:spcPct val="0"/>
              </a:spcBef>
              <a:spcAft>
                <a:spcPct val="0"/>
              </a:spcAft>
              <a:defRPr sz="2400">
                <a:solidFill>
                  <a:schemeClr val="tx1"/>
                </a:solidFill>
                <a:latin typeface="Times New Roman" pitchFamily="18" charset="0"/>
              </a:defRPr>
            </a:lvl8pPr>
            <a:lvl9pPr marL="3886200" indent="-228600" defTabSz="4508500" eaLnBrk="0" fontAlgn="base" hangingPunct="0">
              <a:spcBef>
                <a:spcPct val="0"/>
              </a:spcBef>
              <a:spcAft>
                <a:spcPct val="0"/>
              </a:spcAft>
              <a:defRPr sz="2400">
                <a:solidFill>
                  <a:schemeClr val="tx1"/>
                </a:solidFill>
                <a:latin typeface="Times New Roman" pitchFamily="18" charset="0"/>
              </a:defRPr>
            </a:lvl9pPr>
          </a:lstStyle>
          <a:p>
            <a:fld id="{842B0325-ACC9-488E-8876-C4E9E3B68AD8}" type="slidenum">
              <a:rPr lang="en-AU" sz="6000" smtClean="0"/>
              <a:t>1</a:t>
            </a:fld>
            <a:endParaRPr lang="en-AU" sz="60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7"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4245" y="18653125"/>
            <a:ext cx="30722711"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DA66E67-F948-4693-96A5-27BC239C04A3}" type="slidenum">
              <a:rPr lang="en-US"/>
              <a:pPr>
                <a:defRPr/>
              </a:pPr>
              <a:t>‹#›</a:t>
            </a:fld>
            <a:endParaRPr lang="en-US"/>
          </a:p>
        </p:txBody>
      </p:sp>
    </p:spTree>
    <p:extLst>
      <p:ext uri="{BB962C8B-B14F-4D97-AF65-F5344CB8AC3E}">
        <p14:creationId xmlns:p14="http://schemas.microsoft.com/office/powerpoint/2010/main" val="36489225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2DA27A25-0059-41B6-A6E5-54D93C10805F}" type="slidenum">
              <a:rPr lang="en-US"/>
              <a:pPr>
                <a:defRPr/>
              </a:pPr>
              <a:t>‹#›</a:t>
            </a:fld>
            <a:endParaRPr lang="en-US"/>
          </a:p>
        </p:txBody>
      </p:sp>
    </p:spTree>
    <p:extLst>
      <p:ext uri="{BB962C8B-B14F-4D97-AF65-F5344CB8AC3E}">
        <p14:creationId xmlns:p14="http://schemas.microsoft.com/office/powerpoint/2010/main" val="41811874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1635" y="2925763"/>
            <a:ext cx="9326033" cy="26335038"/>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3293534" y="2925763"/>
            <a:ext cx="27842635" cy="26335038"/>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43B26BC-A2E6-4CDA-9F76-12293F26600A}" type="slidenum">
              <a:rPr lang="en-US"/>
              <a:pPr>
                <a:defRPr/>
              </a:pPr>
              <a:t>‹#›</a:t>
            </a:fld>
            <a:endParaRPr lang="en-US"/>
          </a:p>
        </p:txBody>
      </p:sp>
    </p:spTree>
    <p:extLst>
      <p:ext uri="{BB962C8B-B14F-4D97-AF65-F5344CB8AC3E}">
        <p14:creationId xmlns:p14="http://schemas.microsoft.com/office/powerpoint/2010/main" val="34941854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EC1B4D6-BEE2-4AF6-A92E-38CD68913D5A}" type="slidenum">
              <a:rPr lang="en-US"/>
              <a:pPr>
                <a:defRPr/>
              </a:pPr>
              <a:t>‹#›</a:t>
            </a:fld>
            <a:endParaRPr lang="en-US"/>
          </a:p>
        </p:txBody>
      </p:sp>
    </p:spTree>
    <p:extLst>
      <p:ext uri="{BB962C8B-B14F-4D97-AF65-F5344CB8AC3E}">
        <p14:creationId xmlns:p14="http://schemas.microsoft.com/office/powerpoint/2010/main" val="31777626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7"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7"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8650354-6837-43DB-843B-C6021BD2EF37}" type="slidenum">
              <a:rPr lang="en-US"/>
              <a:pPr>
                <a:defRPr/>
              </a:pPr>
              <a:t>‹#›</a:t>
            </a:fld>
            <a:endParaRPr lang="en-US"/>
          </a:p>
        </p:txBody>
      </p:sp>
    </p:spTree>
    <p:extLst>
      <p:ext uri="{BB962C8B-B14F-4D97-AF65-F5344CB8AC3E}">
        <p14:creationId xmlns:p14="http://schemas.microsoft.com/office/powerpoint/2010/main" val="25686382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3293534" y="9509126"/>
            <a:ext cx="18584332" cy="197516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9509126"/>
            <a:ext cx="18584332" cy="197516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4296FF25-ADB1-4315-9622-9852994CD1E5}" type="slidenum">
              <a:rPr lang="en-US"/>
              <a:pPr>
                <a:defRPr/>
              </a:pPr>
              <a:t>‹#›</a:t>
            </a:fld>
            <a:endParaRPr lang="en-US"/>
          </a:p>
        </p:txBody>
      </p:sp>
    </p:spTree>
    <p:extLst>
      <p:ext uri="{BB962C8B-B14F-4D97-AF65-F5344CB8AC3E}">
        <p14:creationId xmlns:p14="http://schemas.microsoft.com/office/powerpoint/2010/main" val="26183091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5" y="7369176"/>
            <a:ext cx="1940136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5" y="10439400"/>
            <a:ext cx="1940136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72EF82B1-171C-4CAC-B9C4-22062286C8C4}" type="slidenum">
              <a:rPr lang="en-US"/>
              <a:pPr>
                <a:defRPr/>
              </a:pPr>
              <a:t>‹#›</a:t>
            </a:fld>
            <a:endParaRPr lang="en-US"/>
          </a:p>
        </p:txBody>
      </p:sp>
    </p:spTree>
    <p:extLst>
      <p:ext uri="{BB962C8B-B14F-4D97-AF65-F5344CB8AC3E}">
        <p14:creationId xmlns:p14="http://schemas.microsoft.com/office/powerpoint/2010/main" val="36012239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678F620B-8934-45A0-BE2C-EF6C76032C45}" type="slidenum">
              <a:rPr lang="en-US"/>
              <a:pPr>
                <a:defRPr/>
              </a:pPr>
              <a:t>‹#›</a:t>
            </a:fld>
            <a:endParaRPr lang="en-US"/>
          </a:p>
        </p:txBody>
      </p:sp>
    </p:spTree>
    <p:extLst>
      <p:ext uri="{BB962C8B-B14F-4D97-AF65-F5344CB8AC3E}">
        <p14:creationId xmlns:p14="http://schemas.microsoft.com/office/powerpoint/2010/main" val="35293863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A3ECE3F5-A3DD-46D3-8112-19EE7FD1DDFA}" type="slidenum">
              <a:rPr lang="en-US"/>
              <a:pPr>
                <a:defRPr/>
              </a:pPr>
              <a:t>‹#›</a:t>
            </a:fld>
            <a:endParaRPr lang="en-US"/>
          </a:p>
        </p:txBody>
      </p:sp>
    </p:spTree>
    <p:extLst>
      <p:ext uri="{BB962C8B-B14F-4D97-AF65-F5344CB8AC3E}">
        <p14:creationId xmlns:p14="http://schemas.microsoft.com/office/powerpoint/2010/main" val="23374252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96691E56-DA67-4BF5-BA67-706F30B37046}" type="slidenum">
              <a:rPr lang="en-US"/>
              <a:pPr>
                <a:defRPr/>
              </a:pPr>
              <a:t>‹#›</a:t>
            </a:fld>
            <a:endParaRPr lang="en-US"/>
          </a:p>
        </p:txBody>
      </p:sp>
    </p:spTree>
    <p:extLst>
      <p:ext uri="{BB962C8B-B14F-4D97-AF65-F5344CB8AC3E}">
        <p14:creationId xmlns:p14="http://schemas.microsoft.com/office/powerpoint/2010/main" val="39828956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7"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8"/>
            <a:ext cx="26334157"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7"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87F51DAE-E528-43E1-8BE0-91521416EFB0}" type="slidenum">
              <a:rPr lang="en-US"/>
              <a:pPr>
                <a:defRPr/>
              </a:pPr>
              <a:t>‹#›</a:t>
            </a:fld>
            <a:endParaRPr lang="en-US"/>
          </a:p>
        </p:txBody>
      </p:sp>
    </p:spTree>
    <p:extLst>
      <p:ext uri="{BB962C8B-B14F-4D97-AF65-F5344CB8AC3E}">
        <p14:creationId xmlns:p14="http://schemas.microsoft.com/office/powerpoint/2010/main" val="21542948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0094B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4063" y="2925763"/>
            <a:ext cx="3730307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3294063" y="9509125"/>
            <a:ext cx="37303075" cy="1975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4063"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defTabSz="4267200">
              <a:defRPr sz="6500"/>
            </a:lvl1pPr>
          </a:lstStyle>
          <a:p>
            <a:pPr>
              <a:defRPr/>
            </a:pPr>
            <a:endParaRPr lang="en-US"/>
          </a:p>
        </p:txBody>
      </p:sp>
      <p:sp>
        <p:nvSpPr>
          <p:cNvPr id="1029" name="Rectangle 5"/>
          <p:cNvSpPr>
            <a:spLocks noGrp="1" noChangeArrowheads="1"/>
          </p:cNvSpPr>
          <p:nvPr>
            <p:ph type="ftr" sz="quarter" idx="3"/>
          </p:nvPr>
        </p:nvSpPr>
        <p:spPr bwMode="auto">
          <a:xfrm>
            <a:off x="14993938" y="29992638"/>
            <a:ext cx="13903325"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algn="ctr" defTabSz="4267200">
              <a:defRPr sz="6500"/>
            </a:lvl1pPr>
          </a:lstStyle>
          <a:p>
            <a:pPr>
              <a:defRPr/>
            </a:pPr>
            <a:endParaRPr lang="en-US"/>
          </a:p>
        </p:txBody>
      </p:sp>
      <p:sp>
        <p:nvSpPr>
          <p:cNvPr id="1030" name="Rectangle 6"/>
          <p:cNvSpPr>
            <a:spLocks noGrp="1" noChangeArrowheads="1"/>
          </p:cNvSpPr>
          <p:nvPr>
            <p:ph type="sldNum" sz="quarter" idx="4"/>
          </p:nvPr>
        </p:nvSpPr>
        <p:spPr bwMode="auto">
          <a:xfrm>
            <a:off x="31453138"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algn="r" defTabSz="4267200">
              <a:defRPr sz="6500"/>
            </a:lvl1pPr>
          </a:lstStyle>
          <a:p>
            <a:pPr>
              <a:defRPr/>
            </a:pPr>
            <a:fld id="{469A0CB4-D18D-4AEF-B324-9EDF067D136D}" type="slidenum">
              <a:rPr lang="en-US"/>
              <a:pPr>
                <a:defRPr/>
              </a:pPr>
              <a:t>‹#›</a:t>
            </a:fld>
            <a:endParaRPr lang="en-US"/>
          </a:p>
        </p:txBody>
      </p:sp>
      <p:pic>
        <p:nvPicPr>
          <p:cNvPr id="1031" name="New picture"/>
          <p:cNvPicPr/>
          <p:nvPr/>
        </p:nvPicPr>
        <p:blipFill>
          <a:blip r:embed="rId13"/>
          <a:stretch>
            <a:fillRect/>
          </a:stretch>
        </p:blipFill>
        <p:spPr>
          <a:xfrm rot="16200000">
            <a:off x="-11506200" y="16459200"/>
            <a:ext cx="14274800" cy="4368800"/>
          </a:xfrm>
          <a:prstGeom prst="rect">
            <a:avLst/>
          </a:prstGeom>
        </p:spPr>
      </p:pic>
      <p:pic>
        <p:nvPicPr>
          <p:cNvPr id="1032" name="New picture"/>
          <p:cNvPicPr/>
          <p:nvPr/>
        </p:nvPicPr>
        <p:blipFill>
          <a:blip r:embed="rId13"/>
          <a:stretch>
            <a:fillRect/>
          </a:stretch>
        </p:blipFill>
        <p:spPr>
          <a:xfrm rot="5400000">
            <a:off x="41122600" y="16459200"/>
            <a:ext cx="14274800" cy="4368800"/>
          </a:xfrm>
          <a:prstGeom prst="rect">
            <a:avLst/>
          </a:prstGeom>
        </p:spPr>
      </p:pic>
      <p:pic>
        <p:nvPicPr>
          <p:cNvPr id="1033" name="New picture"/>
          <p:cNvPicPr/>
          <p:nvPr/>
        </p:nvPicPr>
        <p:blipFill>
          <a:blip r:embed="rId14"/>
          <a:stretch>
            <a:fillRect/>
          </a:stretch>
        </p:blipFill>
        <p:spPr>
          <a:xfrm>
            <a:off x="6959600" y="33426400"/>
            <a:ext cx="29972000" cy="1549400"/>
          </a:xfrm>
          <a:prstGeom prst="rect">
            <a:avLst/>
          </a:prstGeom>
        </p:spPr>
      </p:pic>
      <p:sp>
        <p:nvSpPr>
          <p:cNvPr id="1034"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persuadingsapphire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267200" rtl="0" eaLnBrk="0" fontAlgn="base" hangingPunct="0">
        <a:spcBef>
          <a:spcPct val="0"/>
        </a:spcBef>
        <a:spcAft>
          <a:spcPct val="0"/>
        </a:spcAft>
        <a:defRPr sz="20500">
          <a:solidFill>
            <a:schemeClr val="tx2"/>
          </a:solidFill>
          <a:latin typeface="+mj-lt"/>
          <a:ea typeface="+mj-ea"/>
          <a:cs typeface="+mj-cs"/>
        </a:defRPr>
      </a:lvl1pPr>
      <a:lvl2pPr algn="ctr" defTabSz="4267200" rtl="0" eaLnBrk="0" fontAlgn="base" hangingPunct="0">
        <a:spcBef>
          <a:spcPct val="0"/>
        </a:spcBef>
        <a:spcAft>
          <a:spcPct val="0"/>
        </a:spcAft>
        <a:defRPr sz="20500">
          <a:solidFill>
            <a:schemeClr val="tx2"/>
          </a:solidFill>
          <a:latin typeface="Times New Roman" pitchFamily="18" charset="0"/>
        </a:defRPr>
      </a:lvl2pPr>
      <a:lvl3pPr algn="ctr" defTabSz="4267200" rtl="0" eaLnBrk="0" fontAlgn="base" hangingPunct="0">
        <a:spcBef>
          <a:spcPct val="0"/>
        </a:spcBef>
        <a:spcAft>
          <a:spcPct val="0"/>
        </a:spcAft>
        <a:defRPr sz="20500">
          <a:solidFill>
            <a:schemeClr val="tx2"/>
          </a:solidFill>
          <a:latin typeface="Times New Roman" pitchFamily="18" charset="0"/>
        </a:defRPr>
      </a:lvl3pPr>
      <a:lvl4pPr algn="ctr" defTabSz="4267200" rtl="0" eaLnBrk="0" fontAlgn="base" hangingPunct="0">
        <a:spcBef>
          <a:spcPct val="0"/>
        </a:spcBef>
        <a:spcAft>
          <a:spcPct val="0"/>
        </a:spcAft>
        <a:defRPr sz="20500">
          <a:solidFill>
            <a:schemeClr val="tx2"/>
          </a:solidFill>
          <a:latin typeface="Times New Roman" pitchFamily="18" charset="0"/>
        </a:defRPr>
      </a:lvl4pPr>
      <a:lvl5pPr algn="ctr" defTabSz="4267200" rtl="0" eaLnBrk="0" fontAlgn="base" hangingPunct="0">
        <a:spcBef>
          <a:spcPct val="0"/>
        </a:spcBef>
        <a:spcAft>
          <a:spcPct val="0"/>
        </a:spcAft>
        <a:defRPr sz="20500">
          <a:solidFill>
            <a:schemeClr val="tx2"/>
          </a:solidFill>
          <a:latin typeface="Times New Roman" pitchFamily="18" charset="0"/>
        </a:defRPr>
      </a:lvl5pPr>
      <a:lvl6pPr marL="457200" algn="ctr" defTabSz="4267200" rtl="0" eaLnBrk="0" fontAlgn="base" hangingPunct="0">
        <a:spcBef>
          <a:spcPct val="0"/>
        </a:spcBef>
        <a:spcAft>
          <a:spcPct val="0"/>
        </a:spcAft>
        <a:defRPr sz="20500">
          <a:solidFill>
            <a:schemeClr val="tx2"/>
          </a:solidFill>
          <a:latin typeface="Times New Roman" pitchFamily="18" charset="0"/>
        </a:defRPr>
      </a:lvl6pPr>
      <a:lvl7pPr marL="914400" algn="ctr" defTabSz="4267200" rtl="0" eaLnBrk="0" fontAlgn="base" hangingPunct="0">
        <a:spcBef>
          <a:spcPct val="0"/>
        </a:spcBef>
        <a:spcAft>
          <a:spcPct val="0"/>
        </a:spcAft>
        <a:defRPr sz="20500">
          <a:solidFill>
            <a:schemeClr val="tx2"/>
          </a:solidFill>
          <a:latin typeface="Times New Roman" pitchFamily="18" charset="0"/>
        </a:defRPr>
      </a:lvl7pPr>
      <a:lvl8pPr marL="1371600" algn="ctr" defTabSz="4267200" rtl="0" eaLnBrk="0" fontAlgn="base" hangingPunct="0">
        <a:spcBef>
          <a:spcPct val="0"/>
        </a:spcBef>
        <a:spcAft>
          <a:spcPct val="0"/>
        </a:spcAft>
        <a:defRPr sz="20500">
          <a:solidFill>
            <a:schemeClr val="tx2"/>
          </a:solidFill>
          <a:latin typeface="Times New Roman" pitchFamily="18" charset="0"/>
        </a:defRPr>
      </a:lvl8pPr>
      <a:lvl9pPr marL="1828800" algn="ctr" defTabSz="4267200" rtl="0" eaLnBrk="0" fontAlgn="base" hangingPunct="0">
        <a:spcBef>
          <a:spcPct val="0"/>
        </a:spcBef>
        <a:spcAft>
          <a:spcPct val="0"/>
        </a:spcAft>
        <a:defRPr sz="20500">
          <a:solidFill>
            <a:schemeClr val="tx2"/>
          </a:solidFill>
          <a:latin typeface="Times New Roman" pitchFamily="18" charset="0"/>
        </a:defRPr>
      </a:lvl9pPr>
    </p:titleStyle>
    <p:bodyStyle>
      <a:defPPr>
        <a:defRPr kern="1200" smtId="4294967295"/>
      </a:defPPr>
      <a:lvl1pPr marL="1600200" indent="-1600200" algn="l" defTabSz="4267200" rtl="0" eaLnBrk="0" fontAlgn="base" hangingPunct="0">
        <a:spcBef>
          <a:spcPct val="20000"/>
        </a:spcBef>
        <a:spcAft>
          <a:spcPct val="0"/>
        </a:spcAft>
        <a:buChar char="•"/>
        <a:defRPr sz="14900">
          <a:solidFill>
            <a:schemeClr val="tx1"/>
          </a:solidFill>
          <a:latin typeface="+mn-lt"/>
          <a:ea typeface="+mn-ea"/>
          <a:cs typeface="+mn-cs"/>
        </a:defRPr>
      </a:lvl1pPr>
      <a:lvl2pPr marL="3467100" indent="-1333500" algn="l" defTabSz="4267200" rtl="0" eaLnBrk="0" fontAlgn="base" hangingPunct="0">
        <a:spcBef>
          <a:spcPct val="20000"/>
        </a:spcBef>
        <a:spcAft>
          <a:spcPct val="0"/>
        </a:spcAft>
        <a:buChar char="–"/>
        <a:defRPr sz="13100">
          <a:solidFill>
            <a:schemeClr val="tx1"/>
          </a:solidFill>
          <a:latin typeface="+mn-lt"/>
        </a:defRPr>
      </a:lvl2pPr>
      <a:lvl3pPr marL="5334000" indent="-1066800" algn="l" defTabSz="4267200" rtl="0" eaLnBrk="0" fontAlgn="base" hangingPunct="0">
        <a:spcBef>
          <a:spcPct val="20000"/>
        </a:spcBef>
        <a:spcAft>
          <a:spcPct val="0"/>
        </a:spcAft>
        <a:buChar char="•"/>
        <a:defRPr sz="11200">
          <a:solidFill>
            <a:schemeClr val="tx1"/>
          </a:solidFill>
          <a:latin typeface="+mn-lt"/>
        </a:defRPr>
      </a:lvl3pPr>
      <a:lvl4pPr marL="7467600" indent="-1066800" algn="l" defTabSz="4267200" rtl="0" eaLnBrk="0" fontAlgn="base" hangingPunct="0">
        <a:spcBef>
          <a:spcPct val="20000"/>
        </a:spcBef>
        <a:spcAft>
          <a:spcPct val="0"/>
        </a:spcAft>
        <a:buChar char="–"/>
        <a:defRPr sz="9300">
          <a:solidFill>
            <a:schemeClr val="tx1"/>
          </a:solidFill>
          <a:latin typeface="+mn-lt"/>
        </a:defRPr>
      </a:lvl4pPr>
      <a:lvl5pPr marL="9601200" indent="-1066800" algn="l" defTabSz="4267200" rtl="0" eaLnBrk="0" fontAlgn="base" hangingPunct="0">
        <a:spcBef>
          <a:spcPct val="20000"/>
        </a:spcBef>
        <a:spcAft>
          <a:spcPct val="0"/>
        </a:spcAft>
        <a:buChar char="»"/>
        <a:defRPr sz="9300">
          <a:solidFill>
            <a:schemeClr val="tx1"/>
          </a:solidFill>
          <a:latin typeface="+mn-lt"/>
        </a:defRPr>
      </a:lvl5pPr>
      <a:lvl6pPr marL="10058400" indent="-1066800" algn="l" defTabSz="4267200" rtl="0" eaLnBrk="0" fontAlgn="base" hangingPunct="0">
        <a:spcBef>
          <a:spcPct val="20000"/>
        </a:spcBef>
        <a:spcAft>
          <a:spcPct val="0"/>
        </a:spcAft>
        <a:buChar char="»"/>
        <a:defRPr sz="9300">
          <a:solidFill>
            <a:schemeClr val="tx1"/>
          </a:solidFill>
          <a:latin typeface="+mn-lt"/>
        </a:defRPr>
      </a:lvl6pPr>
      <a:lvl7pPr marL="10515600" indent="-1066800" algn="l" defTabSz="4267200" rtl="0" eaLnBrk="0" fontAlgn="base" hangingPunct="0">
        <a:spcBef>
          <a:spcPct val="20000"/>
        </a:spcBef>
        <a:spcAft>
          <a:spcPct val="0"/>
        </a:spcAft>
        <a:buChar char="»"/>
        <a:defRPr sz="9300">
          <a:solidFill>
            <a:schemeClr val="tx1"/>
          </a:solidFill>
          <a:latin typeface="+mn-lt"/>
        </a:defRPr>
      </a:lvl7pPr>
      <a:lvl8pPr marL="10972800" indent="-1066800" algn="l" defTabSz="4267200" rtl="0" eaLnBrk="0" fontAlgn="base" hangingPunct="0">
        <a:spcBef>
          <a:spcPct val="20000"/>
        </a:spcBef>
        <a:spcAft>
          <a:spcPct val="0"/>
        </a:spcAft>
        <a:buChar char="»"/>
        <a:defRPr sz="9300">
          <a:solidFill>
            <a:schemeClr val="tx1"/>
          </a:solidFill>
          <a:latin typeface="+mn-lt"/>
        </a:defRPr>
      </a:lvl8pPr>
      <a:lvl9pPr marL="11430000" indent="-1066800" algn="l" defTabSz="4267200"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1482A5"/>
            </a:gs>
          </a:gsLst>
          <a:lin ang="5400000" scaled="1"/>
        </a:gradFill>
        <a:effectLst/>
      </p:bgPr>
    </p:bg>
    <p:spTree>
      <p:nvGrpSpPr>
        <p:cNvPr id="1" name=""/>
        <p:cNvGrpSpPr/>
        <p:nvPr/>
      </p:nvGrpSpPr>
      <p:grpSpPr>
        <a:xfrm>
          <a:off x="0" y="0"/>
          <a:ext cx="0" cy="0"/>
          <a:chOff x="0" y="0"/>
          <a:chExt cx="0" cy="0"/>
        </a:xfrm>
      </p:grpSpPr>
      <p:sp>
        <p:nvSpPr>
          <p:cNvPr id="41" name="Title 11">
            <a:extLst>
              <a:ext uri="{FF2B5EF4-FFF2-40B4-BE49-F238E27FC236}">
                <a16:creationId xmlns:a16="http://schemas.microsoft.com/office/drawing/2014/main" id="{8785E597-B0C8-4CA8-9A56-A0F3996D088D}"/>
              </a:ext>
            </a:extLst>
          </p:cNvPr>
          <p:cNvSpPr txBox="1"/>
          <p:nvPr/>
        </p:nvSpPr>
        <p:spPr>
          <a:xfrm>
            <a:off x="3657600" y="1385518"/>
            <a:ext cx="29489400" cy="2746935"/>
          </a:xfrm>
          <a:prstGeom prst="rect">
            <a:avLst/>
          </a:prstGeom>
        </p:spPr>
        <p:txBody>
          <a:bodyPr lIns="128016" tIns="64008" rIns="128016" bIns="64008"/>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8500" dirty="0">
                <a:solidFill>
                  <a:srgbClr val="235078"/>
                </a:solidFill>
                <a:latin typeface="Libre Baskerville" panose="02000000000000000000" pitchFamily="2" charset="0"/>
              </a:rPr>
              <a:t>Micro RNA (miRNA) Expression Profile of Various Stage of Breast Cancer</a:t>
            </a:r>
          </a:p>
        </p:txBody>
      </p:sp>
      <p:sp>
        <p:nvSpPr>
          <p:cNvPr id="42" name="Text Placeholder 16">
            <a:extLst>
              <a:ext uri="{FF2B5EF4-FFF2-40B4-BE49-F238E27FC236}">
                <a16:creationId xmlns:a16="http://schemas.microsoft.com/office/drawing/2014/main" id="{EBC3B70E-A392-4069-A147-C1FCF37051AF}"/>
              </a:ext>
            </a:extLst>
          </p:cNvPr>
          <p:cNvSpPr txBox="1"/>
          <p:nvPr/>
        </p:nvSpPr>
        <p:spPr>
          <a:xfrm>
            <a:off x="114300" y="4408854"/>
            <a:ext cx="36576000" cy="2025170"/>
          </a:xfrm>
          <a:prstGeom prst="rect">
            <a:avLst/>
          </a:prstGeom>
        </p:spPr>
        <p:txBody>
          <a:bodyPr lIns="128016" tIns="64008" rIns="128016" bIns="64008">
            <a:spAutoFit/>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5600" dirty="0">
                <a:solidFill>
                  <a:srgbClr val="1482A5"/>
                </a:solidFill>
                <a:latin typeface="Montserrat Light" panose="00000400000000000000" pitchFamily="50" charset="0"/>
              </a:rPr>
              <a:t>Jim Zhongning Chen, MD</a:t>
            </a:r>
            <a:r>
              <a:rPr lang="en-US" sz="5600" baseline="30000" dirty="0">
                <a:solidFill>
                  <a:srgbClr val="1482A5"/>
                </a:solidFill>
                <a:latin typeface="Montserrat Light" panose="00000400000000000000" pitchFamily="50" charset="0"/>
              </a:rPr>
              <a:t>1</a:t>
            </a:r>
            <a:r>
              <a:rPr lang="en-US" sz="5600" dirty="0">
                <a:solidFill>
                  <a:srgbClr val="1482A5"/>
                </a:solidFill>
                <a:latin typeface="Montserrat Light" panose="00000400000000000000" pitchFamily="50" charset="0"/>
              </a:rPr>
              <a:t>, Horacio Gomez-Acevedo, PhD</a:t>
            </a:r>
            <a:r>
              <a:rPr lang="en-US" sz="5600" baseline="30000" dirty="0">
                <a:solidFill>
                  <a:srgbClr val="1482A5"/>
                </a:solidFill>
                <a:latin typeface="Montserrat Light" panose="00000400000000000000" pitchFamily="50" charset="0"/>
              </a:rPr>
              <a:t>2</a:t>
            </a:r>
          </a:p>
          <a:p>
            <a:pPr algn="ctr"/>
            <a:r>
              <a:rPr lang="en-US" sz="5600" baseline="30000" dirty="0">
                <a:solidFill>
                  <a:srgbClr val="1482A5"/>
                </a:solidFill>
                <a:latin typeface="Montserrat Light" panose="00000400000000000000" pitchFamily="50" charset="0"/>
              </a:rPr>
              <a:t>1</a:t>
            </a:r>
            <a:r>
              <a:rPr lang="en-US" sz="5600" dirty="0">
                <a:solidFill>
                  <a:srgbClr val="1482A5"/>
                </a:solidFill>
                <a:latin typeface="Montserrat Light" panose="00000400000000000000" pitchFamily="50" charset="0"/>
              </a:rPr>
              <a:t>Deparment of internal medicine, </a:t>
            </a:r>
            <a:r>
              <a:rPr lang="en-US" sz="5600" baseline="30000" dirty="0">
                <a:solidFill>
                  <a:srgbClr val="1482A5"/>
                </a:solidFill>
                <a:latin typeface="Montserrat Light" panose="00000400000000000000" pitchFamily="50" charset="0"/>
              </a:rPr>
              <a:t>2</a:t>
            </a:r>
            <a:r>
              <a:rPr lang="en-US" sz="5600" dirty="0">
                <a:solidFill>
                  <a:srgbClr val="1482A5"/>
                </a:solidFill>
                <a:latin typeface="Montserrat Light" panose="00000400000000000000" pitchFamily="50" charset="0"/>
              </a:rPr>
              <a:t>Department of Biomedical Informatics</a:t>
            </a:r>
            <a:endParaRPr lang="en-US" sz="5600" baseline="30000" dirty="0">
              <a:solidFill>
                <a:srgbClr val="1482A5"/>
              </a:solidFill>
              <a:latin typeface="Montserrat Light" panose="00000400000000000000" pitchFamily="50" charset="0"/>
            </a:endParaRPr>
          </a:p>
        </p:txBody>
      </p:sp>
      <p:sp>
        <p:nvSpPr>
          <p:cNvPr id="46" name="Rectangle 45">
            <a:extLst>
              <a:ext uri="{FF2B5EF4-FFF2-40B4-BE49-F238E27FC236}">
                <a16:creationId xmlns:a16="http://schemas.microsoft.com/office/drawing/2014/main" id="{2C718E78-BDD8-4BAD-851F-D423AE935B0D}"/>
              </a:ext>
            </a:extLst>
          </p:cNvPr>
          <p:cNvSpPr/>
          <p:nvPr/>
        </p:nvSpPr>
        <p:spPr>
          <a:xfrm>
            <a:off x="685800" y="7745166"/>
            <a:ext cx="10058400" cy="10074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latin typeface="+mj-lt"/>
            </a:endParaRPr>
          </a:p>
        </p:txBody>
      </p:sp>
      <p:sp>
        <p:nvSpPr>
          <p:cNvPr id="47" name="Rectangle 46">
            <a:extLst>
              <a:ext uri="{FF2B5EF4-FFF2-40B4-BE49-F238E27FC236}">
                <a16:creationId xmlns:a16="http://schemas.microsoft.com/office/drawing/2014/main" id="{B9C39BF6-8B9A-45D3-A730-4CDDF5EAA7F1}"/>
              </a:ext>
            </a:extLst>
          </p:cNvPr>
          <p:cNvSpPr/>
          <p:nvPr/>
        </p:nvSpPr>
        <p:spPr>
          <a:xfrm>
            <a:off x="22288500" y="7790368"/>
            <a:ext cx="10058400" cy="2448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48" name="Rectangle 47">
            <a:extLst>
              <a:ext uri="{FF2B5EF4-FFF2-40B4-BE49-F238E27FC236}">
                <a16:creationId xmlns:a16="http://schemas.microsoft.com/office/drawing/2014/main" id="{3E6D1C9C-2516-4738-BC80-673A19ECE5BD}"/>
              </a:ext>
            </a:extLst>
          </p:cNvPr>
          <p:cNvSpPr/>
          <p:nvPr/>
        </p:nvSpPr>
        <p:spPr>
          <a:xfrm>
            <a:off x="33070800" y="7790368"/>
            <a:ext cx="10058400" cy="3944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49" name="Rectangle 48">
            <a:extLst>
              <a:ext uri="{FF2B5EF4-FFF2-40B4-BE49-F238E27FC236}">
                <a16:creationId xmlns:a16="http://schemas.microsoft.com/office/drawing/2014/main" id="{8F25EFAD-7AAF-4CAF-BA69-869B3D423F7F}"/>
              </a:ext>
            </a:extLst>
          </p:cNvPr>
          <p:cNvSpPr/>
          <p:nvPr/>
        </p:nvSpPr>
        <p:spPr>
          <a:xfrm>
            <a:off x="685800" y="18739137"/>
            <a:ext cx="10058400" cy="13768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50" name="Rectangle 49">
            <a:extLst>
              <a:ext uri="{FF2B5EF4-FFF2-40B4-BE49-F238E27FC236}">
                <a16:creationId xmlns:a16="http://schemas.microsoft.com/office/drawing/2014/main" id="{2EC9A64B-144F-4668-B416-097C0312FF96}"/>
              </a:ext>
            </a:extLst>
          </p:cNvPr>
          <p:cNvSpPr/>
          <p:nvPr/>
        </p:nvSpPr>
        <p:spPr>
          <a:xfrm>
            <a:off x="11506200" y="16669406"/>
            <a:ext cx="10058400" cy="15563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51" name="Rectangle 50">
            <a:extLst>
              <a:ext uri="{FF2B5EF4-FFF2-40B4-BE49-F238E27FC236}">
                <a16:creationId xmlns:a16="http://schemas.microsoft.com/office/drawing/2014/main" id="{BF801B80-E24E-4773-AC4E-37DC17B0424E}"/>
              </a:ext>
            </a:extLst>
          </p:cNvPr>
          <p:cNvSpPr/>
          <p:nvPr/>
        </p:nvSpPr>
        <p:spPr>
          <a:xfrm>
            <a:off x="11506200" y="7766748"/>
            <a:ext cx="10058400" cy="8217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52" name="Rectangle 51">
            <a:extLst>
              <a:ext uri="{FF2B5EF4-FFF2-40B4-BE49-F238E27FC236}">
                <a16:creationId xmlns:a16="http://schemas.microsoft.com/office/drawing/2014/main" id="{F6D8A1CF-B987-4F36-8586-4BEDACCCAB04}"/>
              </a:ext>
            </a:extLst>
          </p:cNvPr>
          <p:cNvSpPr/>
          <p:nvPr/>
        </p:nvSpPr>
        <p:spPr>
          <a:xfrm>
            <a:off x="33147000" y="12344400"/>
            <a:ext cx="10058400" cy="6394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53" name="TextBox 52">
            <a:extLst>
              <a:ext uri="{FF2B5EF4-FFF2-40B4-BE49-F238E27FC236}">
                <a16:creationId xmlns:a16="http://schemas.microsoft.com/office/drawing/2014/main" id="{B9BDD4D7-12C6-4DBA-AD93-2C88BC17BC8B}"/>
              </a:ext>
            </a:extLst>
          </p:cNvPr>
          <p:cNvSpPr txBox="1"/>
          <p:nvPr/>
        </p:nvSpPr>
        <p:spPr>
          <a:xfrm>
            <a:off x="914400" y="8745118"/>
            <a:ext cx="9601200" cy="8894743"/>
          </a:xfrm>
          <a:prstGeom prst="rect">
            <a:avLst/>
          </a:prstGeom>
          <a:noFill/>
        </p:spPr>
        <p:txBody>
          <a:bodyPr wrap="square" rtlCol="0">
            <a:spAutoFit/>
          </a:bodyPr>
          <a:lstStyle>
            <a:defPPr>
              <a:defRPr kern="1200" smtId="4294967295"/>
            </a:defPPr>
          </a:lstStyle>
          <a:p>
            <a:r>
              <a:rPr lang="en-US" sz="4400" dirty="0"/>
              <a:t>In the setting of breast cancer, clinical staging and expression of hormone receptors are very import for both prognosis and treatment. Radiographic imaging may sometimes be unreliable and invasive testing can both be finically burdensome and puts patients at risk. Peripheral blood testing may help physicians make better clinical decisions. The focus of this study is to isolate specific miRNA that are differentially expressed at various stages of breast cancer.</a:t>
            </a:r>
            <a:endParaRPr lang="en-US" sz="4400" dirty="0">
              <a:solidFill>
                <a:srgbClr val="1482A5"/>
              </a:solidFill>
              <a:latin typeface="Montserrat Light" panose="00000400000000000000" pitchFamily="50" charset="0"/>
              <a:ea typeface="Open Sans" panose="020B0606030504020204" pitchFamily="34" charset="0"/>
              <a:cs typeface="Open Sans" panose="020B0606030504020204" pitchFamily="34" charset="0"/>
            </a:endParaRPr>
          </a:p>
        </p:txBody>
      </p:sp>
      <p:sp>
        <p:nvSpPr>
          <p:cNvPr id="54" name="TextBox 53">
            <a:extLst>
              <a:ext uri="{FF2B5EF4-FFF2-40B4-BE49-F238E27FC236}">
                <a16:creationId xmlns:a16="http://schemas.microsoft.com/office/drawing/2014/main" id="{E4864E4E-50A2-403F-84B8-E4F7E820612B}"/>
              </a:ext>
            </a:extLst>
          </p:cNvPr>
          <p:cNvSpPr txBox="1"/>
          <p:nvPr/>
        </p:nvSpPr>
        <p:spPr>
          <a:xfrm>
            <a:off x="914400" y="8077206"/>
            <a:ext cx="9601200" cy="646331"/>
          </a:xfrm>
          <a:prstGeom prst="rect">
            <a:avLst/>
          </a:prstGeom>
          <a:noFill/>
        </p:spPr>
        <p:txBody>
          <a:bodyPr wrap="square" rtlCol="0">
            <a:spAutoFit/>
          </a:bodyPr>
          <a:lstStyle>
            <a:defPPr>
              <a:defRPr kern="1200" smtId="4294967295"/>
            </a:defPPr>
          </a:lstStyle>
          <a:p>
            <a:r>
              <a:rPr lang="en-US" sz="3600" dirty="0">
                <a:solidFill>
                  <a:srgbClr val="235078"/>
                </a:solidFill>
                <a:latin typeface="Libre Baskerville" panose="02000000000000000000" pitchFamily="2" charset="0"/>
              </a:rPr>
              <a:t>Purpose</a:t>
            </a:r>
          </a:p>
        </p:txBody>
      </p:sp>
      <p:sp>
        <p:nvSpPr>
          <p:cNvPr id="55" name="Rectangle 54">
            <a:extLst>
              <a:ext uri="{FF2B5EF4-FFF2-40B4-BE49-F238E27FC236}">
                <a16:creationId xmlns:a16="http://schemas.microsoft.com/office/drawing/2014/main" id="{32418A42-DDE0-497E-98DF-5F9BFF98DA6B}"/>
              </a:ext>
            </a:extLst>
          </p:cNvPr>
          <p:cNvSpPr/>
          <p:nvPr/>
        </p:nvSpPr>
        <p:spPr>
          <a:xfrm>
            <a:off x="33125229" y="19640524"/>
            <a:ext cx="10058400" cy="7236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56" name="TextBox 55">
            <a:extLst>
              <a:ext uri="{FF2B5EF4-FFF2-40B4-BE49-F238E27FC236}">
                <a16:creationId xmlns:a16="http://schemas.microsoft.com/office/drawing/2014/main" id="{1D434DB1-CA03-4AE7-BD42-F2F4837CE20D}"/>
              </a:ext>
            </a:extLst>
          </p:cNvPr>
          <p:cNvSpPr txBox="1"/>
          <p:nvPr/>
        </p:nvSpPr>
        <p:spPr>
          <a:xfrm>
            <a:off x="33375600" y="29561135"/>
            <a:ext cx="9601200" cy="461665"/>
          </a:xfrm>
          <a:prstGeom prst="rect">
            <a:avLst/>
          </a:prstGeom>
          <a:noFill/>
        </p:spPr>
        <p:txBody>
          <a:bodyPr wrap="square" rtlCol="0">
            <a:spAutoFit/>
          </a:bodyPr>
          <a:lstStyle>
            <a:defPPr>
              <a:defRPr kern="1200" smtId="4294967295"/>
            </a:defPPr>
          </a:lstStyle>
          <a:p>
            <a:r>
              <a:rPr lang="en-US"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a:t>
            </a:r>
          </a:p>
        </p:txBody>
      </p:sp>
      <p:sp>
        <p:nvSpPr>
          <p:cNvPr id="59" name="TextBox 58">
            <a:extLst>
              <a:ext uri="{FF2B5EF4-FFF2-40B4-BE49-F238E27FC236}">
                <a16:creationId xmlns:a16="http://schemas.microsoft.com/office/drawing/2014/main" id="{D07EEF88-ACF9-4467-B180-074FC642245A}"/>
              </a:ext>
            </a:extLst>
          </p:cNvPr>
          <p:cNvSpPr txBox="1"/>
          <p:nvPr/>
        </p:nvSpPr>
        <p:spPr>
          <a:xfrm>
            <a:off x="33375600" y="8077200"/>
            <a:ext cx="9601200" cy="646331"/>
          </a:xfrm>
          <a:prstGeom prst="rect">
            <a:avLst/>
          </a:prstGeom>
          <a:noFill/>
        </p:spPr>
        <p:txBody>
          <a:bodyPr wrap="square" rtlCol="0">
            <a:spAutoFit/>
          </a:bodyPr>
          <a:lstStyle>
            <a:defPPr>
              <a:defRPr kern="1200" smtId="4294967295"/>
            </a:defPPr>
          </a:lstStyle>
          <a:p>
            <a:r>
              <a:rPr lang="en-US" sz="3600" dirty="0">
                <a:solidFill>
                  <a:srgbClr val="235078"/>
                </a:solidFill>
                <a:latin typeface="Libre Baskerville" panose="02000000000000000000" pitchFamily="2" charset="0"/>
              </a:rPr>
              <a:t>Hormone Status </a:t>
            </a:r>
          </a:p>
        </p:txBody>
      </p:sp>
      <p:sp>
        <p:nvSpPr>
          <p:cNvPr id="61" name="TextBox 60">
            <a:extLst>
              <a:ext uri="{FF2B5EF4-FFF2-40B4-BE49-F238E27FC236}">
                <a16:creationId xmlns:a16="http://schemas.microsoft.com/office/drawing/2014/main" id="{A6E6C31F-098B-45F7-BEE5-8A51FA70D59F}"/>
              </a:ext>
            </a:extLst>
          </p:cNvPr>
          <p:cNvSpPr txBox="1"/>
          <p:nvPr/>
        </p:nvSpPr>
        <p:spPr>
          <a:xfrm>
            <a:off x="33337500" y="20566756"/>
            <a:ext cx="9601200" cy="646331"/>
          </a:xfrm>
          <a:prstGeom prst="rect">
            <a:avLst/>
          </a:prstGeom>
          <a:noFill/>
        </p:spPr>
        <p:txBody>
          <a:bodyPr wrap="square" rtlCol="0">
            <a:spAutoFit/>
          </a:bodyPr>
          <a:lstStyle>
            <a:defPPr>
              <a:defRPr kern="1200" smtId="4294967295"/>
            </a:defPPr>
          </a:lstStyle>
          <a:p>
            <a:r>
              <a:rPr lang="en-US" sz="3600" dirty="0">
                <a:solidFill>
                  <a:srgbClr val="235078"/>
                </a:solidFill>
                <a:latin typeface="Libre Baskerville" panose="02000000000000000000" pitchFamily="2" charset="0"/>
              </a:rPr>
              <a:t>Further Studies</a:t>
            </a:r>
          </a:p>
        </p:txBody>
      </p:sp>
      <p:sp>
        <p:nvSpPr>
          <p:cNvPr id="63" name="TextBox 62">
            <a:extLst>
              <a:ext uri="{FF2B5EF4-FFF2-40B4-BE49-F238E27FC236}">
                <a16:creationId xmlns:a16="http://schemas.microsoft.com/office/drawing/2014/main" id="{92D5F59B-F8CA-463C-871F-D1042309DE00}"/>
              </a:ext>
            </a:extLst>
          </p:cNvPr>
          <p:cNvSpPr txBox="1"/>
          <p:nvPr/>
        </p:nvSpPr>
        <p:spPr>
          <a:xfrm>
            <a:off x="914400" y="18739137"/>
            <a:ext cx="9601200" cy="646331"/>
          </a:xfrm>
          <a:prstGeom prst="rect">
            <a:avLst/>
          </a:prstGeom>
          <a:noFill/>
        </p:spPr>
        <p:txBody>
          <a:bodyPr wrap="square" rtlCol="0">
            <a:spAutoFit/>
          </a:bodyPr>
          <a:lstStyle>
            <a:defPPr>
              <a:defRPr kern="1200" smtId="4294967295"/>
            </a:defPPr>
          </a:lstStyle>
          <a:p>
            <a:r>
              <a:rPr lang="en-US" sz="3600" dirty="0">
                <a:solidFill>
                  <a:srgbClr val="235078"/>
                </a:solidFill>
                <a:latin typeface="Libre Baskerville" panose="02000000000000000000" pitchFamily="2" charset="0"/>
              </a:rPr>
              <a:t>Clinical Staging</a:t>
            </a:r>
          </a:p>
        </p:txBody>
      </p:sp>
      <p:sp>
        <p:nvSpPr>
          <p:cNvPr id="64" name="TextBox 63">
            <a:extLst>
              <a:ext uri="{FF2B5EF4-FFF2-40B4-BE49-F238E27FC236}">
                <a16:creationId xmlns:a16="http://schemas.microsoft.com/office/drawing/2014/main" id="{499918C8-D8D3-4947-B7FD-9341EAE5F7F2}"/>
              </a:ext>
            </a:extLst>
          </p:cNvPr>
          <p:cNvSpPr txBox="1"/>
          <p:nvPr/>
        </p:nvSpPr>
        <p:spPr>
          <a:xfrm>
            <a:off x="11734800" y="8745112"/>
            <a:ext cx="9601200" cy="2554545"/>
          </a:xfrm>
          <a:prstGeom prst="rect">
            <a:avLst/>
          </a:prstGeom>
          <a:noFill/>
        </p:spPr>
        <p:txBody>
          <a:bodyPr wrap="square" rtlCol="0">
            <a:spAutoFit/>
          </a:bodyPr>
          <a:lstStyle>
            <a:defPPr>
              <a:defRPr kern="1200" smtId="4294967295"/>
            </a:defPPr>
          </a:lstStyle>
          <a:p>
            <a:pPr lvl="0"/>
            <a:r>
              <a:rPr lang="en-US" sz="4000" dirty="0">
                <a:solidFill>
                  <a:prstClr val="black"/>
                </a:solidFill>
              </a:rPr>
              <a:t>The Cancer Genome Atlas (TCGA) is an online database. miRNA count data and TNM staging data were collected. Analysis was done in R using package </a:t>
            </a:r>
            <a:r>
              <a:rPr lang="en-US" sz="4000" dirty="0" err="1">
                <a:solidFill>
                  <a:prstClr val="black"/>
                </a:solidFill>
              </a:rPr>
              <a:t>EdgeR</a:t>
            </a:r>
            <a:r>
              <a:rPr lang="en-US" sz="4000" dirty="0">
                <a:solidFill>
                  <a:prstClr val="black"/>
                </a:solidFill>
              </a:rPr>
              <a:t>. </a:t>
            </a:r>
            <a:endParaRPr lang="en-US" sz="4000" dirty="0">
              <a:solidFill>
                <a:srgbClr val="1482A5"/>
              </a:solidFill>
              <a:latin typeface="Montserrat Light" panose="00000400000000000000" pitchFamily="50" charset="0"/>
              <a:ea typeface="Open Sans" panose="020B0606030504020204" pitchFamily="34" charset="0"/>
              <a:cs typeface="Open Sans" panose="020B0606030504020204" pitchFamily="34" charset="0"/>
            </a:endParaRPr>
          </a:p>
        </p:txBody>
      </p:sp>
      <p:sp>
        <p:nvSpPr>
          <p:cNvPr id="65" name="TextBox 64">
            <a:extLst>
              <a:ext uri="{FF2B5EF4-FFF2-40B4-BE49-F238E27FC236}">
                <a16:creationId xmlns:a16="http://schemas.microsoft.com/office/drawing/2014/main" id="{68744D3E-CEF9-4748-9719-25AAABF27BDD}"/>
              </a:ext>
            </a:extLst>
          </p:cNvPr>
          <p:cNvSpPr txBox="1"/>
          <p:nvPr/>
        </p:nvSpPr>
        <p:spPr>
          <a:xfrm>
            <a:off x="11734800" y="8077200"/>
            <a:ext cx="9601200" cy="646331"/>
          </a:xfrm>
          <a:prstGeom prst="rect">
            <a:avLst/>
          </a:prstGeom>
          <a:noFill/>
        </p:spPr>
        <p:txBody>
          <a:bodyPr wrap="square" rtlCol="0">
            <a:spAutoFit/>
          </a:bodyPr>
          <a:lstStyle>
            <a:defPPr>
              <a:defRPr kern="1200" smtId="4294967295"/>
            </a:defPPr>
          </a:lstStyle>
          <a:p>
            <a:r>
              <a:rPr lang="en-US" sz="3600" dirty="0">
                <a:solidFill>
                  <a:srgbClr val="235078"/>
                </a:solidFill>
                <a:latin typeface="Libre Baskerville" panose="02000000000000000000" pitchFamily="2" charset="0"/>
              </a:rPr>
              <a:t>Materials</a:t>
            </a:r>
          </a:p>
        </p:txBody>
      </p:sp>
      <p:sp>
        <p:nvSpPr>
          <p:cNvPr id="66" name="TextBox 65">
            <a:extLst>
              <a:ext uri="{FF2B5EF4-FFF2-40B4-BE49-F238E27FC236}">
                <a16:creationId xmlns:a16="http://schemas.microsoft.com/office/drawing/2014/main" id="{223EAA92-7B93-4F15-A4CA-18552CBA76AE}"/>
              </a:ext>
            </a:extLst>
          </p:cNvPr>
          <p:cNvSpPr txBox="1"/>
          <p:nvPr/>
        </p:nvSpPr>
        <p:spPr>
          <a:xfrm>
            <a:off x="11734800" y="17660513"/>
            <a:ext cx="9601200" cy="12588061"/>
          </a:xfrm>
          <a:prstGeom prst="rect">
            <a:avLst/>
          </a:prstGeom>
          <a:noFill/>
        </p:spPr>
        <p:txBody>
          <a:bodyPr wrap="square" rtlCol="0">
            <a:spAutoFit/>
          </a:bodyPr>
          <a:lstStyle>
            <a:defPPr>
              <a:defRPr kern="1200" smtId="4294967295"/>
            </a:defPPr>
          </a:lstStyle>
          <a:p>
            <a:pPr lvl="0"/>
            <a:r>
              <a:rPr lang="en-US" sz="4400" dirty="0">
                <a:solidFill>
                  <a:prstClr val="black"/>
                </a:solidFill>
              </a:rPr>
              <a:t>Patient data were mined from the TCGA-BRCA project. Inclusion criteria include: 1. ductal neoplasms of the breast. 2. Each sample needed to have miRNA-seq data available, 3. Patients are female, 4. patient must have use AJCC clinical staging data available.</a:t>
            </a:r>
          </a:p>
          <a:p>
            <a:pPr lvl="0"/>
            <a:endParaRPr lang="en-US" sz="4400" dirty="0">
              <a:solidFill>
                <a:prstClr val="black"/>
              </a:solidFill>
            </a:endParaRPr>
          </a:p>
          <a:p>
            <a:r>
              <a:rPr lang="en-US" sz="4400" dirty="0">
                <a:solidFill>
                  <a:prstClr val="black"/>
                </a:solidFill>
              </a:rPr>
              <a:t>A total 1039 set of samples were included in the analysis. From the original 1881 is narrowed down to requiring miRNA count &gt; 10. The samples are separated based on clinical staging as well as hormonal staging. The differential expression is compared against normal tissue applying a |log Fold Change| &gt; 2, and false discovery rate cut off </a:t>
            </a:r>
            <a:r>
              <a:rPr lang="en-US" sz="4400">
                <a:solidFill>
                  <a:prstClr val="black"/>
                </a:solidFill>
              </a:rPr>
              <a:t>of 10</a:t>
            </a:r>
            <a:r>
              <a:rPr lang="en-US" sz="4400" baseline="30000">
                <a:solidFill>
                  <a:prstClr val="black"/>
                </a:solidFill>
              </a:rPr>
              <a:t>-</a:t>
            </a:r>
            <a:r>
              <a:rPr lang="en-US" sz="4400" baseline="30000" dirty="0">
                <a:solidFill>
                  <a:prstClr val="black"/>
                </a:solidFill>
              </a:rPr>
              <a:t>5</a:t>
            </a:r>
            <a:r>
              <a:rPr lang="en-US" sz="4400">
                <a:solidFill>
                  <a:prstClr val="black"/>
                </a:solidFill>
              </a:rPr>
              <a:t>. </a:t>
            </a:r>
            <a:endParaRPr lang="en-US" sz="4400" dirty="0">
              <a:solidFill>
                <a:prstClr val="black"/>
              </a:solidFill>
            </a:endParaRPr>
          </a:p>
          <a:p>
            <a:pPr lvl="0"/>
            <a:endParaRPr lang="en-US" sz="4000" dirty="0">
              <a:solidFill>
                <a:srgbClr val="1482A5"/>
              </a:solidFill>
              <a:latin typeface="Montserrat Light" panose="00000400000000000000" pitchFamily="50" charset="0"/>
              <a:ea typeface="Open Sans" panose="020B0606030504020204" pitchFamily="34" charset="0"/>
              <a:cs typeface="Open Sans" panose="020B0606030504020204" pitchFamily="34" charset="0"/>
            </a:endParaRPr>
          </a:p>
          <a:p>
            <a:r>
              <a:rPr lang="en-US"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a:t>
            </a:r>
          </a:p>
        </p:txBody>
      </p:sp>
      <p:sp>
        <p:nvSpPr>
          <p:cNvPr id="67" name="TextBox 66">
            <a:extLst>
              <a:ext uri="{FF2B5EF4-FFF2-40B4-BE49-F238E27FC236}">
                <a16:creationId xmlns:a16="http://schemas.microsoft.com/office/drawing/2014/main" id="{716F17B6-B5C7-4922-B9E2-CD14BD16A568}"/>
              </a:ext>
            </a:extLst>
          </p:cNvPr>
          <p:cNvSpPr txBox="1"/>
          <p:nvPr/>
        </p:nvSpPr>
        <p:spPr>
          <a:xfrm>
            <a:off x="11734800" y="16992600"/>
            <a:ext cx="9601200" cy="646331"/>
          </a:xfrm>
          <a:prstGeom prst="rect">
            <a:avLst/>
          </a:prstGeom>
          <a:noFill/>
        </p:spPr>
        <p:txBody>
          <a:bodyPr wrap="square" rtlCol="0">
            <a:spAutoFit/>
          </a:bodyPr>
          <a:lstStyle>
            <a:defPPr>
              <a:defRPr kern="1200" smtId="4294967295"/>
            </a:defPPr>
          </a:lstStyle>
          <a:p>
            <a:r>
              <a:rPr lang="en-US" sz="3600">
                <a:solidFill>
                  <a:srgbClr val="235078"/>
                </a:solidFill>
                <a:latin typeface="Libre Baskerville" panose="02000000000000000000" pitchFamily="2" charset="0"/>
              </a:rPr>
              <a:t>Methodology</a:t>
            </a:r>
          </a:p>
        </p:txBody>
      </p:sp>
      <p:sp>
        <p:nvSpPr>
          <p:cNvPr id="68" name="TextBox 67">
            <a:extLst>
              <a:ext uri="{FF2B5EF4-FFF2-40B4-BE49-F238E27FC236}">
                <a16:creationId xmlns:a16="http://schemas.microsoft.com/office/drawing/2014/main" id="{47F717BC-0897-4243-A282-98EF911708EA}"/>
              </a:ext>
            </a:extLst>
          </p:cNvPr>
          <p:cNvSpPr txBox="1"/>
          <p:nvPr/>
        </p:nvSpPr>
        <p:spPr>
          <a:xfrm>
            <a:off x="22555200" y="8745113"/>
            <a:ext cx="9601200" cy="461665"/>
          </a:xfrm>
          <a:prstGeom prst="rect">
            <a:avLst/>
          </a:prstGeom>
          <a:noFill/>
        </p:spPr>
        <p:txBody>
          <a:bodyPr wrap="square" rtlCol="0">
            <a:spAutoFit/>
          </a:bodyPr>
          <a:lstStyle>
            <a:defPPr>
              <a:defRPr kern="1200" smtId="4294967295"/>
            </a:defPPr>
          </a:lstStyle>
          <a:p>
            <a:r>
              <a:rPr lang="en-US"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a:t>
            </a:r>
          </a:p>
        </p:txBody>
      </p:sp>
      <p:sp>
        <p:nvSpPr>
          <p:cNvPr id="69" name="TextBox 68">
            <a:extLst>
              <a:ext uri="{FF2B5EF4-FFF2-40B4-BE49-F238E27FC236}">
                <a16:creationId xmlns:a16="http://schemas.microsoft.com/office/drawing/2014/main" id="{27A0BB3C-427E-42CA-963C-DA612C8F2B9C}"/>
              </a:ext>
            </a:extLst>
          </p:cNvPr>
          <p:cNvSpPr txBox="1"/>
          <p:nvPr/>
        </p:nvSpPr>
        <p:spPr>
          <a:xfrm>
            <a:off x="22555200" y="8077201"/>
            <a:ext cx="9601200" cy="646331"/>
          </a:xfrm>
          <a:prstGeom prst="rect">
            <a:avLst/>
          </a:prstGeom>
          <a:noFill/>
        </p:spPr>
        <p:txBody>
          <a:bodyPr wrap="square" rtlCol="0">
            <a:spAutoFit/>
          </a:bodyPr>
          <a:lstStyle>
            <a:defPPr>
              <a:defRPr kern="1200" smtId="4294967295"/>
            </a:defPPr>
          </a:lstStyle>
          <a:p>
            <a:r>
              <a:rPr lang="en-US" sz="3600" dirty="0">
                <a:solidFill>
                  <a:srgbClr val="235078"/>
                </a:solidFill>
                <a:latin typeface="Libre Baskerville" panose="02000000000000000000" pitchFamily="2" charset="0"/>
              </a:rPr>
              <a:t>Results</a:t>
            </a:r>
          </a:p>
        </p:txBody>
      </p:sp>
      <p:pic>
        <p:nvPicPr>
          <p:cNvPr id="3" name="Picture 2">
            <a:extLst>
              <a:ext uri="{FF2B5EF4-FFF2-40B4-BE49-F238E27FC236}">
                <a16:creationId xmlns:a16="http://schemas.microsoft.com/office/drawing/2014/main" id="{EEBDBD25-C88F-434D-BA26-4D3C1D6B10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989" y="20141131"/>
            <a:ext cx="9144000" cy="5334000"/>
          </a:xfrm>
          <a:prstGeom prst="rect">
            <a:avLst/>
          </a:prstGeom>
        </p:spPr>
      </p:pic>
      <p:sp>
        <p:nvSpPr>
          <p:cNvPr id="31" name="TextBox 30">
            <a:extLst>
              <a:ext uri="{FF2B5EF4-FFF2-40B4-BE49-F238E27FC236}">
                <a16:creationId xmlns:a16="http://schemas.microsoft.com/office/drawing/2014/main" id="{0665415A-4AC7-4259-8C9D-D1E483A0D694}"/>
              </a:ext>
            </a:extLst>
          </p:cNvPr>
          <p:cNvSpPr txBox="1"/>
          <p:nvPr/>
        </p:nvSpPr>
        <p:spPr>
          <a:xfrm>
            <a:off x="879389" y="26230795"/>
            <a:ext cx="9601200" cy="646331"/>
          </a:xfrm>
          <a:prstGeom prst="rect">
            <a:avLst/>
          </a:prstGeom>
          <a:noFill/>
        </p:spPr>
        <p:txBody>
          <a:bodyPr wrap="square" rtlCol="0">
            <a:spAutoFit/>
          </a:bodyPr>
          <a:lstStyle>
            <a:defPPr>
              <a:defRPr kern="1200" smtId="4294967295"/>
            </a:defPPr>
          </a:lstStyle>
          <a:p>
            <a:r>
              <a:rPr lang="en-US" sz="3600" dirty="0">
                <a:solidFill>
                  <a:srgbClr val="235078"/>
                </a:solidFill>
                <a:latin typeface="Libre Baskerville" panose="02000000000000000000" pitchFamily="2" charset="0"/>
              </a:rPr>
              <a:t>Micro RNA (miRNA)</a:t>
            </a:r>
          </a:p>
        </p:txBody>
      </p:sp>
      <p:pic>
        <p:nvPicPr>
          <p:cNvPr id="7" name="Picture 6">
            <a:extLst>
              <a:ext uri="{FF2B5EF4-FFF2-40B4-BE49-F238E27FC236}">
                <a16:creationId xmlns:a16="http://schemas.microsoft.com/office/drawing/2014/main" id="{14848F3D-1FC8-4494-981F-6F97DB8FF4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6747" y="27085979"/>
            <a:ext cx="5938969" cy="4907148"/>
          </a:xfrm>
          <a:prstGeom prst="rect">
            <a:avLst/>
          </a:prstGeom>
        </p:spPr>
      </p:pic>
      <p:pic>
        <p:nvPicPr>
          <p:cNvPr id="9" name="Picture 8">
            <a:extLst>
              <a:ext uri="{FF2B5EF4-FFF2-40B4-BE49-F238E27FC236}">
                <a16:creationId xmlns:a16="http://schemas.microsoft.com/office/drawing/2014/main" id="{9436E2A0-B965-4792-87BB-3FB9DC207B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15343" y="11575366"/>
            <a:ext cx="9040114" cy="3993054"/>
          </a:xfrm>
          <a:prstGeom prst="rect">
            <a:avLst/>
          </a:prstGeom>
        </p:spPr>
      </p:pic>
      <p:pic>
        <p:nvPicPr>
          <p:cNvPr id="11" name="Picture 10">
            <a:extLst>
              <a:ext uri="{FF2B5EF4-FFF2-40B4-BE49-F238E27FC236}">
                <a16:creationId xmlns:a16="http://schemas.microsoft.com/office/drawing/2014/main" id="{38A53A02-9320-4975-86A1-F01B1C7DAD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873359" y="1665536"/>
            <a:ext cx="9332042" cy="4201863"/>
          </a:xfrm>
          <a:prstGeom prst="rect">
            <a:avLst/>
          </a:prstGeom>
        </p:spPr>
      </p:pic>
      <p:pic>
        <p:nvPicPr>
          <p:cNvPr id="4" name="Picture 3">
            <a:extLst>
              <a:ext uri="{FF2B5EF4-FFF2-40B4-BE49-F238E27FC236}">
                <a16:creationId xmlns:a16="http://schemas.microsoft.com/office/drawing/2014/main" id="{513A23AC-19B7-4F68-B430-BF7211FF9B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390100" y="9647333"/>
            <a:ext cx="9491590" cy="11027524"/>
          </a:xfrm>
          <a:prstGeom prst="rect">
            <a:avLst/>
          </a:prstGeom>
        </p:spPr>
      </p:pic>
      <p:pic>
        <p:nvPicPr>
          <p:cNvPr id="6" name="Picture 5">
            <a:extLst>
              <a:ext uri="{FF2B5EF4-FFF2-40B4-BE49-F238E27FC236}">
                <a16:creationId xmlns:a16="http://schemas.microsoft.com/office/drawing/2014/main" id="{DE65B356-72C0-4BD3-95BF-F2E9176179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779109" y="24111776"/>
            <a:ext cx="9058341" cy="5948406"/>
          </a:xfrm>
          <a:prstGeom prst="rect">
            <a:avLst/>
          </a:prstGeom>
        </p:spPr>
      </p:pic>
      <p:sp>
        <p:nvSpPr>
          <p:cNvPr id="36" name="TextBox 35">
            <a:extLst>
              <a:ext uri="{FF2B5EF4-FFF2-40B4-BE49-F238E27FC236}">
                <a16:creationId xmlns:a16="http://schemas.microsoft.com/office/drawing/2014/main" id="{3F5BAF9F-305A-4D2B-B7EE-6AC79C1C2393}"/>
              </a:ext>
            </a:extLst>
          </p:cNvPr>
          <p:cNvSpPr txBox="1"/>
          <p:nvPr/>
        </p:nvSpPr>
        <p:spPr>
          <a:xfrm>
            <a:off x="22655322" y="20081877"/>
            <a:ext cx="9601200" cy="461665"/>
          </a:xfrm>
          <a:prstGeom prst="rect">
            <a:avLst/>
          </a:prstGeom>
          <a:noFill/>
        </p:spPr>
        <p:txBody>
          <a:bodyPr wrap="square" rtlCol="0">
            <a:spAutoFit/>
          </a:bodyPr>
          <a:lstStyle>
            <a:defPPr>
              <a:defRPr kern="1200" smtId="4294967295"/>
            </a:defPPr>
          </a:lstStyle>
          <a:p>
            <a:r>
              <a:rPr lang="en-US"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a:t>
            </a:r>
          </a:p>
        </p:txBody>
      </p:sp>
      <p:sp>
        <p:nvSpPr>
          <p:cNvPr id="37" name="TextBox 36">
            <a:extLst>
              <a:ext uri="{FF2B5EF4-FFF2-40B4-BE49-F238E27FC236}">
                <a16:creationId xmlns:a16="http://schemas.microsoft.com/office/drawing/2014/main" id="{21952871-F9CC-419B-92BF-1C442A280B72}"/>
              </a:ext>
            </a:extLst>
          </p:cNvPr>
          <p:cNvSpPr txBox="1"/>
          <p:nvPr/>
        </p:nvSpPr>
        <p:spPr>
          <a:xfrm>
            <a:off x="22507680" y="29270613"/>
            <a:ext cx="9601200" cy="1077218"/>
          </a:xfrm>
          <a:prstGeom prst="rect">
            <a:avLst/>
          </a:prstGeom>
          <a:noFill/>
        </p:spPr>
        <p:txBody>
          <a:bodyPr wrap="square" rtlCol="0">
            <a:spAutoFit/>
          </a:bodyPr>
          <a:lstStyle>
            <a:defPPr>
              <a:defRPr kern="1200" smtId="4294967295"/>
            </a:defPPr>
          </a:lstStyle>
          <a:p>
            <a:pPr lvl="0"/>
            <a:endParaRPr lang="en-US" sz="4000" dirty="0">
              <a:solidFill>
                <a:srgbClr val="1482A5"/>
              </a:solidFill>
              <a:latin typeface="+mn-lt"/>
              <a:ea typeface="Open Sans" panose="020B0606030504020204" pitchFamily="34" charset="0"/>
              <a:cs typeface="Open Sans" panose="020B0606030504020204" pitchFamily="34" charset="0"/>
            </a:endParaRPr>
          </a:p>
          <a:p>
            <a:r>
              <a:rPr lang="en-US" dirty="0">
                <a:solidFill>
                  <a:srgbClr val="1482A5"/>
                </a:solidFill>
                <a:latin typeface="Montserrat Light" panose="00000400000000000000" pitchFamily="50" charset="0"/>
                <a:ea typeface="Open Sans" panose="020B0606030504020204" pitchFamily="34" charset="0"/>
                <a:cs typeface="Open Sans" panose="020B0606030504020204" pitchFamily="34" charset="0"/>
              </a:rPr>
              <a:t>.</a:t>
            </a:r>
          </a:p>
        </p:txBody>
      </p:sp>
      <p:sp>
        <p:nvSpPr>
          <p:cNvPr id="39" name="TextBox 38">
            <a:extLst>
              <a:ext uri="{FF2B5EF4-FFF2-40B4-BE49-F238E27FC236}">
                <a16:creationId xmlns:a16="http://schemas.microsoft.com/office/drawing/2014/main" id="{8231BFD2-3A8D-4716-8D69-C295C809F08A}"/>
              </a:ext>
            </a:extLst>
          </p:cNvPr>
          <p:cNvSpPr txBox="1"/>
          <p:nvPr/>
        </p:nvSpPr>
        <p:spPr>
          <a:xfrm>
            <a:off x="22936200" y="22163044"/>
            <a:ext cx="9601200" cy="1200329"/>
          </a:xfrm>
          <a:prstGeom prst="rect">
            <a:avLst/>
          </a:prstGeom>
          <a:noFill/>
        </p:spPr>
        <p:txBody>
          <a:bodyPr wrap="square" rtlCol="0">
            <a:spAutoFit/>
          </a:bodyPr>
          <a:lstStyle>
            <a:defPPr>
              <a:defRPr kern="1200" smtId="4294967295"/>
            </a:defPPr>
          </a:lstStyle>
          <a:p>
            <a:r>
              <a:rPr lang="en-US" sz="3600" dirty="0">
                <a:solidFill>
                  <a:srgbClr val="235078"/>
                </a:solidFill>
                <a:latin typeface="Libre Baskerville" panose="02000000000000000000" pitchFamily="2" charset="0"/>
              </a:rPr>
              <a:t>Statistically significant Log Fold Changes more than 2</a:t>
            </a:r>
          </a:p>
        </p:txBody>
      </p:sp>
      <p:pic>
        <p:nvPicPr>
          <p:cNvPr id="10" name="Picture 9">
            <a:extLst>
              <a:ext uri="{FF2B5EF4-FFF2-40B4-BE49-F238E27FC236}">
                <a16:creationId xmlns:a16="http://schemas.microsoft.com/office/drawing/2014/main" id="{CC8655D5-5832-4A9B-9E7F-DF2EE745283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182568" y="9232764"/>
            <a:ext cx="9783346" cy="1569027"/>
          </a:xfrm>
          <a:prstGeom prst="rect">
            <a:avLst/>
          </a:prstGeom>
        </p:spPr>
      </p:pic>
      <p:sp>
        <p:nvSpPr>
          <p:cNvPr id="43" name="TextBox 42">
            <a:extLst>
              <a:ext uri="{FF2B5EF4-FFF2-40B4-BE49-F238E27FC236}">
                <a16:creationId xmlns:a16="http://schemas.microsoft.com/office/drawing/2014/main" id="{207990A6-5E15-4863-AB36-19CD18CB8E77}"/>
              </a:ext>
            </a:extLst>
          </p:cNvPr>
          <p:cNvSpPr txBox="1"/>
          <p:nvPr/>
        </p:nvSpPr>
        <p:spPr>
          <a:xfrm>
            <a:off x="33364714" y="13890626"/>
            <a:ext cx="9601200" cy="4154984"/>
          </a:xfrm>
          <a:prstGeom prst="rect">
            <a:avLst/>
          </a:prstGeom>
          <a:noFill/>
        </p:spPr>
        <p:txBody>
          <a:bodyPr wrap="square" rtlCol="0">
            <a:spAutoFit/>
          </a:bodyPr>
          <a:lstStyle>
            <a:defPPr>
              <a:defRPr kern="1200" smtId="4294967295"/>
            </a:defPPr>
          </a:lstStyle>
          <a:p>
            <a:pPr lvl="0"/>
            <a:r>
              <a:rPr lang="en-US" sz="4400" dirty="0">
                <a:solidFill>
                  <a:prstClr val="black"/>
                </a:solidFill>
              </a:rPr>
              <a:t>Unique Expression profiles can be useful in identifying stages of breast cancer without tissue diagnosis. Identifying these uniquely expressed miRNA in later stages may be useful in identifying mechanisms of disease progression. </a:t>
            </a:r>
            <a:endParaRPr lang="en-US" dirty="0">
              <a:solidFill>
                <a:srgbClr val="1482A5"/>
              </a:solidFill>
              <a:latin typeface="Montserrat Light" panose="00000400000000000000" pitchFamily="50"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91BD8F0D-B6A3-4205-8E42-222772A8BBA3}"/>
              </a:ext>
            </a:extLst>
          </p:cNvPr>
          <p:cNvSpPr txBox="1"/>
          <p:nvPr/>
        </p:nvSpPr>
        <p:spPr>
          <a:xfrm>
            <a:off x="33299400" y="13010696"/>
            <a:ext cx="9601200" cy="646331"/>
          </a:xfrm>
          <a:prstGeom prst="rect">
            <a:avLst/>
          </a:prstGeom>
          <a:noFill/>
        </p:spPr>
        <p:txBody>
          <a:bodyPr wrap="square" rtlCol="0">
            <a:spAutoFit/>
          </a:bodyPr>
          <a:lstStyle>
            <a:defPPr>
              <a:defRPr kern="1200" smtId="4294967295"/>
            </a:defPPr>
          </a:lstStyle>
          <a:p>
            <a:r>
              <a:rPr lang="en-US" sz="3600" dirty="0">
                <a:solidFill>
                  <a:srgbClr val="235078"/>
                </a:solidFill>
                <a:latin typeface="Libre Baskerville" panose="02000000000000000000" pitchFamily="2" charset="0"/>
              </a:rPr>
              <a:t>Conclusion</a:t>
            </a:r>
          </a:p>
        </p:txBody>
      </p:sp>
      <p:sp>
        <p:nvSpPr>
          <p:cNvPr id="45" name="TextBox 44">
            <a:extLst>
              <a:ext uri="{FF2B5EF4-FFF2-40B4-BE49-F238E27FC236}">
                <a16:creationId xmlns:a16="http://schemas.microsoft.com/office/drawing/2014/main" id="{DAEEEFDA-5397-465F-8763-DC6A111E862C}"/>
              </a:ext>
            </a:extLst>
          </p:cNvPr>
          <p:cNvSpPr txBox="1"/>
          <p:nvPr/>
        </p:nvSpPr>
        <p:spPr>
          <a:xfrm>
            <a:off x="33397371" y="21796350"/>
            <a:ext cx="9601200" cy="4154984"/>
          </a:xfrm>
          <a:prstGeom prst="rect">
            <a:avLst/>
          </a:prstGeom>
          <a:noFill/>
        </p:spPr>
        <p:txBody>
          <a:bodyPr wrap="square" rtlCol="0">
            <a:spAutoFit/>
          </a:bodyPr>
          <a:lstStyle>
            <a:defPPr>
              <a:defRPr kern="1200" smtId="4294967295"/>
            </a:defPPr>
          </a:lstStyle>
          <a:p>
            <a:pPr lvl="0"/>
            <a:r>
              <a:rPr lang="en-US" sz="4400" dirty="0">
                <a:solidFill>
                  <a:prstClr val="black"/>
                </a:solidFill>
              </a:rPr>
              <a:t>Uniquely expressed miRNA in later stages may be potential targets for therapy and prognostic factors for treatment failure. These miRNA should can be used as biomarkers for treatment response. </a:t>
            </a:r>
            <a:endParaRPr lang="en-US" dirty="0">
              <a:solidFill>
                <a:srgbClr val="1482A5"/>
              </a:solidFill>
              <a:latin typeface="Montserrat Light" panose="00000400000000000000" pitchFamily="50" charset="0"/>
              <a:ea typeface="Open Sans" panose="020B0606030504020204" pitchFamily="34" charset="0"/>
              <a:cs typeface="Open Sans" panose="020B0606030504020204" pitchFamily="34" charset="0"/>
            </a:endParaRPr>
          </a:p>
        </p:txBody>
      </p:sp>
      <p:pic>
        <p:nvPicPr>
          <p:cNvPr id="18" name="Audio 17">
            <a:hlinkClick r:id="" action="ppaction://media"/>
            <a:extLst>
              <a:ext uri="{FF2B5EF4-FFF2-40B4-BE49-F238E27FC236}">
                <a16:creationId xmlns:a16="http://schemas.microsoft.com/office/drawing/2014/main" id="{4F2543DC-F595-48FD-809C-B529D64F72FF}"/>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43434000" y="32461200"/>
            <a:ext cx="304800" cy="304800"/>
          </a:xfrm>
          <a:prstGeom prst="rect">
            <a:avLst/>
          </a:prstGeom>
        </p:spPr>
      </p:pic>
    </p:spTree>
  </p:cSld>
  <p:clrMapOvr>
    <a:masterClrMapping/>
  </p:clrMapOvr>
  <p:transition advTm="20294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persuadingsapphire|09-2018"/>
</p:tagLst>
</file>

<file path=ppt/theme/theme1.xml><?xml version="1.0" encoding="utf-8"?>
<a:theme xmlns:a="http://schemas.openxmlformats.org/drawingml/2006/main" name="Blank 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lank Presentatio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3836</TotalTime>
  <Words>350</Words>
  <Application>Microsoft Office PowerPoint</Application>
  <PresentationFormat>Custom</PresentationFormat>
  <Paragraphs>28</Paragraphs>
  <Slides>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Open Sans</vt:lpstr>
      <vt:lpstr>Montserrat Light</vt:lpstr>
      <vt:lpstr>Libre Baskerville</vt:lpstr>
      <vt:lpstr>Arial</vt:lpstr>
      <vt:lpstr>Times New Roman</vt:lpstr>
      <vt:lpstr>Blank Presentation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Free Poster Presentation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Cushing, Jennifer</cp:lastModifiedBy>
  <cp:revision>313</cp:revision>
  <cp:lastPrinted>2006-11-15T16:04:57Z</cp:lastPrinted>
  <dcterms:modified xsi:type="dcterms:W3CDTF">2020-06-03T15:36:06Z</dcterms:modified>
  <cp:category>templates for scientific poster</cp:category>
</cp:coreProperties>
</file>