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sldIdLst>
    <p:sldId id="264" r:id="rId2"/>
  </p:sldIdLst>
  <p:sldSz cx="20116800" cy="20116800"/>
  <p:notesSz cx="7010400" cy="9296400"/>
  <p:defaultTextStyle>
    <a:defPPr>
      <a:defRPr lang="en-US"/>
    </a:defPPr>
    <a:lvl1pPr marL="0" algn="l" defTabSz="1931213" rtl="0" eaLnBrk="1" latinLnBrk="0" hangingPunct="1">
      <a:defRPr sz="3802" kern="1200">
        <a:solidFill>
          <a:schemeClr val="tx1"/>
        </a:solidFill>
        <a:latin typeface="+mn-lt"/>
        <a:ea typeface="+mn-ea"/>
        <a:cs typeface="+mn-cs"/>
      </a:defRPr>
    </a:lvl1pPr>
    <a:lvl2pPr marL="965606" algn="l" defTabSz="1931213" rtl="0" eaLnBrk="1" latinLnBrk="0" hangingPunct="1">
      <a:defRPr sz="3802" kern="1200">
        <a:solidFill>
          <a:schemeClr val="tx1"/>
        </a:solidFill>
        <a:latin typeface="+mn-lt"/>
        <a:ea typeface="+mn-ea"/>
        <a:cs typeface="+mn-cs"/>
      </a:defRPr>
    </a:lvl2pPr>
    <a:lvl3pPr marL="1931213" algn="l" defTabSz="1931213" rtl="0" eaLnBrk="1" latinLnBrk="0" hangingPunct="1">
      <a:defRPr sz="3802" kern="1200">
        <a:solidFill>
          <a:schemeClr val="tx1"/>
        </a:solidFill>
        <a:latin typeface="+mn-lt"/>
        <a:ea typeface="+mn-ea"/>
        <a:cs typeface="+mn-cs"/>
      </a:defRPr>
    </a:lvl3pPr>
    <a:lvl4pPr marL="2896819" algn="l" defTabSz="1931213" rtl="0" eaLnBrk="1" latinLnBrk="0" hangingPunct="1">
      <a:defRPr sz="3802" kern="1200">
        <a:solidFill>
          <a:schemeClr val="tx1"/>
        </a:solidFill>
        <a:latin typeface="+mn-lt"/>
        <a:ea typeface="+mn-ea"/>
        <a:cs typeface="+mn-cs"/>
      </a:defRPr>
    </a:lvl4pPr>
    <a:lvl5pPr marL="3862426" algn="l" defTabSz="1931213" rtl="0" eaLnBrk="1" latinLnBrk="0" hangingPunct="1">
      <a:defRPr sz="3802" kern="1200">
        <a:solidFill>
          <a:schemeClr val="tx1"/>
        </a:solidFill>
        <a:latin typeface="+mn-lt"/>
        <a:ea typeface="+mn-ea"/>
        <a:cs typeface="+mn-cs"/>
      </a:defRPr>
    </a:lvl5pPr>
    <a:lvl6pPr marL="4828032" algn="l" defTabSz="1931213" rtl="0" eaLnBrk="1" latinLnBrk="0" hangingPunct="1">
      <a:defRPr sz="3802" kern="1200">
        <a:solidFill>
          <a:schemeClr val="tx1"/>
        </a:solidFill>
        <a:latin typeface="+mn-lt"/>
        <a:ea typeface="+mn-ea"/>
        <a:cs typeface="+mn-cs"/>
      </a:defRPr>
    </a:lvl6pPr>
    <a:lvl7pPr marL="5793638" algn="l" defTabSz="1931213" rtl="0" eaLnBrk="1" latinLnBrk="0" hangingPunct="1">
      <a:defRPr sz="3802" kern="1200">
        <a:solidFill>
          <a:schemeClr val="tx1"/>
        </a:solidFill>
        <a:latin typeface="+mn-lt"/>
        <a:ea typeface="+mn-ea"/>
        <a:cs typeface="+mn-cs"/>
      </a:defRPr>
    </a:lvl7pPr>
    <a:lvl8pPr marL="6759245" algn="l" defTabSz="1931213" rtl="0" eaLnBrk="1" latinLnBrk="0" hangingPunct="1">
      <a:defRPr sz="3802" kern="1200">
        <a:solidFill>
          <a:schemeClr val="tx1"/>
        </a:solidFill>
        <a:latin typeface="+mn-lt"/>
        <a:ea typeface="+mn-ea"/>
        <a:cs typeface="+mn-cs"/>
      </a:defRPr>
    </a:lvl8pPr>
    <a:lvl9pPr marL="7724851" algn="l" defTabSz="1931213" rtl="0" eaLnBrk="1" latinLnBrk="0" hangingPunct="1">
      <a:defRPr sz="3802"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2235"/>
    <a:srgbClr val="6F7CA1"/>
    <a:srgbClr val="650038"/>
    <a:srgbClr val="7C2128"/>
    <a:srgbClr val="EAAA00"/>
    <a:srgbClr val="CD7925"/>
    <a:srgbClr val="4799B5"/>
    <a:srgbClr val="1B365D"/>
    <a:srgbClr val="9A9899"/>
    <a:srgbClr val="3A61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6332" autoAdjust="0"/>
    <p:restoredTop sz="94660"/>
  </p:normalViewPr>
  <p:slideViewPr>
    <p:cSldViewPr snapToGrid="0" showGuides="1">
      <p:cViewPr varScale="1">
        <p:scale>
          <a:sx n="43" d="100"/>
          <a:sy n="43" d="100"/>
        </p:scale>
        <p:origin x="296" y="80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bg>
      <p:bgRef idx="1003">
        <a:schemeClr val="bg1"/>
      </p:bgRef>
    </p:bg>
    <p:spTree>
      <p:nvGrpSpPr>
        <p:cNvPr id="1" name=""/>
        <p:cNvGrpSpPr/>
        <p:nvPr/>
      </p:nvGrpSpPr>
      <p:grpSpPr>
        <a:xfrm>
          <a:off x="0" y="0"/>
          <a:ext cx="0" cy="0"/>
          <a:chOff x="0" y="0"/>
          <a:chExt cx="0" cy="0"/>
        </a:xfrm>
      </p:grpSpPr>
      <p:cxnSp>
        <p:nvCxnSpPr>
          <p:cNvPr id="7" name="Straight Connector 6"/>
          <p:cNvCxnSpPr/>
          <p:nvPr userDrawn="1"/>
        </p:nvCxnSpPr>
        <p:spPr>
          <a:xfrm>
            <a:off x="13372385" y="4413823"/>
            <a:ext cx="98220" cy="15278795"/>
          </a:xfrm>
          <a:prstGeom prst="line">
            <a:avLst/>
          </a:prstGeom>
          <a:ln w="19050">
            <a:solidFill>
              <a:srgbClr val="9D2235"/>
            </a:solidFill>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hasCustomPrompt="1"/>
          </p:nvPr>
        </p:nvSpPr>
        <p:spPr>
          <a:xfrm>
            <a:off x="451068" y="618358"/>
            <a:ext cx="13816725" cy="2895599"/>
          </a:xfrm>
          <a:prstGeom prst="rect">
            <a:avLst/>
          </a:prstGeom>
        </p:spPr>
        <p:txBody>
          <a:bodyPr/>
          <a:lstStyle>
            <a:lvl1pPr>
              <a:lnSpc>
                <a:spcPct val="100000"/>
              </a:lnSpc>
              <a:defRPr sz="2400" baseline="0">
                <a:solidFill>
                  <a:schemeClr val="bg1"/>
                </a:solidFill>
                <a:latin typeface="Calibri" panose="020F0502020204030204" pitchFamily="34" charset="0"/>
                <a:cs typeface="Calibri" panose="020F0502020204030204" pitchFamily="34" charset="0"/>
              </a:defRPr>
            </a:lvl1pPr>
          </a:lstStyle>
          <a:p>
            <a:r>
              <a:rPr lang="en-US" dirty="0"/>
              <a:t>A Curious Case of Anemia</a:t>
            </a:r>
            <a:br>
              <a:rPr lang="en-US" dirty="0"/>
            </a:br>
            <a:r>
              <a:rPr lang="en-US" dirty="0"/>
              <a:t>Michael Cross, M.D., Courtney Bundrick, M.D., Keyur Vyas, M.D.</a:t>
            </a:r>
            <a:r>
              <a:rPr lang="en-US" sz="2200" b="1" dirty="0">
                <a:solidFill>
                  <a:schemeClr val="bg1"/>
                </a:solidFill>
                <a:latin typeface="Arial Narrow" panose="020B0606020202030204" pitchFamily="34" charset="0"/>
                <a:ea typeface="Adobe Fan Heiti Std B" panose="020B0700000000000000" pitchFamily="34" charset="-128"/>
              </a:rPr>
              <a:t/>
            </a:r>
            <a:br>
              <a:rPr lang="en-US" sz="2200" b="1" dirty="0">
                <a:solidFill>
                  <a:schemeClr val="bg1"/>
                </a:solidFill>
                <a:latin typeface="Arial Narrow" panose="020B0606020202030204" pitchFamily="34" charset="0"/>
                <a:ea typeface="Adobe Fan Heiti Std B" panose="020B0700000000000000" pitchFamily="34" charset="-128"/>
              </a:rPr>
            </a:br>
            <a:r>
              <a:rPr lang="en-US" sz="2200" b="1" dirty="0">
                <a:solidFill>
                  <a:schemeClr val="bg1"/>
                </a:solidFill>
                <a:latin typeface="Arial Narrow" panose="020B0606020202030204" pitchFamily="34" charset="0"/>
                <a:ea typeface="Adobe Fan Heiti Std B" panose="020B0700000000000000" pitchFamily="34" charset="-128"/>
              </a:rPr>
              <a:t>Department of Internal Medicine, University of Arkansas for Medical Sciences, Little Rock, AR</a:t>
            </a:r>
            <a:r>
              <a:rPr lang="en-US" sz="1200" b="1" dirty="0">
                <a:solidFill>
                  <a:schemeClr val="bg1"/>
                </a:solidFill>
                <a:latin typeface="Arial Narrow" panose="020B0606020202030204" pitchFamily="34" charset="0"/>
                <a:ea typeface="Adobe Fan Heiti Std B" panose="020B0700000000000000" pitchFamily="34" charset="-128"/>
                <a:cs typeface="Arial" charset="0"/>
              </a:rPr>
              <a:t/>
            </a:r>
            <a:br>
              <a:rPr lang="en-US" sz="1200" b="1" dirty="0">
                <a:solidFill>
                  <a:schemeClr val="bg1"/>
                </a:solidFill>
                <a:latin typeface="Arial Narrow" panose="020B0606020202030204" pitchFamily="34" charset="0"/>
                <a:ea typeface="Adobe Fan Heiti Std B" panose="020B0700000000000000" pitchFamily="34" charset="-128"/>
                <a:cs typeface="Arial" charset="0"/>
              </a:rPr>
            </a:br>
            <a:endParaRPr lang="en-US" dirty="0"/>
          </a:p>
        </p:txBody>
      </p:sp>
    </p:spTree>
    <p:extLst>
      <p:ext uri="{BB962C8B-B14F-4D97-AF65-F5344CB8AC3E}">
        <p14:creationId xmlns:p14="http://schemas.microsoft.com/office/powerpoint/2010/main" val="384522139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20116800" cy="3797397"/>
          </a:xfrm>
          <a:prstGeom prst="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200400" lvl="8" defTabSz="489790"/>
            <a:endParaRPr lang="en-US" sz="1200" b="1" dirty="0">
              <a:latin typeface="Arial Narrow" panose="020B0606020202030204" pitchFamily="34" charset="0"/>
              <a:ea typeface="Adobe Fan Heiti Std B" panose="020B0700000000000000" pitchFamily="34" charset="-128"/>
              <a:cs typeface="Arial" charset="0"/>
            </a:endParaRPr>
          </a:p>
        </p:txBody>
      </p:sp>
      <p:sp>
        <p:nvSpPr>
          <p:cNvPr id="8" name="Rectangle 7"/>
          <p:cNvSpPr/>
          <p:nvPr userDrawn="1"/>
        </p:nvSpPr>
        <p:spPr>
          <a:xfrm>
            <a:off x="-1" y="3797398"/>
            <a:ext cx="6675120" cy="16319403"/>
          </a:xfrm>
          <a:prstGeom prst="rect">
            <a:avLst/>
          </a:prstGeom>
          <a:gradFill flip="none" rotWithShape="1">
            <a:gsLst>
              <a:gs pos="0">
                <a:srgbClr val="9D2235">
                  <a:shade val="30000"/>
                  <a:satMod val="115000"/>
                </a:srgbClr>
              </a:gs>
              <a:gs pos="50000">
                <a:srgbClr val="9D2235">
                  <a:shade val="67500"/>
                  <a:satMod val="115000"/>
                </a:srgbClr>
              </a:gs>
              <a:gs pos="100000">
                <a:srgbClr val="9D2235">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802" dirty="0"/>
          </a:p>
        </p:txBody>
      </p:sp>
      <p:sp>
        <p:nvSpPr>
          <p:cNvPr id="11" name="Flowchart: Off-page Connector 10"/>
          <p:cNvSpPr/>
          <p:nvPr userDrawn="1"/>
        </p:nvSpPr>
        <p:spPr>
          <a:xfrm>
            <a:off x="17068800" y="0"/>
            <a:ext cx="2565400" cy="4724400"/>
          </a:xfrm>
          <a:prstGeom prst="flowChartOffpageConnector">
            <a:avLst/>
          </a:prstGeom>
          <a:gradFill flip="none" rotWithShape="1">
            <a:gsLst>
              <a:gs pos="0">
                <a:srgbClr val="9D2235">
                  <a:shade val="30000"/>
                  <a:satMod val="115000"/>
                </a:srgbClr>
              </a:gs>
              <a:gs pos="50000">
                <a:srgbClr val="9D2235">
                  <a:shade val="67500"/>
                  <a:satMod val="115000"/>
                </a:srgbClr>
              </a:gs>
              <a:gs pos="100000">
                <a:srgbClr val="9D2235">
                  <a:shade val="100000"/>
                  <a:satMod val="115000"/>
                </a:srgbClr>
              </a:gs>
            </a:gsLst>
            <a:lin ang="5400000" scaled="1"/>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442970" y="1575243"/>
            <a:ext cx="1817060" cy="646911"/>
          </a:xfrm>
          <a:prstGeom prst="rect">
            <a:avLst/>
          </a:prstGeom>
        </p:spPr>
      </p:pic>
    </p:spTree>
    <p:extLst>
      <p:ext uri="{BB962C8B-B14F-4D97-AF65-F5344CB8AC3E}">
        <p14:creationId xmlns:p14="http://schemas.microsoft.com/office/powerpoint/2010/main" val="82045"/>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2011680" rtl="0" eaLnBrk="1" latinLnBrk="0" hangingPunct="1">
        <a:lnSpc>
          <a:spcPct val="90000"/>
        </a:lnSpc>
        <a:spcBef>
          <a:spcPct val="0"/>
        </a:spcBef>
        <a:buNone/>
        <a:defRPr sz="9680" kern="1200">
          <a:solidFill>
            <a:schemeClr val="tx1"/>
          </a:solidFill>
          <a:latin typeface="+mj-lt"/>
          <a:ea typeface="+mj-ea"/>
          <a:cs typeface="+mj-cs"/>
        </a:defRPr>
      </a:lvl1pPr>
    </p:titleStyle>
    <p:bodyStyle>
      <a:lvl1pPr marL="502920" indent="-502920" algn="l" defTabSz="2011680" rtl="0" eaLnBrk="1" latinLnBrk="0" hangingPunct="1">
        <a:lnSpc>
          <a:spcPct val="90000"/>
        </a:lnSpc>
        <a:spcBef>
          <a:spcPts val="2200"/>
        </a:spcBef>
        <a:buFont typeface="Arial" panose="020B0604020202020204" pitchFamily="34" charset="0"/>
        <a:buChar char="•"/>
        <a:defRPr sz="6160" kern="1200">
          <a:solidFill>
            <a:schemeClr val="tx1"/>
          </a:solidFill>
          <a:latin typeface="+mn-lt"/>
          <a:ea typeface="+mn-ea"/>
          <a:cs typeface="+mn-cs"/>
        </a:defRPr>
      </a:lvl1pPr>
      <a:lvl2pPr marL="1508760" indent="-502920" algn="l" defTabSz="2011680" rtl="0" eaLnBrk="1" latinLnBrk="0" hangingPunct="1">
        <a:lnSpc>
          <a:spcPct val="90000"/>
        </a:lnSpc>
        <a:spcBef>
          <a:spcPts val="1100"/>
        </a:spcBef>
        <a:buFont typeface="Arial" panose="020B0604020202020204" pitchFamily="34" charset="0"/>
        <a:buChar char="•"/>
        <a:defRPr sz="5280" kern="1200">
          <a:solidFill>
            <a:schemeClr val="tx1"/>
          </a:solidFill>
          <a:latin typeface="+mn-lt"/>
          <a:ea typeface="+mn-ea"/>
          <a:cs typeface="+mn-cs"/>
        </a:defRPr>
      </a:lvl2pPr>
      <a:lvl3pPr marL="2514600" indent="-502920" algn="l" defTabSz="2011680" rtl="0" eaLnBrk="1" latinLnBrk="0" hangingPunct="1">
        <a:lnSpc>
          <a:spcPct val="90000"/>
        </a:lnSpc>
        <a:spcBef>
          <a:spcPts val="1100"/>
        </a:spcBef>
        <a:buFont typeface="Arial" panose="020B0604020202020204" pitchFamily="34" charset="0"/>
        <a:buChar char="•"/>
        <a:defRPr sz="4400" kern="1200">
          <a:solidFill>
            <a:schemeClr val="tx1"/>
          </a:solidFill>
          <a:latin typeface="+mn-lt"/>
          <a:ea typeface="+mn-ea"/>
          <a:cs typeface="+mn-cs"/>
        </a:defRPr>
      </a:lvl3pPr>
      <a:lvl4pPr marL="3520440" indent="-502920" algn="l" defTabSz="2011680" rtl="0" eaLnBrk="1" latinLnBrk="0" hangingPunct="1">
        <a:lnSpc>
          <a:spcPct val="90000"/>
        </a:lnSpc>
        <a:spcBef>
          <a:spcPts val="1100"/>
        </a:spcBef>
        <a:buFont typeface="Arial" panose="020B0604020202020204" pitchFamily="34" charset="0"/>
        <a:buChar char="•"/>
        <a:defRPr sz="3960" kern="1200">
          <a:solidFill>
            <a:schemeClr val="tx1"/>
          </a:solidFill>
          <a:latin typeface="+mn-lt"/>
          <a:ea typeface="+mn-ea"/>
          <a:cs typeface="+mn-cs"/>
        </a:defRPr>
      </a:lvl4pPr>
      <a:lvl5pPr marL="4526280" indent="-502920" algn="l" defTabSz="2011680" rtl="0" eaLnBrk="1" latinLnBrk="0" hangingPunct="1">
        <a:lnSpc>
          <a:spcPct val="90000"/>
        </a:lnSpc>
        <a:spcBef>
          <a:spcPts val="1100"/>
        </a:spcBef>
        <a:buFont typeface="Arial" panose="020B0604020202020204" pitchFamily="34" charset="0"/>
        <a:buChar char="•"/>
        <a:defRPr sz="3960" kern="1200">
          <a:solidFill>
            <a:schemeClr val="tx1"/>
          </a:solidFill>
          <a:latin typeface="+mn-lt"/>
          <a:ea typeface="+mn-ea"/>
          <a:cs typeface="+mn-cs"/>
        </a:defRPr>
      </a:lvl5pPr>
      <a:lvl6pPr marL="5532120" indent="-502920" algn="l" defTabSz="2011680" rtl="0" eaLnBrk="1" latinLnBrk="0" hangingPunct="1">
        <a:lnSpc>
          <a:spcPct val="90000"/>
        </a:lnSpc>
        <a:spcBef>
          <a:spcPts val="1100"/>
        </a:spcBef>
        <a:buFont typeface="Arial" panose="020B0604020202020204" pitchFamily="34" charset="0"/>
        <a:buChar char="•"/>
        <a:defRPr sz="3960" kern="1200">
          <a:solidFill>
            <a:schemeClr val="tx1"/>
          </a:solidFill>
          <a:latin typeface="+mn-lt"/>
          <a:ea typeface="+mn-ea"/>
          <a:cs typeface="+mn-cs"/>
        </a:defRPr>
      </a:lvl6pPr>
      <a:lvl7pPr marL="6537960" indent="-502920" algn="l" defTabSz="2011680" rtl="0" eaLnBrk="1" latinLnBrk="0" hangingPunct="1">
        <a:lnSpc>
          <a:spcPct val="90000"/>
        </a:lnSpc>
        <a:spcBef>
          <a:spcPts val="1100"/>
        </a:spcBef>
        <a:buFont typeface="Arial" panose="020B0604020202020204" pitchFamily="34" charset="0"/>
        <a:buChar char="•"/>
        <a:defRPr sz="3960" kern="1200">
          <a:solidFill>
            <a:schemeClr val="tx1"/>
          </a:solidFill>
          <a:latin typeface="+mn-lt"/>
          <a:ea typeface="+mn-ea"/>
          <a:cs typeface="+mn-cs"/>
        </a:defRPr>
      </a:lvl7pPr>
      <a:lvl8pPr marL="7543800" indent="-502920" algn="l" defTabSz="2011680" rtl="0" eaLnBrk="1" latinLnBrk="0" hangingPunct="1">
        <a:lnSpc>
          <a:spcPct val="90000"/>
        </a:lnSpc>
        <a:spcBef>
          <a:spcPts val="1100"/>
        </a:spcBef>
        <a:buFont typeface="Arial" panose="020B0604020202020204" pitchFamily="34" charset="0"/>
        <a:buChar char="•"/>
        <a:defRPr sz="3960" kern="1200">
          <a:solidFill>
            <a:schemeClr val="tx1"/>
          </a:solidFill>
          <a:latin typeface="+mn-lt"/>
          <a:ea typeface="+mn-ea"/>
          <a:cs typeface="+mn-cs"/>
        </a:defRPr>
      </a:lvl8pPr>
      <a:lvl9pPr marL="8549640" indent="-502920" algn="l" defTabSz="2011680" rtl="0" eaLnBrk="1" latinLnBrk="0" hangingPunct="1">
        <a:lnSpc>
          <a:spcPct val="90000"/>
        </a:lnSpc>
        <a:spcBef>
          <a:spcPts val="1100"/>
        </a:spcBef>
        <a:buFont typeface="Arial" panose="020B0604020202020204" pitchFamily="34" charset="0"/>
        <a:buChar char="•"/>
        <a:defRPr sz="3960" kern="1200">
          <a:solidFill>
            <a:schemeClr val="tx1"/>
          </a:solidFill>
          <a:latin typeface="+mn-lt"/>
          <a:ea typeface="+mn-ea"/>
          <a:cs typeface="+mn-cs"/>
        </a:defRPr>
      </a:lvl9pPr>
    </p:bodyStyle>
    <p:otherStyle>
      <a:defPPr>
        <a:defRPr lang="en-US"/>
      </a:defPPr>
      <a:lvl1pPr marL="0" algn="l" defTabSz="2011680" rtl="0" eaLnBrk="1" latinLnBrk="0" hangingPunct="1">
        <a:defRPr sz="3960" kern="1200">
          <a:solidFill>
            <a:schemeClr val="tx1"/>
          </a:solidFill>
          <a:latin typeface="+mn-lt"/>
          <a:ea typeface="+mn-ea"/>
          <a:cs typeface="+mn-cs"/>
        </a:defRPr>
      </a:lvl1pPr>
      <a:lvl2pPr marL="1005840" algn="l" defTabSz="2011680" rtl="0" eaLnBrk="1" latinLnBrk="0" hangingPunct="1">
        <a:defRPr sz="3960" kern="1200">
          <a:solidFill>
            <a:schemeClr val="tx1"/>
          </a:solidFill>
          <a:latin typeface="+mn-lt"/>
          <a:ea typeface="+mn-ea"/>
          <a:cs typeface="+mn-cs"/>
        </a:defRPr>
      </a:lvl2pPr>
      <a:lvl3pPr marL="2011680" algn="l" defTabSz="2011680" rtl="0" eaLnBrk="1" latinLnBrk="0" hangingPunct="1">
        <a:defRPr sz="3960" kern="1200">
          <a:solidFill>
            <a:schemeClr val="tx1"/>
          </a:solidFill>
          <a:latin typeface="+mn-lt"/>
          <a:ea typeface="+mn-ea"/>
          <a:cs typeface="+mn-cs"/>
        </a:defRPr>
      </a:lvl3pPr>
      <a:lvl4pPr marL="3017520" algn="l" defTabSz="2011680" rtl="0" eaLnBrk="1" latinLnBrk="0" hangingPunct="1">
        <a:defRPr sz="3960" kern="1200">
          <a:solidFill>
            <a:schemeClr val="tx1"/>
          </a:solidFill>
          <a:latin typeface="+mn-lt"/>
          <a:ea typeface="+mn-ea"/>
          <a:cs typeface="+mn-cs"/>
        </a:defRPr>
      </a:lvl4pPr>
      <a:lvl5pPr marL="4023360" algn="l" defTabSz="2011680" rtl="0" eaLnBrk="1" latinLnBrk="0" hangingPunct="1">
        <a:defRPr sz="3960" kern="1200">
          <a:solidFill>
            <a:schemeClr val="tx1"/>
          </a:solidFill>
          <a:latin typeface="+mn-lt"/>
          <a:ea typeface="+mn-ea"/>
          <a:cs typeface="+mn-cs"/>
        </a:defRPr>
      </a:lvl5pPr>
      <a:lvl6pPr marL="5029200" algn="l" defTabSz="2011680" rtl="0" eaLnBrk="1" latinLnBrk="0" hangingPunct="1">
        <a:defRPr sz="3960" kern="1200">
          <a:solidFill>
            <a:schemeClr val="tx1"/>
          </a:solidFill>
          <a:latin typeface="+mn-lt"/>
          <a:ea typeface="+mn-ea"/>
          <a:cs typeface="+mn-cs"/>
        </a:defRPr>
      </a:lvl6pPr>
      <a:lvl7pPr marL="6035040" algn="l" defTabSz="2011680" rtl="0" eaLnBrk="1" latinLnBrk="0" hangingPunct="1">
        <a:defRPr sz="3960" kern="1200">
          <a:solidFill>
            <a:schemeClr val="tx1"/>
          </a:solidFill>
          <a:latin typeface="+mn-lt"/>
          <a:ea typeface="+mn-ea"/>
          <a:cs typeface="+mn-cs"/>
        </a:defRPr>
      </a:lvl7pPr>
      <a:lvl8pPr marL="7040880" algn="l" defTabSz="2011680" rtl="0" eaLnBrk="1" latinLnBrk="0" hangingPunct="1">
        <a:defRPr sz="3960" kern="1200">
          <a:solidFill>
            <a:schemeClr val="tx1"/>
          </a:solidFill>
          <a:latin typeface="+mn-lt"/>
          <a:ea typeface="+mn-ea"/>
          <a:cs typeface="+mn-cs"/>
        </a:defRPr>
      </a:lvl8pPr>
      <a:lvl9pPr marL="8046720" algn="l" defTabSz="2011680" rtl="0" eaLnBrk="1" latinLnBrk="0" hangingPunct="1">
        <a:defRPr sz="39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tiff"/><Relationship Id="rId4" Type="http://schemas.openxmlformats.org/officeDocument/2006/relationships/image" Target="../media/image2.jpeg"/><Relationship Id="rId9"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2222" y="4551808"/>
            <a:ext cx="5522238" cy="3170099"/>
          </a:xfrm>
          <a:prstGeom prst="rect">
            <a:avLst/>
          </a:prstGeom>
          <a:noFill/>
        </p:spPr>
        <p:txBody>
          <a:bodyPr wrap="square" rtlCol="0">
            <a:spAutoFit/>
          </a:bodyPr>
          <a:lstStyle/>
          <a:p>
            <a:r>
              <a:rPr lang="en-US" sz="2000" b="1" dirty="0">
                <a:solidFill>
                  <a:schemeClr val="bg1"/>
                </a:solidFill>
                <a:latin typeface="Calibri" panose="020F0502020204030204" pitchFamily="34" charset="0"/>
                <a:ea typeface="Adobe Fan Heiti Std B" panose="020B0700000000000000" pitchFamily="34" charset="-128"/>
                <a:cs typeface="Calibri" panose="020F0502020204030204" pitchFamily="34" charset="0"/>
              </a:rPr>
              <a:t>INTRODUCTION</a:t>
            </a:r>
          </a:p>
          <a:p>
            <a:endParaRPr lang="en-US" sz="2000" b="1" dirty="0">
              <a:solidFill>
                <a:schemeClr val="bg1"/>
              </a:solidFill>
              <a:latin typeface="Calibri" panose="020F0502020204030204" pitchFamily="34" charset="0"/>
              <a:ea typeface="Adobe Fan Heiti Std B" panose="020B0700000000000000" pitchFamily="34" charset="-128"/>
              <a:cs typeface="Calibri" panose="020F0502020204030204" pitchFamily="34" charset="0"/>
            </a:endParaRPr>
          </a:p>
          <a:p>
            <a:r>
              <a:rPr lang="en-US" sz="2000" dirty="0">
                <a:solidFill>
                  <a:schemeClr val="bg1"/>
                </a:solidFill>
                <a:latin typeface="Calibri" panose="020F0502020204030204" pitchFamily="34" charset="0"/>
                <a:ea typeface="Adobe Fan Heiti Std B" panose="020B0700000000000000" pitchFamily="34" charset="-128"/>
                <a:cs typeface="Calibri" panose="020F0502020204030204" pitchFamily="34" charset="0"/>
              </a:rPr>
              <a:t>Anemia is commonly encountered in the outpatient setting with a prevalence of roughly 15 million cases in the United States. </a:t>
            </a:r>
          </a:p>
          <a:p>
            <a:endParaRPr lang="en-US" sz="2000" dirty="0">
              <a:solidFill>
                <a:schemeClr val="bg1"/>
              </a:solidFill>
              <a:latin typeface="Calibri" panose="020F0502020204030204" pitchFamily="34" charset="0"/>
              <a:ea typeface="Adobe Fan Heiti Std B" panose="020B0700000000000000" pitchFamily="34" charset="-128"/>
              <a:cs typeface="Calibri" panose="020F0502020204030204" pitchFamily="34" charset="0"/>
            </a:endParaRPr>
          </a:p>
          <a:p>
            <a:r>
              <a:rPr lang="en-US" sz="2000" dirty="0">
                <a:solidFill>
                  <a:schemeClr val="bg1"/>
                </a:solidFill>
                <a:latin typeface="Calibri" panose="020F0502020204030204" pitchFamily="34" charset="0"/>
                <a:ea typeface="Adobe Fan Heiti Std B" panose="020B0700000000000000" pitchFamily="34" charset="-128"/>
                <a:cs typeface="Calibri" panose="020F0502020204030204" pitchFamily="34" charset="0"/>
              </a:rPr>
              <a:t>Though internists frequently encounter iron deficiency anemia, we must remain vigilant to accurately diagnose more complex cases.</a:t>
            </a:r>
          </a:p>
          <a:p>
            <a:endParaRPr lang="en-US" sz="2000" dirty="0">
              <a:solidFill>
                <a:schemeClr val="bg1"/>
              </a:solidFill>
              <a:latin typeface="Calibri" panose="020F0502020204030204" pitchFamily="34" charset="0"/>
              <a:ea typeface="Adobe Fan Heiti Std B" panose="020B0700000000000000" pitchFamily="34" charset="-128"/>
              <a:cs typeface="Calibri" panose="020F0502020204030204" pitchFamily="34" charset="0"/>
            </a:endParaRPr>
          </a:p>
        </p:txBody>
      </p:sp>
      <p:sp>
        <p:nvSpPr>
          <p:cNvPr id="5" name="TextBox 4"/>
          <p:cNvSpPr txBox="1"/>
          <p:nvPr/>
        </p:nvSpPr>
        <p:spPr>
          <a:xfrm>
            <a:off x="7140905" y="4225237"/>
            <a:ext cx="5834866" cy="400110"/>
          </a:xfrm>
          <a:prstGeom prst="rect">
            <a:avLst/>
          </a:prstGeom>
          <a:noFill/>
        </p:spPr>
        <p:txBody>
          <a:bodyPr wrap="square" rtlCol="0">
            <a:spAutoFit/>
          </a:bodyPr>
          <a:lstStyle/>
          <a:p>
            <a:pPr defTabSz="1903381"/>
            <a:r>
              <a:rPr lang="en-US" sz="2000" b="1" dirty="0">
                <a:solidFill>
                  <a:srgbClr val="9D2235"/>
                </a:solidFill>
                <a:latin typeface="Calibri" panose="020F0502020204030204" pitchFamily="34" charset="0"/>
                <a:ea typeface="Adobe Fan Heiti Std B" panose="020B0700000000000000" pitchFamily="34" charset="-128"/>
                <a:cs typeface="Calibri" panose="020F0502020204030204" pitchFamily="34" charset="0"/>
              </a:rPr>
              <a:t>LABORATORY EVALUATION</a:t>
            </a:r>
          </a:p>
        </p:txBody>
      </p:sp>
      <p:sp>
        <p:nvSpPr>
          <p:cNvPr id="6" name="TextBox 5"/>
          <p:cNvSpPr txBox="1"/>
          <p:nvPr/>
        </p:nvSpPr>
        <p:spPr>
          <a:xfrm>
            <a:off x="13778418" y="4225237"/>
            <a:ext cx="5187270" cy="369332"/>
          </a:xfrm>
          <a:prstGeom prst="rect">
            <a:avLst/>
          </a:prstGeom>
          <a:noFill/>
        </p:spPr>
        <p:txBody>
          <a:bodyPr wrap="square" rtlCol="0">
            <a:spAutoFit/>
          </a:bodyPr>
          <a:lstStyle/>
          <a:p>
            <a:pPr defTabSz="489790">
              <a:lnSpc>
                <a:spcPct val="90000"/>
              </a:lnSpc>
            </a:pPr>
            <a:r>
              <a:rPr lang="en-US" sz="2000" b="1" dirty="0">
                <a:solidFill>
                  <a:srgbClr val="9D2235"/>
                </a:solidFill>
                <a:latin typeface="Calibri" panose="020F0502020204030204" pitchFamily="34" charset="0"/>
                <a:ea typeface="Adobe Fan Heiti Std B" panose="020B0700000000000000" pitchFamily="34" charset="-128"/>
                <a:cs typeface="Calibri" panose="020F0502020204030204" pitchFamily="34" charset="0"/>
              </a:rPr>
              <a:t>BONE MARROW EXAM</a:t>
            </a:r>
          </a:p>
        </p:txBody>
      </p:sp>
      <p:sp>
        <p:nvSpPr>
          <p:cNvPr id="7" name="TextBox 6"/>
          <p:cNvSpPr txBox="1"/>
          <p:nvPr/>
        </p:nvSpPr>
        <p:spPr>
          <a:xfrm>
            <a:off x="13757786" y="14009701"/>
            <a:ext cx="5834866" cy="2800767"/>
          </a:xfrm>
          <a:prstGeom prst="rect">
            <a:avLst/>
          </a:prstGeom>
          <a:noFill/>
        </p:spPr>
        <p:txBody>
          <a:bodyPr wrap="square" rtlCol="0">
            <a:spAutoFit/>
          </a:bodyPr>
          <a:lstStyle/>
          <a:p>
            <a:pPr defTabSz="489790">
              <a:lnSpc>
                <a:spcPct val="90000"/>
              </a:lnSpc>
            </a:pPr>
            <a:r>
              <a:rPr lang="en-US" sz="2000" b="1" dirty="0">
                <a:solidFill>
                  <a:srgbClr val="9D2235"/>
                </a:solidFill>
                <a:latin typeface="Calibri" panose="020F0502020204030204" pitchFamily="34" charset="0"/>
                <a:cs typeface="Calibri" panose="020F0502020204030204" pitchFamily="34" charset="0"/>
              </a:rPr>
              <a:t>CONCLUSIONS</a:t>
            </a:r>
          </a:p>
          <a:p>
            <a:pPr algn="ctr" defTabSz="489790">
              <a:lnSpc>
                <a:spcPct val="90000"/>
              </a:lnSpc>
            </a:pPr>
            <a:endParaRPr lang="en-US" sz="2000" b="1" dirty="0">
              <a:latin typeface="Calibri" panose="020F0502020204030204" pitchFamily="34" charset="0"/>
              <a:cs typeface="Calibri" panose="020F0502020204030204" pitchFamily="34" charset="0"/>
            </a:endParaRPr>
          </a:p>
          <a:p>
            <a:r>
              <a:rPr lang="en-US" altLang="en-US" sz="2000" dirty="0">
                <a:latin typeface="Calibri" panose="020F0502020204030204" pitchFamily="34" charset="0"/>
                <a:cs typeface="Calibri" panose="020F0502020204030204" pitchFamily="34" charset="0"/>
              </a:rPr>
              <a:t>The patient was diagnosed with </a:t>
            </a:r>
          </a:p>
          <a:p>
            <a:pPr marL="171450" indent="-171450">
              <a:buFont typeface="Arial" panose="020B0604020202020204" pitchFamily="34" charset="0"/>
              <a:buChar char="•"/>
            </a:pPr>
            <a:r>
              <a:rPr lang="en-US" sz="2000" dirty="0">
                <a:latin typeface="Calibri" panose="020F0502020204030204" pitchFamily="34" charset="0"/>
                <a:ea typeface="Adobe Fan Heiti Std B" panose="020B0700000000000000" pitchFamily="34" charset="-128"/>
                <a:cs typeface="Calibri" panose="020F0502020204030204" pitchFamily="34" charset="0"/>
              </a:rPr>
              <a:t>HIV/AIDS</a:t>
            </a:r>
          </a:p>
          <a:p>
            <a:pPr marL="171450" indent="-171450">
              <a:buFont typeface="Arial" panose="020B0604020202020204" pitchFamily="34" charset="0"/>
              <a:buChar char="•"/>
            </a:pPr>
            <a:r>
              <a:rPr lang="en-US" sz="2000" dirty="0">
                <a:latin typeface="Calibri" panose="020F0502020204030204" pitchFamily="34" charset="0"/>
                <a:ea typeface="Adobe Fan Heiti Std B" panose="020B0700000000000000" pitchFamily="34" charset="-128"/>
                <a:cs typeface="Calibri" panose="020F0502020204030204" pitchFamily="34" charset="0"/>
              </a:rPr>
              <a:t>HCV</a:t>
            </a:r>
          </a:p>
          <a:p>
            <a:pPr marL="171450" indent="-171450">
              <a:buFont typeface="Arial" panose="020B0604020202020204" pitchFamily="34" charset="0"/>
              <a:buChar char="•"/>
            </a:pPr>
            <a:r>
              <a:rPr lang="en-US" sz="2000" dirty="0">
                <a:latin typeface="Calibri" panose="020F0502020204030204" pitchFamily="34" charset="0"/>
                <a:ea typeface="Adobe Fan Heiti Std B" panose="020B0700000000000000" pitchFamily="34" charset="-128"/>
                <a:cs typeface="Calibri" panose="020F0502020204030204" pitchFamily="34" charset="0"/>
              </a:rPr>
              <a:t>Disseminated Histoplasmosis</a:t>
            </a:r>
          </a:p>
          <a:p>
            <a:pPr marL="171450" indent="-171450">
              <a:buFont typeface="Arial" panose="020B0604020202020204" pitchFamily="34" charset="0"/>
              <a:buChar char="•"/>
            </a:pPr>
            <a:r>
              <a:rPr lang="en-US" sz="2000" dirty="0">
                <a:latin typeface="Calibri" panose="020F0502020204030204" pitchFamily="34" charset="0"/>
                <a:ea typeface="Adobe Fan Heiti Std B" panose="020B0700000000000000" pitchFamily="34" charset="-128"/>
                <a:cs typeface="Calibri" panose="020F0502020204030204" pitchFamily="34" charset="0"/>
              </a:rPr>
              <a:t>Parvovirus B19 Infection</a:t>
            </a:r>
          </a:p>
          <a:p>
            <a:pPr marL="171450" indent="-171450">
              <a:buFont typeface="Arial" panose="020B0604020202020204" pitchFamily="34" charset="0"/>
              <a:buChar char="•"/>
            </a:pPr>
            <a:r>
              <a:rPr lang="en-US" sz="2000" dirty="0">
                <a:latin typeface="Calibri" panose="020F0502020204030204" pitchFamily="34" charset="0"/>
                <a:ea typeface="Adobe Fan Heiti Std B" panose="020B0700000000000000" pitchFamily="34" charset="-128"/>
                <a:cs typeface="Calibri" panose="020F0502020204030204" pitchFamily="34" charset="0"/>
              </a:rPr>
              <a:t>Aplastic crisis</a:t>
            </a:r>
          </a:p>
          <a:p>
            <a:pPr marL="171450" indent="-171450">
              <a:buFont typeface="Arial" panose="020B0604020202020204" pitchFamily="34" charset="0"/>
              <a:buChar char="•"/>
            </a:pPr>
            <a:r>
              <a:rPr lang="en-US" sz="2000" dirty="0">
                <a:latin typeface="Calibri" panose="020F0502020204030204" pitchFamily="34" charset="0"/>
                <a:ea typeface="Adobe Fan Heiti Std B" panose="020B0700000000000000" pitchFamily="34" charset="-128"/>
                <a:cs typeface="Calibri" panose="020F0502020204030204" pitchFamily="34" charset="0"/>
              </a:rPr>
              <a:t>Norovirus gastroenteritis</a:t>
            </a:r>
            <a:endParaRPr lang="en-US" sz="1050" dirty="0">
              <a:latin typeface="Calibri" panose="020F0502020204030204" pitchFamily="34" charset="0"/>
              <a:ea typeface="Adobe Fan Heiti Std B" panose="020B0700000000000000" pitchFamily="34" charset="-128"/>
              <a:cs typeface="Calibri" panose="020F0502020204030204" pitchFamily="34" charset="0"/>
            </a:endParaRPr>
          </a:p>
        </p:txBody>
      </p:sp>
      <p:sp>
        <p:nvSpPr>
          <p:cNvPr id="13" name="Title 12"/>
          <p:cNvSpPr>
            <a:spLocks noGrp="1"/>
          </p:cNvSpPr>
          <p:nvPr>
            <p:ph type="title"/>
          </p:nvPr>
        </p:nvSpPr>
        <p:spPr>
          <a:xfrm>
            <a:off x="451068" y="618358"/>
            <a:ext cx="15927450" cy="2895599"/>
          </a:xfrm>
        </p:spPr>
        <p:txBody>
          <a:bodyPr/>
          <a:lstStyle/>
          <a:p>
            <a:r>
              <a:rPr lang="en-US" sz="9600" dirty="0"/>
              <a:t>A Curious Case of Anemia</a:t>
            </a:r>
            <a:r>
              <a:rPr lang="en-US" dirty="0"/>
              <a:t/>
            </a:r>
            <a:br>
              <a:rPr lang="en-US" dirty="0"/>
            </a:br>
            <a:r>
              <a:rPr lang="en-US" dirty="0"/>
              <a:t/>
            </a:r>
            <a:br>
              <a:rPr lang="en-US" dirty="0"/>
            </a:br>
            <a:r>
              <a:rPr lang="en-US" sz="4000" dirty="0"/>
              <a:t>Michael Cross, M.D., Courtney Bundrick, M.D., Keyur Vyas, M.D.</a:t>
            </a:r>
            <a:r>
              <a:rPr lang="en-US" dirty="0"/>
              <a:t/>
            </a:r>
            <a:br>
              <a:rPr lang="en-US" dirty="0"/>
            </a:br>
            <a:r>
              <a:rPr lang="en-US" sz="2800" dirty="0"/>
              <a:t>Department of Internal Medicine, University of Arkansas for Medical Sciences, Little Rock, Arkansas</a:t>
            </a:r>
            <a:endParaRPr lang="en-US" dirty="0"/>
          </a:p>
        </p:txBody>
      </p:sp>
      <p:sp>
        <p:nvSpPr>
          <p:cNvPr id="14" name="TextBox 13">
            <a:extLst>
              <a:ext uri="{FF2B5EF4-FFF2-40B4-BE49-F238E27FC236}">
                <a16:creationId xmlns:a16="http://schemas.microsoft.com/office/drawing/2014/main" id="{443DD6EB-DA43-5940-8A2A-C6A9A1B86C23}"/>
              </a:ext>
            </a:extLst>
          </p:cNvPr>
          <p:cNvSpPr txBox="1"/>
          <p:nvPr/>
        </p:nvSpPr>
        <p:spPr>
          <a:xfrm>
            <a:off x="492222" y="8475167"/>
            <a:ext cx="5522238" cy="6863417"/>
          </a:xfrm>
          <a:prstGeom prst="rect">
            <a:avLst/>
          </a:prstGeom>
          <a:noFill/>
        </p:spPr>
        <p:txBody>
          <a:bodyPr wrap="square" rtlCol="0">
            <a:spAutoFit/>
          </a:bodyPr>
          <a:lstStyle/>
          <a:p>
            <a:r>
              <a:rPr lang="en-US" sz="2000" b="1" dirty="0">
                <a:solidFill>
                  <a:schemeClr val="bg1"/>
                </a:solidFill>
                <a:latin typeface="Calibri" panose="020F0502020204030204" pitchFamily="34" charset="0"/>
                <a:ea typeface="Adobe Fan Heiti Std B" panose="020B0700000000000000" pitchFamily="34" charset="-128"/>
                <a:cs typeface="Calibri" panose="020F0502020204030204" pitchFamily="34" charset="0"/>
              </a:rPr>
              <a:t>HISTORY OF PRESENT ILLNESS</a:t>
            </a:r>
          </a:p>
          <a:p>
            <a:endParaRPr lang="en-US" sz="2000" b="1" dirty="0">
              <a:solidFill>
                <a:schemeClr val="bg1"/>
              </a:solidFill>
              <a:latin typeface="Calibri" panose="020F0502020204030204" pitchFamily="34" charset="0"/>
              <a:ea typeface="Adobe Fan Heiti Std B" panose="020B0700000000000000" pitchFamily="34" charset="-128"/>
              <a:cs typeface="Calibri" panose="020F0502020204030204" pitchFamily="34" charset="0"/>
            </a:endParaRPr>
          </a:p>
          <a:p>
            <a:r>
              <a:rPr lang="en-US" sz="2000" dirty="0">
                <a:solidFill>
                  <a:schemeClr val="bg1"/>
                </a:solidFill>
                <a:latin typeface="Calibri" panose="020F0502020204030204" pitchFamily="34" charset="0"/>
                <a:ea typeface="Adobe Fan Heiti Std B" panose="020B0700000000000000" pitchFamily="34" charset="-128"/>
                <a:cs typeface="Calibri" panose="020F0502020204030204" pitchFamily="34" charset="0"/>
              </a:rPr>
              <a:t>A 33-year-old Hispanic man presented to the ED from his primary care clinic for further evaluation of anemia. He was told he had iron deficiency anemia and had been started on ferrous sulfate.</a:t>
            </a:r>
          </a:p>
          <a:p>
            <a:endParaRPr lang="en-US" sz="2000" dirty="0">
              <a:solidFill>
                <a:schemeClr val="bg1"/>
              </a:solidFill>
              <a:latin typeface="Calibri" panose="020F0502020204030204" pitchFamily="34" charset="0"/>
              <a:ea typeface="Adobe Fan Heiti Std B" panose="020B0700000000000000" pitchFamily="34" charset="-128"/>
              <a:cs typeface="Calibri" panose="020F0502020204030204" pitchFamily="34" charset="0"/>
            </a:endParaRPr>
          </a:p>
          <a:p>
            <a:r>
              <a:rPr lang="en-US" sz="2000" dirty="0">
                <a:solidFill>
                  <a:schemeClr val="bg1"/>
                </a:solidFill>
                <a:latin typeface="Calibri" panose="020F0502020204030204" pitchFamily="34" charset="0"/>
                <a:ea typeface="Adobe Fan Heiti Std B" panose="020B0700000000000000" pitchFamily="34" charset="-128"/>
                <a:cs typeface="Calibri" panose="020F0502020204030204" pitchFamily="34" charset="0"/>
              </a:rPr>
              <a:t>He reported daily nausea, vomiting, non-bloody diarrhea, and fatigue for the past month or so. </a:t>
            </a:r>
          </a:p>
          <a:p>
            <a:endParaRPr lang="en-US" sz="2000" dirty="0">
              <a:solidFill>
                <a:schemeClr val="bg1"/>
              </a:solidFill>
              <a:latin typeface="Calibri" panose="020F0502020204030204" pitchFamily="34" charset="0"/>
              <a:ea typeface="Adobe Fan Heiti Std B" panose="020B0700000000000000" pitchFamily="34" charset="-128"/>
              <a:cs typeface="Calibri" panose="020F0502020204030204" pitchFamily="34" charset="0"/>
            </a:endParaRPr>
          </a:p>
          <a:p>
            <a:r>
              <a:rPr lang="en-US" sz="2000" dirty="0">
                <a:solidFill>
                  <a:schemeClr val="bg1"/>
                </a:solidFill>
                <a:latin typeface="Calibri" panose="020F0502020204030204" pitchFamily="34" charset="0"/>
                <a:ea typeface="Adobe Fan Heiti Std B" panose="020B0700000000000000" pitchFamily="34" charset="-128"/>
                <a:cs typeface="Calibri" panose="020F0502020204030204" pitchFamily="34" charset="0"/>
              </a:rPr>
              <a:t>His trial of Bismuth subsalicylate did not provide relief. He related a 35-lb unintentional weight loss over the same time. </a:t>
            </a:r>
          </a:p>
          <a:p>
            <a:endParaRPr lang="en-US" sz="2000" dirty="0">
              <a:solidFill>
                <a:schemeClr val="bg1"/>
              </a:solidFill>
              <a:latin typeface="Calibri" panose="020F0502020204030204" pitchFamily="34" charset="0"/>
              <a:ea typeface="Adobe Fan Heiti Std B" panose="020B0700000000000000" pitchFamily="34" charset="-128"/>
              <a:cs typeface="Calibri" panose="020F0502020204030204" pitchFamily="34" charset="0"/>
            </a:endParaRPr>
          </a:p>
          <a:p>
            <a:r>
              <a:rPr lang="en-US" sz="2000" dirty="0">
                <a:solidFill>
                  <a:schemeClr val="bg1"/>
                </a:solidFill>
                <a:latin typeface="Calibri" panose="020F0502020204030204" pitchFamily="34" charset="0"/>
                <a:ea typeface="Adobe Fan Heiti Std B" panose="020B0700000000000000" pitchFamily="34" charset="-128"/>
                <a:cs typeface="Calibri" panose="020F0502020204030204" pitchFamily="34" charset="0"/>
              </a:rPr>
              <a:t>Additionally, he reported non-productive cough and intermittent 5-minute episodes of aching, non-radiating, peri-prandial chest pain present for one month. </a:t>
            </a:r>
          </a:p>
          <a:p>
            <a:endParaRPr lang="en-US" sz="2000" dirty="0">
              <a:solidFill>
                <a:schemeClr val="bg1"/>
              </a:solidFill>
              <a:latin typeface="Calibri" panose="020F0502020204030204" pitchFamily="34" charset="0"/>
              <a:ea typeface="Adobe Fan Heiti Std B" panose="020B0700000000000000" pitchFamily="34" charset="-128"/>
              <a:cs typeface="Calibri" panose="020F0502020204030204" pitchFamily="34" charset="0"/>
            </a:endParaRPr>
          </a:p>
          <a:p>
            <a:r>
              <a:rPr lang="en-US" sz="2000" dirty="0">
                <a:solidFill>
                  <a:schemeClr val="bg1"/>
                </a:solidFill>
                <a:latin typeface="Calibri" panose="020F0502020204030204" pitchFamily="34" charset="0"/>
                <a:ea typeface="Adobe Fan Heiti Std B" panose="020B0700000000000000" pitchFamily="34" charset="-128"/>
                <a:cs typeface="Calibri" panose="020F0502020204030204" pitchFamily="34" charset="0"/>
              </a:rPr>
              <a:t>He had also been diagnosed with H. pylori and started on triple therapy.</a:t>
            </a:r>
          </a:p>
          <a:p>
            <a:endParaRPr lang="en-US" sz="2000" dirty="0">
              <a:solidFill>
                <a:schemeClr val="bg1"/>
              </a:solidFill>
              <a:latin typeface="Calibri" panose="020F0502020204030204" pitchFamily="34" charset="0"/>
              <a:ea typeface="Adobe Fan Heiti Std B" panose="020B0700000000000000" pitchFamily="34" charset="-128"/>
              <a:cs typeface="Calibri" panose="020F0502020204030204" pitchFamily="34" charset="0"/>
            </a:endParaRPr>
          </a:p>
        </p:txBody>
      </p:sp>
      <p:sp>
        <p:nvSpPr>
          <p:cNvPr id="15" name="TextBox 14">
            <a:extLst>
              <a:ext uri="{FF2B5EF4-FFF2-40B4-BE49-F238E27FC236}">
                <a16:creationId xmlns:a16="http://schemas.microsoft.com/office/drawing/2014/main" id="{2A616C6D-5930-D840-AF5A-DCCEEDFEAE0C}"/>
              </a:ext>
            </a:extLst>
          </p:cNvPr>
          <p:cNvSpPr txBox="1"/>
          <p:nvPr/>
        </p:nvSpPr>
        <p:spPr>
          <a:xfrm>
            <a:off x="492222" y="16091845"/>
            <a:ext cx="5522238" cy="2554545"/>
          </a:xfrm>
          <a:prstGeom prst="rect">
            <a:avLst/>
          </a:prstGeom>
          <a:noFill/>
        </p:spPr>
        <p:txBody>
          <a:bodyPr wrap="square" rtlCol="0">
            <a:spAutoFit/>
          </a:bodyPr>
          <a:lstStyle/>
          <a:p>
            <a:r>
              <a:rPr lang="en-US" sz="2000" b="1" dirty="0">
                <a:solidFill>
                  <a:schemeClr val="bg1"/>
                </a:solidFill>
                <a:latin typeface="Calibri" panose="020F0502020204030204" pitchFamily="34" charset="0"/>
                <a:ea typeface="Adobe Fan Heiti Std B" panose="020B0700000000000000" pitchFamily="34" charset="-128"/>
                <a:cs typeface="Calibri" panose="020F0502020204030204" pitchFamily="34" charset="0"/>
              </a:rPr>
              <a:t>PHYSICAL EXAM</a:t>
            </a:r>
          </a:p>
          <a:p>
            <a:endParaRPr lang="en-US" sz="2000" b="1" dirty="0">
              <a:solidFill>
                <a:schemeClr val="bg1"/>
              </a:solidFill>
              <a:latin typeface="Calibri" panose="020F0502020204030204" pitchFamily="34" charset="0"/>
              <a:ea typeface="Adobe Fan Heiti Std B" panose="020B0700000000000000" pitchFamily="34" charset="-128"/>
              <a:cs typeface="Calibri" panose="020F0502020204030204" pitchFamily="34" charset="0"/>
            </a:endParaRPr>
          </a:p>
          <a:p>
            <a:r>
              <a:rPr lang="en-US" sz="2000" dirty="0">
                <a:solidFill>
                  <a:schemeClr val="bg1"/>
                </a:solidFill>
                <a:latin typeface="Calibri" panose="020F0502020204030204" pitchFamily="34" charset="0"/>
                <a:ea typeface="Adobe Fan Heiti Std B" panose="020B0700000000000000" pitchFamily="34" charset="-128"/>
                <a:cs typeface="Calibri" panose="020F0502020204030204" pitchFamily="34" charset="0"/>
              </a:rPr>
              <a:t>T 99.9F BP 110/68 HR 106 RR 25 SpO2 100% RA</a:t>
            </a:r>
          </a:p>
          <a:p>
            <a:r>
              <a:rPr lang="en-US" sz="2000" dirty="0">
                <a:solidFill>
                  <a:schemeClr val="bg1"/>
                </a:solidFill>
                <a:latin typeface="Calibri" panose="020F0502020204030204" pitchFamily="34" charset="0"/>
                <a:ea typeface="Adobe Fan Heiti Std B" panose="020B0700000000000000" pitchFamily="34" charset="-128"/>
                <a:cs typeface="Calibri" panose="020F0502020204030204" pitchFamily="34" charset="0"/>
              </a:rPr>
              <a:t> </a:t>
            </a:r>
          </a:p>
          <a:p>
            <a:r>
              <a:rPr lang="en-US" sz="2000" dirty="0">
                <a:solidFill>
                  <a:schemeClr val="bg1"/>
                </a:solidFill>
                <a:latin typeface="Calibri" panose="020F0502020204030204" pitchFamily="34" charset="0"/>
                <a:ea typeface="Adobe Fan Heiti Std B" panose="020B0700000000000000" pitchFamily="34" charset="-128"/>
                <a:cs typeface="Calibri" panose="020F0502020204030204" pitchFamily="34" charset="0"/>
              </a:rPr>
              <a:t>Appears thin, bitemporal wasting</a:t>
            </a:r>
          </a:p>
          <a:p>
            <a:r>
              <a:rPr lang="en-US" sz="2000" dirty="0">
                <a:solidFill>
                  <a:schemeClr val="bg1"/>
                </a:solidFill>
                <a:latin typeface="Calibri" panose="020F0502020204030204" pitchFamily="34" charset="0"/>
                <a:ea typeface="Adobe Fan Heiti Std B" panose="020B0700000000000000" pitchFamily="34" charset="-128"/>
                <a:cs typeface="Calibri" panose="020F0502020204030204" pitchFamily="34" charset="0"/>
              </a:rPr>
              <a:t>Pale conjunctivae</a:t>
            </a:r>
          </a:p>
          <a:p>
            <a:r>
              <a:rPr lang="en-US" sz="2000" dirty="0">
                <a:solidFill>
                  <a:schemeClr val="bg1"/>
                </a:solidFill>
                <a:latin typeface="Calibri" panose="020F0502020204030204" pitchFamily="34" charset="0"/>
                <a:ea typeface="Adobe Fan Heiti Std B" panose="020B0700000000000000" pitchFamily="34" charset="-128"/>
                <a:cs typeface="Calibri" panose="020F0502020204030204" pitchFamily="34" charset="0"/>
              </a:rPr>
              <a:t>No oral ulcers</a:t>
            </a:r>
          </a:p>
          <a:p>
            <a:r>
              <a:rPr lang="en-US" sz="2000" dirty="0">
                <a:solidFill>
                  <a:schemeClr val="bg1"/>
                </a:solidFill>
                <a:latin typeface="Calibri" panose="020F0502020204030204" pitchFamily="34" charset="0"/>
                <a:ea typeface="Adobe Fan Heiti Std B" panose="020B0700000000000000" pitchFamily="34" charset="-128"/>
                <a:cs typeface="Calibri" panose="020F0502020204030204" pitchFamily="34" charset="0"/>
              </a:rPr>
              <a:t>Cardiopulmonary and abdominal exam normal</a:t>
            </a:r>
          </a:p>
        </p:txBody>
      </p:sp>
      <p:sp>
        <p:nvSpPr>
          <p:cNvPr id="16" name="TextBox 15">
            <a:extLst>
              <a:ext uri="{FF2B5EF4-FFF2-40B4-BE49-F238E27FC236}">
                <a16:creationId xmlns:a16="http://schemas.microsoft.com/office/drawing/2014/main" id="{1023876B-D92B-2243-B4B5-FB9B0FC739E0}"/>
              </a:ext>
            </a:extLst>
          </p:cNvPr>
          <p:cNvSpPr txBox="1"/>
          <p:nvPr/>
        </p:nvSpPr>
        <p:spPr>
          <a:xfrm>
            <a:off x="13789712" y="19102556"/>
            <a:ext cx="5834866" cy="954107"/>
          </a:xfrm>
          <a:prstGeom prst="rect">
            <a:avLst/>
          </a:prstGeom>
          <a:noFill/>
        </p:spPr>
        <p:txBody>
          <a:bodyPr wrap="square" rtlCol="0">
            <a:spAutoFit/>
          </a:bodyPr>
          <a:lstStyle/>
          <a:p>
            <a:pPr defTabSz="489790">
              <a:lnSpc>
                <a:spcPct val="90000"/>
              </a:lnSpc>
            </a:pPr>
            <a:r>
              <a:rPr lang="en-US" sz="2000" b="1" dirty="0">
                <a:solidFill>
                  <a:srgbClr val="9D2235"/>
                </a:solidFill>
                <a:latin typeface="Calibri" panose="020F0502020204030204" pitchFamily="34" charset="0"/>
                <a:cs typeface="Calibri" panose="020F0502020204030204" pitchFamily="34" charset="0"/>
              </a:rPr>
              <a:t>DISCLOSURES</a:t>
            </a:r>
          </a:p>
          <a:p>
            <a:pPr algn="ctr" defTabSz="489790">
              <a:lnSpc>
                <a:spcPct val="90000"/>
              </a:lnSpc>
            </a:pPr>
            <a:endParaRPr lang="en-US" sz="2000" b="1" dirty="0">
              <a:latin typeface="Calibri" panose="020F0502020204030204" pitchFamily="34" charset="0"/>
              <a:cs typeface="Calibri" panose="020F0502020204030204" pitchFamily="34" charset="0"/>
            </a:endParaRPr>
          </a:p>
          <a:p>
            <a:r>
              <a:rPr lang="en-US" altLang="en-US" sz="2000" dirty="0">
                <a:latin typeface="Calibri" panose="020F0502020204030204" pitchFamily="34" charset="0"/>
                <a:cs typeface="Calibri" panose="020F0502020204030204" pitchFamily="34" charset="0"/>
              </a:rPr>
              <a:t>The authors have nothing to disclose.</a:t>
            </a:r>
            <a:endParaRPr lang="en-US" sz="1050" dirty="0">
              <a:latin typeface="Calibri" panose="020F0502020204030204" pitchFamily="34" charset="0"/>
              <a:ea typeface="Adobe Fan Heiti Std B" panose="020B0700000000000000" pitchFamily="34" charset="-128"/>
              <a:cs typeface="Calibri" panose="020F0502020204030204" pitchFamily="34" charset="0"/>
            </a:endParaRPr>
          </a:p>
        </p:txBody>
      </p:sp>
      <p:sp>
        <p:nvSpPr>
          <p:cNvPr id="17" name="TextBox 16">
            <a:extLst>
              <a:ext uri="{FF2B5EF4-FFF2-40B4-BE49-F238E27FC236}">
                <a16:creationId xmlns:a16="http://schemas.microsoft.com/office/drawing/2014/main" id="{838C3A84-6E4E-1642-A04E-6D50B5F0744A}"/>
              </a:ext>
            </a:extLst>
          </p:cNvPr>
          <p:cNvSpPr txBox="1"/>
          <p:nvPr/>
        </p:nvSpPr>
        <p:spPr>
          <a:xfrm>
            <a:off x="7140905" y="8829727"/>
            <a:ext cx="5834866" cy="400110"/>
          </a:xfrm>
          <a:prstGeom prst="rect">
            <a:avLst/>
          </a:prstGeom>
          <a:noFill/>
        </p:spPr>
        <p:txBody>
          <a:bodyPr wrap="square" rtlCol="0">
            <a:spAutoFit/>
          </a:bodyPr>
          <a:lstStyle/>
          <a:p>
            <a:pPr defTabSz="1903381"/>
            <a:r>
              <a:rPr lang="en-US" sz="2000" b="1" dirty="0">
                <a:solidFill>
                  <a:srgbClr val="9D2235"/>
                </a:solidFill>
                <a:latin typeface="Calibri" panose="020F0502020204030204" pitchFamily="34" charset="0"/>
                <a:ea typeface="Adobe Fan Heiti Std B" panose="020B0700000000000000" pitchFamily="34" charset="-128"/>
                <a:cs typeface="Calibri" panose="020F0502020204030204" pitchFamily="34" charset="0"/>
              </a:rPr>
              <a:t>CHEST RADIOGRAPH</a:t>
            </a:r>
          </a:p>
        </p:txBody>
      </p:sp>
      <p:sp>
        <p:nvSpPr>
          <p:cNvPr id="18" name="TextBox 17">
            <a:extLst>
              <a:ext uri="{FF2B5EF4-FFF2-40B4-BE49-F238E27FC236}">
                <a16:creationId xmlns:a16="http://schemas.microsoft.com/office/drawing/2014/main" id="{14818A4E-BDFF-144B-9192-8E645B3BADF3}"/>
              </a:ext>
            </a:extLst>
          </p:cNvPr>
          <p:cNvSpPr txBox="1"/>
          <p:nvPr/>
        </p:nvSpPr>
        <p:spPr>
          <a:xfrm>
            <a:off x="7140905" y="14206502"/>
            <a:ext cx="5834866" cy="400110"/>
          </a:xfrm>
          <a:prstGeom prst="rect">
            <a:avLst/>
          </a:prstGeom>
          <a:noFill/>
        </p:spPr>
        <p:txBody>
          <a:bodyPr wrap="square" rtlCol="0">
            <a:spAutoFit/>
          </a:bodyPr>
          <a:lstStyle/>
          <a:p>
            <a:pPr defTabSz="1903381"/>
            <a:r>
              <a:rPr lang="en-US" sz="2000" b="1" dirty="0">
                <a:solidFill>
                  <a:srgbClr val="9D2235"/>
                </a:solidFill>
                <a:latin typeface="Calibri" panose="020F0502020204030204" pitchFamily="34" charset="0"/>
                <a:ea typeface="Adobe Fan Heiti Std B" panose="020B0700000000000000" pitchFamily="34" charset="-128"/>
                <a:cs typeface="Calibri" panose="020F0502020204030204" pitchFamily="34" charset="0"/>
              </a:rPr>
              <a:t>CT CHEST</a:t>
            </a:r>
          </a:p>
        </p:txBody>
      </p:sp>
      <p:sp>
        <p:nvSpPr>
          <p:cNvPr id="19" name="TextBox 18">
            <a:extLst>
              <a:ext uri="{FF2B5EF4-FFF2-40B4-BE49-F238E27FC236}">
                <a16:creationId xmlns:a16="http://schemas.microsoft.com/office/drawing/2014/main" id="{3C2D0BE0-AEDC-1441-B5F7-E4EA0ADE0915}"/>
              </a:ext>
            </a:extLst>
          </p:cNvPr>
          <p:cNvSpPr txBox="1"/>
          <p:nvPr/>
        </p:nvSpPr>
        <p:spPr>
          <a:xfrm>
            <a:off x="13778418" y="17045952"/>
            <a:ext cx="5834866" cy="1877437"/>
          </a:xfrm>
          <a:prstGeom prst="rect">
            <a:avLst/>
          </a:prstGeom>
          <a:noFill/>
        </p:spPr>
        <p:txBody>
          <a:bodyPr wrap="square" rtlCol="0">
            <a:spAutoFit/>
          </a:bodyPr>
          <a:lstStyle/>
          <a:p>
            <a:pPr defTabSz="489790">
              <a:lnSpc>
                <a:spcPct val="90000"/>
              </a:lnSpc>
            </a:pPr>
            <a:r>
              <a:rPr lang="en-US" sz="2000" b="1" dirty="0">
                <a:solidFill>
                  <a:srgbClr val="9D2235"/>
                </a:solidFill>
                <a:latin typeface="Calibri" panose="020F0502020204030204" pitchFamily="34" charset="0"/>
                <a:cs typeface="Calibri" panose="020F0502020204030204" pitchFamily="34" charset="0"/>
              </a:rPr>
              <a:t>CLINICAL COURSE</a:t>
            </a:r>
          </a:p>
          <a:p>
            <a:pPr algn="ctr" defTabSz="489790">
              <a:lnSpc>
                <a:spcPct val="90000"/>
              </a:lnSpc>
            </a:pPr>
            <a:endParaRPr lang="en-US" sz="2000" b="1" dirty="0">
              <a:latin typeface="Calibri" panose="020F0502020204030204" pitchFamily="34" charset="0"/>
              <a:cs typeface="Calibri" panose="020F0502020204030204" pitchFamily="34" charset="0"/>
            </a:endParaRPr>
          </a:p>
          <a:p>
            <a:r>
              <a:rPr lang="en-US" altLang="en-US" sz="2000" dirty="0">
                <a:latin typeface="Calibri" panose="020F0502020204030204" pitchFamily="34" charset="0"/>
                <a:cs typeface="Calibri" panose="020F0502020204030204" pitchFamily="34" charset="0"/>
              </a:rPr>
              <a:t>The patient was treated liposomal amphotericin B, itraconazole, IVIG, anti-retroviral therapy and clinically improved. Despite ART, he developed recurrent aplastic crises and has required prolonged IVIG.</a:t>
            </a:r>
          </a:p>
        </p:txBody>
      </p:sp>
      <p:grpSp>
        <p:nvGrpSpPr>
          <p:cNvPr id="25" name="Group 24">
            <a:extLst>
              <a:ext uri="{FF2B5EF4-FFF2-40B4-BE49-F238E27FC236}">
                <a16:creationId xmlns:a16="http://schemas.microsoft.com/office/drawing/2014/main" id="{DE876A29-92F1-7241-9B93-44C31BEA4752}"/>
              </a:ext>
            </a:extLst>
          </p:cNvPr>
          <p:cNvGrpSpPr/>
          <p:nvPr/>
        </p:nvGrpSpPr>
        <p:grpSpPr>
          <a:xfrm>
            <a:off x="9677786" y="5021020"/>
            <a:ext cx="3169849" cy="1043813"/>
            <a:chOff x="7309556" y="4730045"/>
            <a:chExt cx="2562577" cy="843842"/>
          </a:xfrm>
        </p:grpSpPr>
        <p:cxnSp>
          <p:nvCxnSpPr>
            <p:cNvPr id="3" name="Straight Connector 2">
              <a:extLst>
                <a:ext uri="{FF2B5EF4-FFF2-40B4-BE49-F238E27FC236}">
                  <a16:creationId xmlns:a16="http://schemas.microsoft.com/office/drawing/2014/main" id="{7AAC132E-7127-8044-B723-BEA7838E3ACC}"/>
                </a:ext>
              </a:extLst>
            </p:cNvPr>
            <p:cNvCxnSpPr/>
            <p:nvPr/>
          </p:nvCxnSpPr>
          <p:spPr>
            <a:xfrm>
              <a:off x="7309556" y="5153378"/>
              <a:ext cx="21392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0ADF0C6-8E0C-C044-A879-BDC3F0404F09}"/>
                </a:ext>
              </a:extLst>
            </p:cNvPr>
            <p:cNvCxnSpPr/>
            <p:nvPr/>
          </p:nvCxnSpPr>
          <p:spPr>
            <a:xfrm flipV="1">
              <a:off x="9448800" y="4730045"/>
              <a:ext cx="423333" cy="423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FC3C53F-1935-1143-B6AC-BC2AD5680193}"/>
                </a:ext>
              </a:extLst>
            </p:cNvPr>
            <p:cNvCxnSpPr/>
            <p:nvPr/>
          </p:nvCxnSpPr>
          <p:spPr>
            <a:xfrm>
              <a:off x="9448800" y="5153377"/>
              <a:ext cx="417689" cy="4176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7821ED9-11EC-F640-8E18-48CBF0CA0A6A}"/>
                </a:ext>
              </a:extLst>
            </p:cNvPr>
            <p:cNvCxnSpPr/>
            <p:nvPr/>
          </p:nvCxnSpPr>
          <p:spPr>
            <a:xfrm>
              <a:off x="8850489" y="4730045"/>
              <a:ext cx="0" cy="8410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F08F9EB-1167-9842-81EB-D1CFE214244F}"/>
                </a:ext>
              </a:extLst>
            </p:cNvPr>
            <p:cNvCxnSpPr/>
            <p:nvPr/>
          </p:nvCxnSpPr>
          <p:spPr>
            <a:xfrm>
              <a:off x="8054622" y="4732866"/>
              <a:ext cx="0" cy="8410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ADC1EB31-092B-2341-98A3-EC0C484EAF87}"/>
              </a:ext>
            </a:extLst>
          </p:cNvPr>
          <p:cNvGrpSpPr/>
          <p:nvPr/>
        </p:nvGrpSpPr>
        <p:grpSpPr>
          <a:xfrm>
            <a:off x="7145867" y="5021021"/>
            <a:ext cx="1794485" cy="1050855"/>
            <a:chOff x="7241822" y="5009734"/>
            <a:chExt cx="1450622" cy="849488"/>
          </a:xfrm>
        </p:grpSpPr>
        <p:cxnSp>
          <p:nvCxnSpPr>
            <p:cNvPr id="27" name="Straight Connector 26">
              <a:extLst>
                <a:ext uri="{FF2B5EF4-FFF2-40B4-BE49-F238E27FC236}">
                  <a16:creationId xmlns:a16="http://schemas.microsoft.com/office/drawing/2014/main" id="{D8E9A005-CBC3-FF40-A531-9625F9C9BDB9}"/>
                </a:ext>
              </a:extLst>
            </p:cNvPr>
            <p:cNvCxnSpPr/>
            <p:nvPr/>
          </p:nvCxnSpPr>
          <p:spPr>
            <a:xfrm>
              <a:off x="7241822" y="5018201"/>
              <a:ext cx="420510" cy="4205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BFE1A2D-99A0-A942-A701-04362C802937}"/>
                </a:ext>
              </a:extLst>
            </p:cNvPr>
            <p:cNvCxnSpPr/>
            <p:nvPr/>
          </p:nvCxnSpPr>
          <p:spPr>
            <a:xfrm>
              <a:off x="7665156" y="5438711"/>
              <a:ext cx="5983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7035469-6D74-3B45-9812-5287E8C7B7E6}"/>
                </a:ext>
              </a:extLst>
            </p:cNvPr>
            <p:cNvCxnSpPr/>
            <p:nvPr/>
          </p:nvCxnSpPr>
          <p:spPr>
            <a:xfrm flipV="1">
              <a:off x="8263467" y="5009734"/>
              <a:ext cx="428977" cy="428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746AFDD-AF86-5D48-9F6E-93B6BE70F644}"/>
                </a:ext>
              </a:extLst>
            </p:cNvPr>
            <p:cNvCxnSpPr/>
            <p:nvPr/>
          </p:nvCxnSpPr>
          <p:spPr>
            <a:xfrm>
              <a:off x="8257823" y="5438711"/>
              <a:ext cx="420511" cy="4205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3268F0E-F838-2A40-A631-9CEFC6311DCB}"/>
                </a:ext>
              </a:extLst>
            </p:cNvPr>
            <p:cNvCxnSpPr/>
            <p:nvPr/>
          </p:nvCxnSpPr>
          <p:spPr>
            <a:xfrm flipH="1">
              <a:off x="7247467" y="5438711"/>
              <a:ext cx="414865" cy="4148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B4FDD620-E213-AD4D-988C-66852A2D9230}"/>
              </a:ext>
            </a:extLst>
          </p:cNvPr>
          <p:cNvSpPr txBox="1"/>
          <p:nvPr/>
        </p:nvSpPr>
        <p:spPr>
          <a:xfrm>
            <a:off x="7202311" y="6547556"/>
            <a:ext cx="1106311" cy="1938992"/>
          </a:xfrm>
          <a:prstGeom prst="rect">
            <a:avLst/>
          </a:prstGeom>
          <a:noFill/>
        </p:spPr>
        <p:txBody>
          <a:bodyPr wrap="square" rtlCol="0">
            <a:spAutoFit/>
          </a:bodyPr>
          <a:lstStyle/>
          <a:p>
            <a:r>
              <a:rPr lang="en-US" sz="2000" dirty="0" err="1"/>
              <a:t>T.Bili</a:t>
            </a:r>
            <a:r>
              <a:rPr lang="en-US" sz="2000" dirty="0"/>
              <a:t> 0.6</a:t>
            </a:r>
          </a:p>
          <a:p>
            <a:r>
              <a:rPr lang="en-US" sz="2000" dirty="0"/>
              <a:t>ALP 60</a:t>
            </a:r>
          </a:p>
          <a:p>
            <a:r>
              <a:rPr lang="en-US" sz="2000" dirty="0">
                <a:solidFill>
                  <a:srgbClr val="9D2235"/>
                </a:solidFill>
              </a:rPr>
              <a:t>AST 85</a:t>
            </a:r>
          </a:p>
          <a:p>
            <a:r>
              <a:rPr lang="en-US" sz="2000" dirty="0">
                <a:solidFill>
                  <a:srgbClr val="9D2235"/>
                </a:solidFill>
              </a:rPr>
              <a:t>ALT 66</a:t>
            </a:r>
          </a:p>
          <a:p>
            <a:r>
              <a:rPr lang="en-US" sz="2000" dirty="0">
                <a:solidFill>
                  <a:srgbClr val="9D2235"/>
                </a:solidFill>
              </a:rPr>
              <a:t>LDH 402</a:t>
            </a:r>
          </a:p>
          <a:p>
            <a:r>
              <a:rPr lang="en-US" sz="2000" dirty="0"/>
              <a:t>GGT 79</a:t>
            </a:r>
          </a:p>
        </p:txBody>
      </p:sp>
      <p:sp>
        <p:nvSpPr>
          <p:cNvPr id="40" name="TextBox 39">
            <a:extLst>
              <a:ext uri="{FF2B5EF4-FFF2-40B4-BE49-F238E27FC236}">
                <a16:creationId xmlns:a16="http://schemas.microsoft.com/office/drawing/2014/main" id="{4BB4FD99-5E09-7C44-B54B-4F73B1D55BDC}"/>
              </a:ext>
            </a:extLst>
          </p:cNvPr>
          <p:cNvSpPr txBox="1"/>
          <p:nvPr/>
        </p:nvSpPr>
        <p:spPr>
          <a:xfrm>
            <a:off x="8409688" y="6536174"/>
            <a:ext cx="1152001" cy="707886"/>
          </a:xfrm>
          <a:prstGeom prst="rect">
            <a:avLst/>
          </a:prstGeom>
          <a:noFill/>
        </p:spPr>
        <p:txBody>
          <a:bodyPr wrap="square" rtlCol="0">
            <a:spAutoFit/>
          </a:bodyPr>
          <a:lstStyle/>
          <a:p>
            <a:r>
              <a:rPr lang="en-US" sz="2000" dirty="0"/>
              <a:t>Lipase 31</a:t>
            </a:r>
          </a:p>
          <a:p>
            <a:r>
              <a:rPr lang="en-US" sz="2000" dirty="0"/>
              <a:t>INR 1.2</a:t>
            </a:r>
          </a:p>
        </p:txBody>
      </p:sp>
      <p:sp>
        <p:nvSpPr>
          <p:cNvPr id="41" name="TextBox 40">
            <a:extLst>
              <a:ext uri="{FF2B5EF4-FFF2-40B4-BE49-F238E27FC236}">
                <a16:creationId xmlns:a16="http://schemas.microsoft.com/office/drawing/2014/main" id="{0424BC54-0E90-8540-B443-4E4831A7E814}"/>
              </a:ext>
            </a:extLst>
          </p:cNvPr>
          <p:cNvSpPr txBox="1"/>
          <p:nvPr/>
        </p:nvSpPr>
        <p:spPr>
          <a:xfrm>
            <a:off x="9662755" y="6502789"/>
            <a:ext cx="1818040" cy="2554545"/>
          </a:xfrm>
          <a:prstGeom prst="rect">
            <a:avLst/>
          </a:prstGeom>
          <a:noFill/>
        </p:spPr>
        <p:txBody>
          <a:bodyPr wrap="square" rtlCol="0">
            <a:spAutoFit/>
          </a:bodyPr>
          <a:lstStyle/>
          <a:p>
            <a:r>
              <a:rPr lang="en-US" sz="2000" dirty="0"/>
              <a:t>Ferritin 290</a:t>
            </a:r>
          </a:p>
          <a:p>
            <a:r>
              <a:rPr lang="en-US" sz="2000" dirty="0"/>
              <a:t>Serum Fe 138</a:t>
            </a:r>
          </a:p>
          <a:p>
            <a:r>
              <a:rPr lang="en-US" sz="2000" dirty="0"/>
              <a:t>TIBC 227</a:t>
            </a:r>
          </a:p>
          <a:p>
            <a:r>
              <a:rPr lang="en-US" sz="2000" dirty="0"/>
              <a:t>Fe sat 61%</a:t>
            </a:r>
          </a:p>
          <a:p>
            <a:r>
              <a:rPr lang="en-US" sz="2000" dirty="0"/>
              <a:t>Transferrin 162</a:t>
            </a:r>
          </a:p>
          <a:p>
            <a:r>
              <a:rPr lang="en-US" sz="2000" dirty="0">
                <a:solidFill>
                  <a:srgbClr val="9D2235"/>
                </a:solidFill>
              </a:rPr>
              <a:t>Retic 0.33% </a:t>
            </a:r>
            <a:r>
              <a:rPr lang="en-US" sz="2000" dirty="0"/>
              <a:t>(absolute 0.2)</a:t>
            </a:r>
          </a:p>
          <a:p>
            <a:r>
              <a:rPr lang="en-US" sz="2000" dirty="0"/>
              <a:t>Retic index 0.08</a:t>
            </a:r>
          </a:p>
        </p:txBody>
      </p:sp>
      <p:sp>
        <p:nvSpPr>
          <p:cNvPr id="42" name="TextBox 41">
            <a:extLst>
              <a:ext uri="{FF2B5EF4-FFF2-40B4-BE49-F238E27FC236}">
                <a16:creationId xmlns:a16="http://schemas.microsoft.com/office/drawing/2014/main" id="{223DAB43-ABC8-7B49-B008-E4CA14D0BD8F}"/>
              </a:ext>
            </a:extLst>
          </p:cNvPr>
          <p:cNvSpPr txBox="1"/>
          <p:nvPr/>
        </p:nvSpPr>
        <p:spPr>
          <a:xfrm>
            <a:off x="11581861" y="6547556"/>
            <a:ext cx="1265770" cy="1015663"/>
          </a:xfrm>
          <a:prstGeom prst="rect">
            <a:avLst/>
          </a:prstGeom>
          <a:noFill/>
        </p:spPr>
        <p:txBody>
          <a:bodyPr wrap="square" rtlCol="0">
            <a:spAutoFit/>
          </a:bodyPr>
          <a:lstStyle/>
          <a:p>
            <a:r>
              <a:rPr lang="en-US" sz="2000" dirty="0">
                <a:solidFill>
                  <a:srgbClr val="9D2235"/>
                </a:solidFill>
              </a:rPr>
              <a:t>HIV +</a:t>
            </a:r>
          </a:p>
          <a:p>
            <a:r>
              <a:rPr lang="en-US" sz="2000" dirty="0">
                <a:solidFill>
                  <a:srgbClr val="9D2235"/>
                </a:solidFill>
              </a:rPr>
              <a:t>HCV Ab +</a:t>
            </a:r>
          </a:p>
          <a:p>
            <a:r>
              <a:rPr lang="en-US" sz="2000" dirty="0" err="1">
                <a:solidFill>
                  <a:srgbClr val="9D2235"/>
                </a:solidFill>
              </a:rPr>
              <a:t>Histo</a:t>
            </a:r>
            <a:r>
              <a:rPr lang="en-US" sz="2000" dirty="0">
                <a:solidFill>
                  <a:srgbClr val="9D2235"/>
                </a:solidFill>
              </a:rPr>
              <a:t> Ag +</a:t>
            </a:r>
          </a:p>
        </p:txBody>
      </p:sp>
      <p:sp>
        <p:nvSpPr>
          <p:cNvPr id="43" name="TextBox 42">
            <a:extLst>
              <a:ext uri="{FF2B5EF4-FFF2-40B4-BE49-F238E27FC236}">
                <a16:creationId xmlns:a16="http://schemas.microsoft.com/office/drawing/2014/main" id="{F1E6EC07-36E8-8340-AFD2-5A4074EACBCA}"/>
              </a:ext>
            </a:extLst>
          </p:cNvPr>
          <p:cNvSpPr txBox="1"/>
          <p:nvPr/>
        </p:nvSpPr>
        <p:spPr>
          <a:xfrm>
            <a:off x="6767646" y="5341126"/>
            <a:ext cx="638316" cy="400110"/>
          </a:xfrm>
          <a:prstGeom prst="rect">
            <a:avLst/>
          </a:prstGeom>
          <a:noFill/>
        </p:spPr>
        <p:txBody>
          <a:bodyPr wrap="none" rtlCol="0">
            <a:spAutoFit/>
          </a:bodyPr>
          <a:lstStyle/>
          <a:p>
            <a:r>
              <a:rPr lang="en-US" sz="2000" dirty="0">
                <a:solidFill>
                  <a:srgbClr val="9D2235"/>
                </a:solidFill>
              </a:rPr>
              <a:t>1.65</a:t>
            </a:r>
          </a:p>
        </p:txBody>
      </p:sp>
      <p:sp>
        <p:nvSpPr>
          <p:cNvPr id="44" name="TextBox 43">
            <a:extLst>
              <a:ext uri="{FF2B5EF4-FFF2-40B4-BE49-F238E27FC236}">
                <a16:creationId xmlns:a16="http://schemas.microsoft.com/office/drawing/2014/main" id="{7BA26326-6FED-464A-81DB-DAF8DF846ECB}"/>
              </a:ext>
            </a:extLst>
          </p:cNvPr>
          <p:cNvSpPr txBox="1"/>
          <p:nvPr/>
        </p:nvSpPr>
        <p:spPr>
          <a:xfrm>
            <a:off x="7785383" y="5086414"/>
            <a:ext cx="508473" cy="400110"/>
          </a:xfrm>
          <a:prstGeom prst="rect">
            <a:avLst/>
          </a:prstGeom>
          <a:noFill/>
        </p:spPr>
        <p:txBody>
          <a:bodyPr wrap="none" rtlCol="0">
            <a:spAutoFit/>
          </a:bodyPr>
          <a:lstStyle/>
          <a:p>
            <a:r>
              <a:rPr lang="en-US" sz="2000" dirty="0">
                <a:solidFill>
                  <a:srgbClr val="9D2235"/>
                </a:solidFill>
              </a:rPr>
              <a:t>6.8</a:t>
            </a:r>
          </a:p>
        </p:txBody>
      </p:sp>
      <p:sp>
        <p:nvSpPr>
          <p:cNvPr id="45" name="TextBox 44">
            <a:extLst>
              <a:ext uri="{FF2B5EF4-FFF2-40B4-BE49-F238E27FC236}">
                <a16:creationId xmlns:a16="http://schemas.microsoft.com/office/drawing/2014/main" id="{C8A562CC-E13D-F042-AA7D-2730ADCCA177}"/>
              </a:ext>
            </a:extLst>
          </p:cNvPr>
          <p:cNvSpPr txBox="1"/>
          <p:nvPr/>
        </p:nvSpPr>
        <p:spPr>
          <a:xfrm>
            <a:off x="8626072" y="5351631"/>
            <a:ext cx="574196" cy="400110"/>
          </a:xfrm>
          <a:prstGeom prst="rect">
            <a:avLst/>
          </a:prstGeom>
          <a:noFill/>
        </p:spPr>
        <p:txBody>
          <a:bodyPr wrap="none" rtlCol="0">
            <a:spAutoFit/>
          </a:bodyPr>
          <a:lstStyle/>
          <a:p>
            <a:r>
              <a:rPr lang="en-US" sz="2000" dirty="0">
                <a:solidFill>
                  <a:srgbClr val="9D2235"/>
                </a:solidFill>
              </a:rPr>
              <a:t>120</a:t>
            </a:r>
          </a:p>
        </p:txBody>
      </p:sp>
      <p:sp>
        <p:nvSpPr>
          <p:cNvPr id="46" name="TextBox 45">
            <a:extLst>
              <a:ext uri="{FF2B5EF4-FFF2-40B4-BE49-F238E27FC236}">
                <a16:creationId xmlns:a16="http://schemas.microsoft.com/office/drawing/2014/main" id="{7FAB1D1F-A24C-784C-B1C5-AF7DBB6975E4}"/>
              </a:ext>
            </a:extLst>
          </p:cNvPr>
          <p:cNvSpPr txBox="1"/>
          <p:nvPr/>
        </p:nvSpPr>
        <p:spPr>
          <a:xfrm>
            <a:off x="9897289" y="5117071"/>
            <a:ext cx="574196" cy="400110"/>
          </a:xfrm>
          <a:prstGeom prst="rect">
            <a:avLst/>
          </a:prstGeom>
          <a:noFill/>
        </p:spPr>
        <p:txBody>
          <a:bodyPr wrap="none" rtlCol="0">
            <a:spAutoFit/>
          </a:bodyPr>
          <a:lstStyle/>
          <a:p>
            <a:r>
              <a:rPr lang="en-US" sz="2000" dirty="0">
                <a:solidFill>
                  <a:srgbClr val="9D2235"/>
                </a:solidFill>
              </a:rPr>
              <a:t>130</a:t>
            </a:r>
          </a:p>
        </p:txBody>
      </p:sp>
      <p:sp>
        <p:nvSpPr>
          <p:cNvPr id="47" name="TextBox 46">
            <a:extLst>
              <a:ext uri="{FF2B5EF4-FFF2-40B4-BE49-F238E27FC236}">
                <a16:creationId xmlns:a16="http://schemas.microsoft.com/office/drawing/2014/main" id="{9BD062C6-CF5E-264D-9943-54D12FA794D9}"/>
              </a:ext>
            </a:extLst>
          </p:cNvPr>
          <p:cNvSpPr txBox="1"/>
          <p:nvPr/>
        </p:nvSpPr>
        <p:spPr>
          <a:xfrm>
            <a:off x="9925385" y="5555027"/>
            <a:ext cx="508473" cy="400110"/>
          </a:xfrm>
          <a:prstGeom prst="rect">
            <a:avLst/>
          </a:prstGeom>
          <a:noFill/>
        </p:spPr>
        <p:txBody>
          <a:bodyPr wrap="none" rtlCol="0">
            <a:spAutoFit/>
          </a:bodyPr>
          <a:lstStyle/>
          <a:p>
            <a:r>
              <a:rPr lang="en-US" sz="2000" dirty="0">
                <a:solidFill>
                  <a:srgbClr val="9D2235"/>
                </a:solidFill>
              </a:rPr>
              <a:t>3.3</a:t>
            </a:r>
          </a:p>
        </p:txBody>
      </p:sp>
      <p:sp>
        <p:nvSpPr>
          <p:cNvPr id="48" name="TextBox 47">
            <a:extLst>
              <a:ext uri="{FF2B5EF4-FFF2-40B4-BE49-F238E27FC236}">
                <a16:creationId xmlns:a16="http://schemas.microsoft.com/office/drawing/2014/main" id="{1EF3FE2B-7399-4346-9179-53B95743C13B}"/>
              </a:ext>
            </a:extLst>
          </p:cNvPr>
          <p:cNvSpPr txBox="1"/>
          <p:nvPr/>
        </p:nvSpPr>
        <p:spPr>
          <a:xfrm>
            <a:off x="10836653" y="5549435"/>
            <a:ext cx="444352" cy="400110"/>
          </a:xfrm>
          <a:prstGeom prst="rect">
            <a:avLst/>
          </a:prstGeom>
          <a:noFill/>
        </p:spPr>
        <p:txBody>
          <a:bodyPr wrap="none" rtlCol="0">
            <a:spAutoFit/>
          </a:bodyPr>
          <a:lstStyle/>
          <a:p>
            <a:r>
              <a:rPr lang="en-US" sz="2000" dirty="0"/>
              <a:t>22</a:t>
            </a:r>
          </a:p>
        </p:txBody>
      </p:sp>
      <p:sp>
        <p:nvSpPr>
          <p:cNvPr id="49" name="TextBox 48">
            <a:extLst>
              <a:ext uri="{FF2B5EF4-FFF2-40B4-BE49-F238E27FC236}">
                <a16:creationId xmlns:a16="http://schemas.microsoft.com/office/drawing/2014/main" id="{66A2F0EC-602D-3444-AD39-86F468B4A974}"/>
              </a:ext>
            </a:extLst>
          </p:cNvPr>
          <p:cNvSpPr txBox="1"/>
          <p:nvPr/>
        </p:nvSpPr>
        <p:spPr>
          <a:xfrm>
            <a:off x="10766016" y="5112401"/>
            <a:ext cx="574196" cy="400110"/>
          </a:xfrm>
          <a:prstGeom prst="rect">
            <a:avLst/>
          </a:prstGeom>
          <a:noFill/>
        </p:spPr>
        <p:txBody>
          <a:bodyPr wrap="none" rtlCol="0">
            <a:spAutoFit/>
          </a:bodyPr>
          <a:lstStyle/>
          <a:p>
            <a:r>
              <a:rPr lang="en-US" sz="2000" dirty="0"/>
              <a:t>101</a:t>
            </a:r>
          </a:p>
        </p:txBody>
      </p:sp>
      <p:sp>
        <p:nvSpPr>
          <p:cNvPr id="50" name="TextBox 49">
            <a:extLst>
              <a:ext uri="{FF2B5EF4-FFF2-40B4-BE49-F238E27FC236}">
                <a16:creationId xmlns:a16="http://schemas.microsoft.com/office/drawing/2014/main" id="{E73E4241-DBA9-3141-AB08-A2602E9672DF}"/>
              </a:ext>
            </a:extLst>
          </p:cNvPr>
          <p:cNvSpPr txBox="1"/>
          <p:nvPr/>
        </p:nvSpPr>
        <p:spPr>
          <a:xfrm>
            <a:off x="11739411" y="5112401"/>
            <a:ext cx="314510" cy="400110"/>
          </a:xfrm>
          <a:prstGeom prst="rect">
            <a:avLst/>
          </a:prstGeom>
          <a:noFill/>
        </p:spPr>
        <p:txBody>
          <a:bodyPr wrap="none" rtlCol="0">
            <a:spAutoFit/>
          </a:bodyPr>
          <a:lstStyle/>
          <a:p>
            <a:r>
              <a:rPr lang="en-US" sz="2000" dirty="0"/>
              <a:t>6</a:t>
            </a:r>
          </a:p>
        </p:txBody>
      </p:sp>
      <p:sp>
        <p:nvSpPr>
          <p:cNvPr id="51" name="TextBox 50">
            <a:extLst>
              <a:ext uri="{FF2B5EF4-FFF2-40B4-BE49-F238E27FC236}">
                <a16:creationId xmlns:a16="http://schemas.microsoft.com/office/drawing/2014/main" id="{08FD700D-E5D7-564B-8495-324366617229}"/>
              </a:ext>
            </a:extLst>
          </p:cNvPr>
          <p:cNvSpPr txBox="1"/>
          <p:nvPr/>
        </p:nvSpPr>
        <p:spPr>
          <a:xfrm>
            <a:off x="11689928" y="5549435"/>
            <a:ext cx="508473" cy="400110"/>
          </a:xfrm>
          <a:prstGeom prst="rect">
            <a:avLst/>
          </a:prstGeom>
          <a:noFill/>
        </p:spPr>
        <p:txBody>
          <a:bodyPr wrap="none" rtlCol="0">
            <a:spAutoFit/>
          </a:bodyPr>
          <a:lstStyle/>
          <a:p>
            <a:r>
              <a:rPr lang="en-US" sz="2000" dirty="0"/>
              <a:t>0.6</a:t>
            </a:r>
          </a:p>
        </p:txBody>
      </p:sp>
      <p:sp>
        <p:nvSpPr>
          <p:cNvPr id="52" name="TextBox 51">
            <a:extLst>
              <a:ext uri="{FF2B5EF4-FFF2-40B4-BE49-F238E27FC236}">
                <a16:creationId xmlns:a16="http://schemas.microsoft.com/office/drawing/2014/main" id="{84636EF1-50F9-FD46-977E-465A4DD0F2BE}"/>
              </a:ext>
            </a:extLst>
          </p:cNvPr>
          <p:cNvSpPr txBox="1"/>
          <p:nvPr/>
        </p:nvSpPr>
        <p:spPr>
          <a:xfrm>
            <a:off x="12562041" y="5335795"/>
            <a:ext cx="574196" cy="400110"/>
          </a:xfrm>
          <a:prstGeom prst="rect">
            <a:avLst/>
          </a:prstGeom>
          <a:noFill/>
        </p:spPr>
        <p:txBody>
          <a:bodyPr wrap="none" rtlCol="0">
            <a:spAutoFit/>
          </a:bodyPr>
          <a:lstStyle/>
          <a:p>
            <a:r>
              <a:rPr lang="en-US" sz="2000" dirty="0"/>
              <a:t>114</a:t>
            </a:r>
          </a:p>
        </p:txBody>
      </p:sp>
      <p:pic>
        <p:nvPicPr>
          <p:cNvPr id="53" name="Picture 52">
            <a:extLst>
              <a:ext uri="{FF2B5EF4-FFF2-40B4-BE49-F238E27FC236}">
                <a16:creationId xmlns:a16="http://schemas.microsoft.com/office/drawing/2014/main" id="{62632697-DBE8-7342-88EF-DEA560A0C4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36" t="12223" r="2215" b="25205"/>
          <a:stretch/>
        </p:blipFill>
        <p:spPr>
          <a:xfrm>
            <a:off x="6014460" y="9481026"/>
            <a:ext cx="4986423" cy="4330162"/>
          </a:xfrm>
          <a:prstGeom prst="rect">
            <a:avLst/>
          </a:prstGeom>
        </p:spPr>
      </p:pic>
      <p:pic>
        <p:nvPicPr>
          <p:cNvPr id="54" name="Picture 53">
            <a:extLst>
              <a:ext uri="{FF2B5EF4-FFF2-40B4-BE49-F238E27FC236}">
                <a16:creationId xmlns:a16="http://schemas.microsoft.com/office/drawing/2014/main" id="{F83AC1E7-DD3E-F441-960E-2FA83A8CE3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504" t="12172" r="11802" b="23830"/>
          <a:stretch/>
        </p:blipFill>
        <p:spPr>
          <a:xfrm>
            <a:off x="11000883" y="9481026"/>
            <a:ext cx="3720957" cy="4326970"/>
          </a:xfrm>
          <a:prstGeom prst="rect">
            <a:avLst/>
          </a:prstGeom>
        </p:spPr>
      </p:pic>
      <p:pic>
        <p:nvPicPr>
          <p:cNvPr id="56" name="Content Placeholder 3">
            <a:extLst>
              <a:ext uri="{FF2B5EF4-FFF2-40B4-BE49-F238E27FC236}">
                <a16:creationId xmlns:a16="http://schemas.microsoft.com/office/drawing/2014/main" id="{142780C1-CC19-8240-90BF-ECC84BE20106}"/>
              </a:ext>
            </a:extLst>
          </p:cNvPr>
          <p:cNvPicPr>
            <a:picLocks noChangeAspect="1"/>
          </p:cNvPicPr>
          <p:nvPr/>
        </p:nvPicPr>
        <p:blipFill rotWithShape="1">
          <a:blip r:embed="rId6">
            <a:extLst>
              <a:ext uri="{28A0092B-C50C-407E-A947-70E740481C1C}">
                <a14:useLocalDpi xmlns:a14="http://schemas.microsoft.com/office/drawing/2010/main" val="0"/>
              </a:ext>
            </a:extLst>
          </a:blip>
          <a:srcRect l="37354" t="11815" r="38020" b="62879"/>
          <a:stretch/>
        </p:blipFill>
        <p:spPr>
          <a:xfrm>
            <a:off x="7050655" y="16428869"/>
            <a:ext cx="6326439" cy="3659876"/>
          </a:xfrm>
          <a:prstGeom prst="rect">
            <a:avLst/>
          </a:prstGeom>
        </p:spPr>
      </p:pic>
      <p:pic>
        <p:nvPicPr>
          <p:cNvPr id="55" name="Picture 54">
            <a:extLst>
              <a:ext uri="{FF2B5EF4-FFF2-40B4-BE49-F238E27FC236}">
                <a16:creationId xmlns:a16="http://schemas.microsoft.com/office/drawing/2014/main" id="{7B904801-9FED-354C-AF35-F723B23CA44C}"/>
              </a:ext>
            </a:extLst>
          </p:cNvPr>
          <p:cNvPicPr>
            <a:picLocks noChangeAspect="1"/>
          </p:cNvPicPr>
          <p:nvPr/>
        </p:nvPicPr>
        <p:blipFill rotWithShape="1">
          <a:blip r:embed="rId7"/>
          <a:srcRect l="19763" t="17926" r="21561" b="20631"/>
          <a:stretch/>
        </p:blipFill>
        <p:spPr>
          <a:xfrm>
            <a:off x="5971847" y="14783857"/>
            <a:ext cx="5308450" cy="2664682"/>
          </a:xfrm>
          <a:prstGeom prst="rect">
            <a:avLst/>
          </a:prstGeom>
        </p:spPr>
      </p:pic>
      <p:pic>
        <p:nvPicPr>
          <p:cNvPr id="57" name="Content Placeholder 3">
            <a:extLst>
              <a:ext uri="{FF2B5EF4-FFF2-40B4-BE49-F238E27FC236}">
                <a16:creationId xmlns:a16="http://schemas.microsoft.com/office/drawing/2014/main" id="{A5393F54-AEE2-C941-81E7-85CB54482D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88581" y="4844177"/>
            <a:ext cx="2988290" cy="2240828"/>
          </a:xfrm>
          <a:prstGeom prst="rect">
            <a:avLst/>
          </a:prstGeom>
        </p:spPr>
      </p:pic>
      <p:pic>
        <p:nvPicPr>
          <p:cNvPr id="58" name="Content Placeholder 3">
            <a:extLst>
              <a:ext uri="{FF2B5EF4-FFF2-40B4-BE49-F238E27FC236}">
                <a16:creationId xmlns:a16="http://schemas.microsoft.com/office/drawing/2014/main" id="{E57D09AD-5965-324F-A513-66F961AA06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88581" y="7147411"/>
            <a:ext cx="2988290" cy="2241218"/>
          </a:xfrm>
          <a:prstGeom prst="rect">
            <a:avLst/>
          </a:prstGeom>
        </p:spPr>
      </p:pic>
      <p:pic>
        <p:nvPicPr>
          <p:cNvPr id="59" name="Content Placeholder 3">
            <a:extLst>
              <a:ext uri="{FF2B5EF4-FFF2-40B4-BE49-F238E27FC236}">
                <a16:creationId xmlns:a16="http://schemas.microsoft.com/office/drawing/2014/main" id="{76FBE597-4452-F441-AEC6-7CC86964814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5307" t="16530" r="21343" b="30889"/>
          <a:stretch/>
        </p:blipFill>
        <p:spPr>
          <a:xfrm>
            <a:off x="14850532" y="9474699"/>
            <a:ext cx="5000719" cy="3696513"/>
          </a:xfrm>
          <a:prstGeom prst="rect">
            <a:avLst/>
          </a:prstGeom>
        </p:spPr>
      </p:pic>
      <p:pic>
        <p:nvPicPr>
          <p:cNvPr id="60" name="Content Placeholder 3">
            <a:extLst>
              <a:ext uri="{FF2B5EF4-FFF2-40B4-BE49-F238E27FC236}">
                <a16:creationId xmlns:a16="http://schemas.microsoft.com/office/drawing/2014/main" id="{D141708B-B7AD-AD4A-AA4A-9EA76AEC1CA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862961" y="7152526"/>
            <a:ext cx="2988290" cy="2241218"/>
          </a:xfrm>
          <a:prstGeom prst="rect">
            <a:avLst/>
          </a:prstGeom>
        </p:spPr>
      </p:pic>
      <p:pic>
        <p:nvPicPr>
          <p:cNvPr id="61" name="Content Placeholder 3">
            <a:extLst>
              <a:ext uri="{FF2B5EF4-FFF2-40B4-BE49-F238E27FC236}">
                <a16:creationId xmlns:a16="http://schemas.microsoft.com/office/drawing/2014/main" id="{1A8EA7B3-B3E5-BA48-B6FB-2B2DB643B0F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869337" y="4837070"/>
            <a:ext cx="2988290" cy="2241218"/>
          </a:xfrm>
          <a:prstGeom prst="rect">
            <a:avLst/>
          </a:prstGeom>
        </p:spPr>
      </p:pic>
      <p:sp>
        <p:nvSpPr>
          <p:cNvPr id="62" name="TextBox 61">
            <a:extLst>
              <a:ext uri="{FF2B5EF4-FFF2-40B4-BE49-F238E27FC236}">
                <a16:creationId xmlns:a16="http://schemas.microsoft.com/office/drawing/2014/main" id="{1EBE4598-A607-E54B-A9E0-A8665140ECF1}"/>
              </a:ext>
            </a:extLst>
          </p:cNvPr>
          <p:cNvSpPr txBox="1"/>
          <p:nvPr/>
        </p:nvSpPr>
        <p:spPr>
          <a:xfrm>
            <a:off x="16443125" y="6684783"/>
            <a:ext cx="333746" cy="400110"/>
          </a:xfrm>
          <a:prstGeom prst="rect">
            <a:avLst/>
          </a:prstGeom>
          <a:solidFill>
            <a:srgbClr val="6F7CA1"/>
          </a:solidFill>
        </p:spPr>
        <p:txBody>
          <a:bodyPr wrap="none" rtlCol="0">
            <a:spAutoFit/>
          </a:bodyPr>
          <a:lstStyle/>
          <a:p>
            <a:r>
              <a:rPr lang="en-US" sz="2000" dirty="0">
                <a:solidFill>
                  <a:schemeClr val="bg1"/>
                </a:solidFill>
              </a:rPr>
              <a:t>A</a:t>
            </a:r>
          </a:p>
        </p:txBody>
      </p:sp>
      <p:sp>
        <p:nvSpPr>
          <p:cNvPr id="66" name="TextBox 65">
            <a:extLst>
              <a:ext uri="{FF2B5EF4-FFF2-40B4-BE49-F238E27FC236}">
                <a16:creationId xmlns:a16="http://schemas.microsoft.com/office/drawing/2014/main" id="{9D2012F6-0409-9C4D-A36D-792F10D55122}"/>
              </a:ext>
            </a:extLst>
          </p:cNvPr>
          <p:cNvSpPr txBox="1"/>
          <p:nvPr/>
        </p:nvSpPr>
        <p:spPr>
          <a:xfrm>
            <a:off x="16869337" y="6675472"/>
            <a:ext cx="324128" cy="400110"/>
          </a:xfrm>
          <a:prstGeom prst="rect">
            <a:avLst/>
          </a:prstGeom>
          <a:solidFill>
            <a:srgbClr val="6F7CA1"/>
          </a:solidFill>
        </p:spPr>
        <p:txBody>
          <a:bodyPr wrap="none" rtlCol="0">
            <a:spAutoFit/>
          </a:bodyPr>
          <a:lstStyle/>
          <a:p>
            <a:r>
              <a:rPr lang="en-US" sz="2000" dirty="0">
                <a:solidFill>
                  <a:schemeClr val="bg1"/>
                </a:solidFill>
              </a:rPr>
              <a:t>B</a:t>
            </a:r>
          </a:p>
        </p:txBody>
      </p:sp>
      <p:sp>
        <p:nvSpPr>
          <p:cNvPr id="67" name="TextBox 66">
            <a:extLst>
              <a:ext uri="{FF2B5EF4-FFF2-40B4-BE49-F238E27FC236}">
                <a16:creationId xmlns:a16="http://schemas.microsoft.com/office/drawing/2014/main" id="{D22E1FE9-724B-2648-AFB1-85196C7D6056}"/>
              </a:ext>
            </a:extLst>
          </p:cNvPr>
          <p:cNvSpPr txBox="1"/>
          <p:nvPr/>
        </p:nvSpPr>
        <p:spPr>
          <a:xfrm>
            <a:off x="16455825" y="7145802"/>
            <a:ext cx="320922" cy="400110"/>
          </a:xfrm>
          <a:prstGeom prst="rect">
            <a:avLst/>
          </a:prstGeom>
          <a:solidFill>
            <a:srgbClr val="6F7CA1"/>
          </a:solidFill>
        </p:spPr>
        <p:txBody>
          <a:bodyPr wrap="none" rtlCol="0">
            <a:spAutoFit/>
          </a:bodyPr>
          <a:lstStyle/>
          <a:p>
            <a:r>
              <a:rPr lang="en-US" sz="2000" dirty="0">
                <a:solidFill>
                  <a:schemeClr val="bg1"/>
                </a:solidFill>
              </a:rPr>
              <a:t>C</a:t>
            </a:r>
          </a:p>
        </p:txBody>
      </p:sp>
      <p:sp>
        <p:nvSpPr>
          <p:cNvPr id="68" name="TextBox 67">
            <a:extLst>
              <a:ext uri="{FF2B5EF4-FFF2-40B4-BE49-F238E27FC236}">
                <a16:creationId xmlns:a16="http://schemas.microsoft.com/office/drawing/2014/main" id="{AA127E96-63F2-EB43-82AC-2848D3DDDEAB}"/>
              </a:ext>
            </a:extLst>
          </p:cNvPr>
          <p:cNvSpPr txBox="1"/>
          <p:nvPr/>
        </p:nvSpPr>
        <p:spPr>
          <a:xfrm>
            <a:off x="16861867" y="7152057"/>
            <a:ext cx="341760" cy="400110"/>
          </a:xfrm>
          <a:prstGeom prst="rect">
            <a:avLst/>
          </a:prstGeom>
          <a:solidFill>
            <a:srgbClr val="6F7CA1"/>
          </a:solidFill>
        </p:spPr>
        <p:txBody>
          <a:bodyPr wrap="none" rtlCol="0">
            <a:spAutoFit/>
          </a:bodyPr>
          <a:lstStyle/>
          <a:p>
            <a:r>
              <a:rPr lang="en-US" sz="2000" dirty="0">
                <a:solidFill>
                  <a:schemeClr val="bg1"/>
                </a:solidFill>
              </a:rPr>
              <a:t>D</a:t>
            </a:r>
          </a:p>
        </p:txBody>
      </p:sp>
      <p:sp>
        <p:nvSpPr>
          <p:cNvPr id="69" name="TextBox 68">
            <a:extLst>
              <a:ext uri="{FF2B5EF4-FFF2-40B4-BE49-F238E27FC236}">
                <a16:creationId xmlns:a16="http://schemas.microsoft.com/office/drawing/2014/main" id="{581653B1-4B06-A44B-8F75-D35BE893D941}"/>
              </a:ext>
            </a:extLst>
          </p:cNvPr>
          <p:cNvSpPr txBox="1"/>
          <p:nvPr/>
        </p:nvSpPr>
        <p:spPr>
          <a:xfrm>
            <a:off x="14850532" y="9480956"/>
            <a:ext cx="309700" cy="400110"/>
          </a:xfrm>
          <a:prstGeom prst="rect">
            <a:avLst/>
          </a:prstGeom>
          <a:solidFill>
            <a:srgbClr val="6F7CA1"/>
          </a:solidFill>
        </p:spPr>
        <p:txBody>
          <a:bodyPr wrap="none" rtlCol="0">
            <a:spAutoFit/>
          </a:bodyPr>
          <a:lstStyle/>
          <a:p>
            <a:r>
              <a:rPr lang="en-US" sz="2000" dirty="0">
                <a:solidFill>
                  <a:schemeClr val="bg1"/>
                </a:solidFill>
              </a:rPr>
              <a:t>E</a:t>
            </a:r>
          </a:p>
        </p:txBody>
      </p:sp>
      <p:sp>
        <p:nvSpPr>
          <p:cNvPr id="70" name="TextBox 69">
            <a:extLst>
              <a:ext uri="{FF2B5EF4-FFF2-40B4-BE49-F238E27FC236}">
                <a16:creationId xmlns:a16="http://schemas.microsoft.com/office/drawing/2014/main" id="{86E2BED8-C655-F446-9A21-D606A902DB94}"/>
              </a:ext>
            </a:extLst>
          </p:cNvPr>
          <p:cNvSpPr txBox="1"/>
          <p:nvPr/>
        </p:nvSpPr>
        <p:spPr>
          <a:xfrm>
            <a:off x="14850532" y="13292929"/>
            <a:ext cx="4276876" cy="400110"/>
          </a:xfrm>
          <a:prstGeom prst="rect">
            <a:avLst/>
          </a:prstGeom>
          <a:noFill/>
        </p:spPr>
        <p:txBody>
          <a:bodyPr wrap="none" rtlCol="0">
            <a:spAutoFit/>
          </a:bodyPr>
          <a:lstStyle/>
          <a:p>
            <a:r>
              <a:rPr lang="en-US" sz="2000" dirty="0"/>
              <a:t>Parvovirus B19 Serum qPCR &gt; 1.38E+10</a:t>
            </a:r>
          </a:p>
        </p:txBody>
      </p:sp>
      <p:pic>
        <p:nvPicPr>
          <p:cNvPr id="2" name="Audio 1">
            <a:hlinkClick r:id="" action="ppaction://media"/>
            <a:extLst>
              <a:ext uri="{FF2B5EF4-FFF2-40B4-BE49-F238E27FC236}">
                <a16:creationId xmlns:a16="http://schemas.microsoft.com/office/drawing/2014/main" id="{1F303B49-8633-7A40-A859-B616ADB5711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9151600" y="19151600"/>
            <a:ext cx="812800" cy="812800"/>
          </a:xfrm>
          <a:prstGeom prst="rect">
            <a:avLst/>
          </a:prstGeom>
        </p:spPr>
      </p:pic>
    </p:spTree>
    <p:extLst>
      <p:ext uri="{BB962C8B-B14F-4D97-AF65-F5344CB8AC3E}">
        <p14:creationId xmlns:p14="http://schemas.microsoft.com/office/powerpoint/2010/main" val="3885848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507</TotalTime>
  <Words>366</Words>
  <Application>Microsoft Office PowerPoint</Application>
  <PresentationFormat>Custom</PresentationFormat>
  <Paragraphs>78</Paragraphs>
  <Slides>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Adobe Fan Heiti Std B</vt:lpstr>
      <vt:lpstr>Arial</vt:lpstr>
      <vt:lpstr>Arial Narrow</vt:lpstr>
      <vt:lpstr>Calibri</vt:lpstr>
      <vt:lpstr>Office Theme</vt:lpstr>
      <vt:lpstr>A Curious Case of Anemia  Michael Cross, M.D., Courtney Bundrick, M.D., Keyur Vyas, M.D. Department of Internal Medicine, University of Arkansas for Medical Sciences, Little Rock, Arkansas</vt:lpstr>
    </vt:vector>
  </TitlesOfParts>
  <Company>UAMS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Romano, Jean</dc:creator>
  <cp:lastModifiedBy>Cushing, Jennifer</cp:lastModifiedBy>
  <cp:revision>72</cp:revision>
  <cp:lastPrinted>2019-01-02T22:05:22Z</cp:lastPrinted>
  <dcterms:created xsi:type="dcterms:W3CDTF">2019-01-02T16:19:08Z</dcterms:created>
  <dcterms:modified xsi:type="dcterms:W3CDTF">2020-06-03T14:30:00Z</dcterms:modified>
</cp:coreProperties>
</file>