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3"/>
  </p:handoutMasterIdLst>
  <p:sldIdLst>
    <p:sldId id="256" r:id="rId2"/>
  </p:sldIdLst>
  <p:sldSz cx="43891200" cy="32918400"/>
  <p:notesSz cx="9271000" cy="7010400"/>
  <p:embeddedFontLst>
    <p:embeddedFont>
      <p:font typeface="Nunito"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Open Sans" panose="020B0604020202020204" charset="0"/>
      <p:regular r:id="rId12"/>
      <p:bold r:id="rId13"/>
      <p:italic r:id="rId14"/>
      <p:boldItalic r:id="rId15"/>
    </p:embeddedFont>
  </p:embeddedFontLst>
  <p:custDataLst>
    <p:tags r:id="rId16"/>
  </p:custDataLst>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2E4"/>
    <a:srgbClr val="F9FAD2"/>
    <a:srgbClr val="E0E2D0"/>
    <a:srgbClr val="D4DCDE"/>
    <a:srgbClr val="C78059"/>
    <a:srgbClr val="BE8264"/>
    <a:srgbClr val="749094"/>
    <a:srgbClr val="C6D6D8"/>
    <a:srgbClr val="AAC8CE"/>
    <a:srgbClr val="94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456" autoAdjust="0"/>
    <p:restoredTop sz="94660"/>
  </p:normalViewPr>
  <p:slideViewPr>
    <p:cSldViewPr>
      <p:cViewPr varScale="1">
        <p:scale>
          <a:sx n="20" d="100"/>
          <a:sy n="20" d="100"/>
        </p:scale>
        <p:origin x="1459" y="10"/>
      </p:cViewPr>
      <p:guideLst>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defPPr>
              <a:defRPr kern="1200" smtId="4294967295"/>
            </a:defPPr>
            <a:lvl1pPr algn="r">
              <a:defRPr sz="1200"/>
            </a:lvl1pPr>
          </a:lstStyle>
          <a:p>
            <a:fld id="{9281E4DE-EB0E-4FB2-BE29-FC865D9A50FC}" type="datetimeFigureOut">
              <a:rPr lang="en-US" smtClean="0"/>
              <a:t>6/3/2020</a:t>
            </a:fld>
            <a:endParaRPr lang="en-US"/>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defPPr>
              <a:defRPr kern="1200" smtId="4294967295"/>
            </a:defPPr>
            <a:lvl1pPr algn="r">
              <a:defRPr sz="1200"/>
            </a:lvl1pPr>
          </a:lstStyle>
          <a:p>
            <a:fld id="{DE247C12-2C6F-4F8F-A764-8CB2FE9A43B8}" type="slidenum">
              <a:rPr lang="en-US" smtClean="0"/>
              <a:t>‹#›</a:t>
            </a:fld>
            <a:endParaRPr lang="en-US"/>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20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6/3/2020</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566461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5" y="4221484"/>
            <a:ext cx="35547303"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7901947" y="4221484"/>
            <a:ext cx="105925615"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6/3/2020</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6346953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6/3/2020</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3944130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1" cy="6537960"/>
          </a:xfrm>
        </p:spPr>
        <p:txBody>
          <a:bodyPr anchor="t"/>
          <a:lstStyle>
            <a:defPPr>
              <a:defRPr kern="1200" smtId="4294967295"/>
            </a:defPPr>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7"/>
            <a:ext cx="37307521" cy="7200897"/>
          </a:xfrm>
        </p:spPr>
        <p:txBody>
          <a:bodyPr anchor="b"/>
          <a:lstStyle>
            <a:defPPr>
              <a:defRPr kern="1200" smtId="4294967295"/>
            </a:defPPr>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6/3/2020</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7529683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7901944" y="24582124"/>
            <a:ext cx="70736458"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69921" y="24582124"/>
            <a:ext cx="70736464"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6/3/2020</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017245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2" y="7368545"/>
            <a:ext cx="19392903"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2" y="10439402"/>
            <a:ext cx="19392903"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2"/>
            <a:ext cx="19400520"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F8E1F909-3568-40F5-8205-05484158C88C}" type="datetimeFigureOut">
              <a:rPr lang="en-US" smtClean="0"/>
              <a:t>6/3/2020</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9470194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F8E1F909-3568-40F5-8205-05484158C88C}" type="datetimeFigureOut">
              <a:rPr lang="en-US" smtClean="0"/>
              <a:t>6/3/2020</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66342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F8E1F909-3568-40F5-8205-05484158C88C}" type="datetimeFigureOut">
              <a:rPr lang="en-US" smtClean="0"/>
              <a:t>6/3/2020</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8609149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40"/>
            <a:ext cx="14439903" cy="5577840"/>
          </a:xfrm>
        </p:spPr>
        <p:txBody>
          <a:bodyPr anchor="b"/>
          <a:lstStyle>
            <a:defPPr>
              <a:defRPr kern="1200" smtId="4294967295"/>
            </a:defPPr>
            <a:lvl1pPr algn="l">
              <a:defRPr sz="9700" b="1"/>
            </a:lvl1pPr>
          </a:lstStyle>
          <a:p>
            <a:r>
              <a:rPr lang="en-US"/>
              <a:t>Click to edit Master title style</a:t>
            </a:r>
          </a:p>
        </p:txBody>
      </p:sp>
      <p:sp>
        <p:nvSpPr>
          <p:cNvPr id="3" name="Content Placeholder 2"/>
          <p:cNvSpPr>
            <a:spLocks noGrp="1"/>
          </p:cNvSpPr>
          <p:nvPr>
            <p:ph idx="1"/>
          </p:nvPr>
        </p:nvSpPr>
        <p:spPr>
          <a:xfrm>
            <a:off x="17160239" y="1310643"/>
            <a:ext cx="24536400" cy="28094942"/>
          </a:xfrm>
        </p:spPr>
        <p:txBody>
          <a:bodyPr/>
          <a:lstStyle>
            <a:defPPr>
              <a:defRPr kern="1200" smtId="4294967295"/>
            </a:defPPr>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3"/>
            <a:ext cx="14439903" cy="22517103"/>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6/3/2020</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8333105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2"/>
            <a:ext cx="26334721" cy="2720343"/>
          </a:xfrm>
        </p:spPr>
        <p:txBody>
          <a:bodyPr anchor="b"/>
          <a:lstStyle>
            <a:defPPr>
              <a:defRPr kern="1200" smtId="4294967295"/>
            </a:defPPr>
            <a:lvl1pPr algn="l">
              <a:defRPr sz="9700" b="1"/>
            </a:lvl1pPr>
          </a:lstStyle>
          <a:p>
            <a:r>
              <a:rPr lang="en-US"/>
              <a:t>Click to edit Master title style</a:t>
            </a:r>
          </a:p>
        </p:txBody>
      </p:sp>
      <p:sp>
        <p:nvSpPr>
          <p:cNvPr id="3" name="Picture Placeholder 2"/>
          <p:cNvSpPr>
            <a:spLocks noGrp="1"/>
          </p:cNvSpPr>
          <p:nvPr>
            <p:ph type="pic" idx="1"/>
          </p:nvPr>
        </p:nvSpPr>
        <p:spPr>
          <a:xfrm>
            <a:off x="8602983" y="2941320"/>
            <a:ext cx="26334721" cy="19751039"/>
          </a:xfrm>
        </p:spPr>
        <p:txBody>
          <a:bodyPr/>
          <a:lstStyle>
            <a:defPPr>
              <a:defRPr kern="1200" smtId="4294967295"/>
            </a:defPPr>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4" indent="0">
              <a:buNone/>
              <a:defRPr sz="9700"/>
            </a:lvl9pPr>
          </a:lstStyle>
          <a:p>
            <a:endParaRPr lang="en-US"/>
          </a:p>
        </p:txBody>
      </p:sp>
      <p:sp>
        <p:nvSpPr>
          <p:cNvPr id="4" name="Text Placeholder 3"/>
          <p:cNvSpPr>
            <a:spLocks noGrp="1"/>
          </p:cNvSpPr>
          <p:nvPr>
            <p:ph type="body" sz="half" idx="2"/>
          </p:nvPr>
        </p:nvSpPr>
        <p:spPr>
          <a:xfrm>
            <a:off x="8602983" y="25763224"/>
            <a:ext cx="26334721" cy="3863337"/>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6/3/2020</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18069957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4"/>
            <a:ext cx="39502079" cy="21724623"/>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03" tIns="219451" rIns="438903" bIns="219451" rtlCol="0" anchor="ctr"/>
          <a:lstStyle>
            <a:defPPr>
              <a:defRPr kern="1200" smtId="4294967295"/>
            </a:defPPr>
            <a:lvl1pPr algn="l">
              <a:defRPr sz="5700">
                <a:solidFill>
                  <a:schemeClr val="tx1">
                    <a:tint val="75000"/>
                  </a:schemeClr>
                </a:solidFill>
              </a:defRPr>
            </a:lvl1pPr>
          </a:lstStyle>
          <a:p>
            <a:fld id="{F8E1F909-3568-40F5-8205-05484158C88C}" type="datetimeFigureOut">
              <a:rPr lang="en-US" smtClean="0"/>
              <a:t>6/3/2020</a:t>
            </a:fld>
            <a:endParaRPr lang="en-US"/>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438903" tIns="219451" rIns="438903" bIns="219451" rtlCol="0" anchor="ctr"/>
          <a:lstStyle>
            <a:defPPr>
              <a:defRPr kern="1200" smtId="4294967295"/>
            </a:defPPr>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438903" tIns="219451" rIns="438903" bIns="219451" rtlCol="0" anchor="ctr"/>
          <a:lstStyle>
            <a:defPPr>
              <a:defRPr kern="1200" smtId="4294967295"/>
            </a:defPPr>
            <a:lvl1pPr algn="r">
              <a:defRPr sz="5700">
                <a:solidFill>
                  <a:schemeClr val="tx1">
                    <a:tint val="75000"/>
                  </a:schemeClr>
                </a:solidFill>
              </a:defRPr>
            </a:lvl1pPr>
          </a:lstStyle>
          <a:p>
            <a:fld id="{5A40D005-FB29-4DA1-AF6A-7002CDC49E30}" type="slidenum">
              <a:rPr lang="en-US" smtClean="0"/>
              <a:t>‹#›</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deliberatingwatermelon  Size: 48x36</a:t>
            </a:r>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389028" rtl="0" eaLnBrk="1" latinLnBrk="0" hangingPunct="1">
        <a:spcBef>
          <a:spcPct val="0"/>
        </a:spcBef>
        <a:buNone/>
        <a:defRPr sz="21100" kern="1200">
          <a:solidFill>
            <a:schemeClr val="tx1"/>
          </a:solidFill>
          <a:latin typeface="+mj-lt"/>
          <a:ea typeface="+mj-ea"/>
          <a:cs typeface="+mj-cs"/>
        </a:defRPr>
      </a:lvl1pPr>
    </p:titleStyle>
    <p:body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ounded Rectangle 74"/>
          <p:cNvSpPr/>
          <p:nvPr/>
        </p:nvSpPr>
        <p:spPr>
          <a:xfrm>
            <a:off x="797189" y="797037"/>
            <a:ext cx="42296823" cy="6365763"/>
          </a:xfrm>
          <a:prstGeom prst="roundRect">
            <a:avLst>
              <a:gd name="adj" fmla="val 3157"/>
            </a:avLst>
          </a:prstGeom>
          <a:solidFill>
            <a:srgbClr val="66A27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4" name="Rounded Rectangle 73"/>
          <p:cNvSpPr/>
          <p:nvPr/>
        </p:nvSpPr>
        <p:spPr>
          <a:xfrm>
            <a:off x="9810158" y="7426891"/>
            <a:ext cx="24270884" cy="24213782"/>
          </a:xfrm>
          <a:prstGeom prst="roundRect">
            <a:avLst>
              <a:gd name="adj" fmla="val 902"/>
            </a:avLst>
          </a:prstGeom>
          <a:solidFill>
            <a:srgbClr val="74909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76" name="Rounded Rectangle 75"/>
          <p:cNvSpPr/>
          <p:nvPr/>
        </p:nvSpPr>
        <p:spPr>
          <a:xfrm>
            <a:off x="768071" y="7910544"/>
            <a:ext cx="8225570" cy="11596656"/>
          </a:xfrm>
          <a:prstGeom prst="roundRect">
            <a:avLst>
              <a:gd name="adj" fmla="val 3206"/>
            </a:avLst>
          </a:prstGeom>
          <a:solidFill>
            <a:srgbClr val="AA6C7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7" name="Rounded Rectangle 76"/>
          <p:cNvSpPr/>
          <p:nvPr/>
        </p:nvSpPr>
        <p:spPr>
          <a:xfrm>
            <a:off x="767064" y="20354675"/>
            <a:ext cx="8225570" cy="11769649"/>
          </a:xfrm>
          <a:prstGeom prst="roundRect">
            <a:avLst>
              <a:gd name="adj" fmla="val 3206"/>
            </a:avLst>
          </a:prstGeom>
          <a:solidFill>
            <a:srgbClr val="AA6C7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8" name="Rounded Rectangle 77"/>
          <p:cNvSpPr/>
          <p:nvPr/>
        </p:nvSpPr>
        <p:spPr>
          <a:xfrm>
            <a:off x="34695900" y="7689954"/>
            <a:ext cx="8225570" cy="11596656"/>
          </a:xfrm>
          <a:prstGeom prst="roundRect">
            <a:avLst>
              <a:gd name="adj" fmla="val 2650"/>
            </a:avLst>
          </a:prstGeom>
          <a:solidFill>
            <a:srgbClr val="50798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9" name="Rounded Rectangle 78"/>
          <p:cNvSpPr/>
          <p:nvPr/>
        </p:nvSpPr>
        <p:spPr>
          <a:xfrm>
            <a:off x="34864926" y="26637928"/>
            <a:ext cx="8225570" cy="5486400"/>
          </a:xfrm>
          <a:prstGeom prst="roundRect">
            <a:avLst>
              <a:gd name="adj" fmla="val 3951"/>
            </a:avLst>
          </a:prstGeom>
          <a:solidFill>
            <a:srgbClr val="C780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80" name="Rounded Rectangle 79"/>
          <p:cNvSpPr/>
          <p:nvPr/>
        </p:nvSpPr>
        <p:spPr>
          <a:xfrm>
            <a:off x="34864926" y="20354677"/>
            <a:ext cx="8225570" cy="5486400"/>
          </a:xfrm>
          <a:prstGeom prst="roundRect">
            <a:avLst>
              <a:gd name="adj" fmla="val 3951"/>
            </a:avLst>
          </a:prstGeom>
          <a:solidFill>
            <a:srgbClr val="50798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84" name="TextBox 83"/>
          <p:cNvSpPr txBox="1"/>
          <p:nvPr/>
        </p:nvSpPr>
        <p:spPr>
          <a:xfrm>
            <a:off x="994656" y="8164805"/>
            <a:ext cx="7772400" cy="646331"/>
          </a:xfrm>
          <a:prstGeom prst="rect">
            <a:avLst/>
          </a:prstGeom>
          <a:noFill/>
        </p:spPr>
        <p:txBody>
          <a:bodyPr wrap="square" rtlCol="0">
            <a:spAutoFit/>
          </a:bodyPr>
          <a:lstStyle>
            <a:defPPr>
              <a:defRPr kern="1200" smtId="4294967295"/>
            </a:defPPr>
          </a:lstStyle>
          <a:p>
            <a:r>
              <a:rPr lang="en-US" sz="3600" b="1">
                <a:solidFill>
                  <a:schemeClr val="bg1"/>
                </a:solidFill>
                <a:latin typeface="Nunito" panose="00000500000000000000" pitchFamily="2" charset="0"/>
                <a:cs typeface="Arial" pitchFamily="34" charset="0"/>
              </a:rPr>
              <a:t>Abstract</a:t>
            </a:r>
          </a:p>
        </p:txBody>
      </p:sp>
      <p:sp>
        <p:nvSpPr>
          <p:cNvPr id="85" name="TextBox 84"/>
          <p:cNvSpPr txBox="1"/>
          <p:nvPr/>
        </p:nvSpPr>
        <p:spPr>
          <a:xfrm>
            <a:off x="994656" y="8987135"/>
            <a:ext cx="7772400" cy="10064294"/>
          </a:xfrm>
          <a:prstGeom prst="rect">
            <a:avLst/>
          </a:prstGeom>
          <a:noFill/>
        </p:spPr>
        <p:txBody>
          <a:bodyPr wrap="square" rtlCol="0">
            <a:spAutoFit/>
          </a:bodyPr>
          <a:lstStyle>
            <a:defPPr>
              <a:defRPr kern="1200" smtId="4294967295"/>
            </a:defP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Purpose:</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To provide a step-by-step guide in responding to abnormal lab results in Internal Medicine clinic to improve physician-patient feedback. </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Methods:</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 step-by-step guide was developed explaining the options of communicating results via telephone, result note, </a:t>
            </a:r>
            <a:r>
              <a:rPr lang="en-US"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Mychart</a:t>
            </a: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messaging, or sending a letter to the patient. Beginning with a small-scale analysis of one resident, the percentage of results sent was compared before and after the development of the guide. Following this, the guide was provided to the Medicine/Pediatric interns and residents. Data was then collected from Epic to compare the percentage of results sent to patients per PGY year.  </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Results:</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From the small-scale analysis of one resident, there was an improvement from 50% to 92% of abnormal results sent after introduction of the guide. With introduction of the guide to the Medicine-Pediatric residency, the percentage of results sent was 71% for PGY-1, 90% for PGY-2, 75% for PGY-3, and 95% for PGY-4s. </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Conclusion:</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 of this guide has improved response of abnormal results by the Medicine-Pediatric interns and residents. </a:t>
            </a:r>
          </a:p>
        </p:txBody>
      </p:sp>
      <p:sp>
        <p:nvSpPr>
          <p:cNvPr id="24" name="Text Placeholder 5">
            <a:extLst>
              <a:ext uri="{FF2B5EF4-FFF2-40B4-BE49-F238E27FC236}">
                <a16:creationId xmlns:a16="http://schemas.microsoft.com/office/drawing/2014/main" id="{9AFA996E-AD6B-4DC6-BC85-A182D141A5B5}"/>
              </a:ext>
            </a:extLst>
          </p:cNvPr>
          <p:cNvSpPr txBox="1"/>
          <p:nvPr/>
        </p:nvSpPr>
        <p:spPr>
          <a:xfrm>
            <a:off x="3657600" y="1544781"/>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8500" b="1" dirty="0">
                <a:solidFill>
                  <a:schemeClr val="bg1"/>
                </a:solidFill>
                <a:latin typeface="Nunito" panose="00000500000000000000" pitchFamily="2" charset="0"/>
              </a:rPr>
              <a:t>Improving Resident to Patient Feedback of Abnormal Lab Results </a:t>
            </a:r>
          </a:p>
          <a:p>
            <a:pPr algn="ctr" defTabSz="3761086">
              <a:spcBef>
                <a:spcPct val="20000"/>
              </a:spcBef>
              <a:defRPr/>
            </a:pPr>
            <a:r>
              <a:rPr lang="en-US" sz="8500" b="1" dirty="0">
                <a:solidFill>
                  <a:schemeClr val="bg1"/>
                </a:solidFill>
                <a:latin typeface="Nunito" panose="00000500000000000000" pitchFamily="2" charset="0"/>
              </a:rPr>
              <a:t>Obtained in Internal Medicine Clinic</a:t>
            </a:r>
          </a:p>
        </p:txBody>
      </p:sp>
      <p:sp>
        <p:nvSpPr>
          <p:cNvPr id="25" name="Text Placeholder 5">
            <a:extLst>
              <a:ext uri="{FF2B5EF4-FFF2-40B4-BE49-F238E27FC236}">
                <a16:creationId xmlns:a16="http://schemas.microsoft.com/office/drawing/2014/main" id="{2CF2C83C-08B8-46D1-AEAA-7C0550B92975}"/>
              </a:ext>
            </a:extLst>
          </p:cNvPr>
          <p:cNvSpPr txBox="1"/>
          <p:nvPr/>
        </p:nvSpPr>
        <p:spPr>
          <a:xfrm>
            <a:off x="3657600" y="4746312"/>
            <a:ext cx="36576000" cy="861774"/>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600" dirty="0">
                <a:solidFill>
                  <a:schemeClr val="bg1"/>
                </a:solidFill>
                <a:latin typeface="+mj-lt"/>
                <a:cs typeface="Arial" pitchFamily="34" charset="0"/>
              </a:rPr>
              <a:t>Matthew Harvison MD, Julie Gardner MD, Robert Hopkins MD</a:t>
            </a:r>
          </a:p>
        </p:txBody>
      </p:sp>
      <p:sp>
        <p:nvSpPr>
          <p:cNvPr id="4" name="Rectangle: Rounded Corners 3">
            <a:extLst>
              <a:ext uri="{FF2B5EF4-FFF2-40B4-BE49-F238E27FC236}">
                <a16:creationId xmlns:a16="http://schemas.microsoft.com/office/drawing/2014/main" id="{99ED2966-A38B-4B49-A6B6-D914E4D6F4BE}"/>
              </a:ext>
            </a:extLst>
          </p:cNvPr>
          <p:cNvSpPr/>
          <p:nvPr/>
        </p:nvSpPr>
        <p:spPr>
          <a:xfrm>
            <a:off x="1105718"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1A5C452-2DAF-423A-BC0E-FB2D0D0E019D}"/>
              </a:ext>
            </a:extLst>
          </p:cNvPr>
          <p:cNvSpPr txBox="1"/>
          <p:nvPr/>
        </p:nvSpPr>
        <p:spPr>
          <a:xfrm>
            <a:off x="994656" y="20626090"/>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Introduction</a:t>
            </a:r>
          </a:p>
        </p:txBody>
      </p:sp>
      <p:sp>
        <p:nvSpPr>
          <p:cNvPr id="29" name="TextBox 28">
            <a:extLst>
              <a:ext uri="{FF2B5EF4-FFF2-40B4-BE49-F238E27FC236}">
                <a16:creationId xmlns:a16="http://schemas.microsoft.com/office/drawing/2014/main" id="{FEB053B5-623C-42C1-A5BA-FDB2309E17B5}"/>
              </a:ext>
            </a:extLst>
          </p:cNvPr>
          <p:cNvSpPr txBox="1"/>
          <p:nvPr/>
        </p:nvSpPr>
        <p:spPr>
          <a:xfrm>
            <a:off x="994656" y="21448419"/>
            <a:ext cx="7772400" cy="6001643"/>
          </a:xfrm>
          <a:prstGeom prst="rect">
            <a:avLst/>
          </a:prstGeom>
          <a:noFill/>
        </p:spPr>
        <p:txBody>
          <a:bodyPr wrap="square" rtlCol="0">
            <a:spAutoFit/>
          </a:bodyPr>
          <a:lstStyle>
            <a:defPPr>
              <a:defRPr kern="1200" smtId="4294967295"/>
            </a:defP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In maintaining the doctor-patient relationship, there is the need for complete and timely communication between physicians to patients. While it is expected for residents to interpret and explain diagnostic studies obtained in UAMS Internal Medicine clinic to their patients, often abnormal results may not be delivered. In previous QI projects, it has been shown that feedback in Internal Medicine clinic has been unsatisfactory. Currently there is not a set guide on how residents should respond to an abnormal study, though there are several options available. With the use of Epic, physicians may send result notes, </a:t>
            </a:r>
            <a:r>
              <a:rPr lang="en-US"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Mychart</a:t>
            </a: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messages, mail letters, or simply call the patient directly. The purpose of this quality improvement project was to provide a guide, which would be directly available to interns and residents.</a:t>
            </a:r>
          </a:p>
        </p:txBody>
      </p:sp>
      <p:sp>
        <p:nvSpPr>
          <p:cNvPr id="30" name="Rectangle: Rounded Corners 29">
            <a:extLst>
              <a:ext uri="{FF2B5EF4-FFF2-40B4-BE49-F238E27FC236}">
                <a16:creationId xmlns:a16="http://schemas.microsoft.com/office/drawing/2014/main" id="{9793BC31-3E9A-4E00-A76F-069126324922}"/>
              </a:ext>
            </a:extLst>
          </p:cNvPr>
          <p:cNvSpPr/>
          <p:nvPr/>
        </p:nvSpPr>
        <p:spPr>
          <a:xfrm>
            <a:off x="1105718" y="21265097"/>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5E4ADE2-1C83-47FC-978F-7E0CAA0FDC54}"/>
              </a:ext>
            </a:extLst>
          </p:cNvPr>
          <p:cNvSpPr txBox="1"/>
          <p:nvPr/>
        </p:nvSpPr>
        <p:spPr>
          <a:xfrm>
            <a:off x="10058400" y="8164805"/>
            <a:ext cx="7315200" cy="646331"/>
          </a:xfrm>
          <a:prstGeom prst="rect">
            <a:avLst/>
          </a:prstGeom>
          <a:noFill/>
        </p:spPr>
        <p:txBody>
          <a:bodyPr wrap="square" rtlCol="0">
            <a:spAutoFit/>
          </a:bodyPr>
          <a:lstStyle>
            <a:defPPr>
              <a:defRPr kern="1200" smtId="4294967295"/>
            </a:defPPr>
          </a:lstStyle>
          <a:p>
            <a:r>
              <a:rPr lang="en-US" sz="3600" b="1">
                <a:solidFill>
                  <a:schemeClr val="bg1"/>
                </a:solidFill>
                <a:latin typeface="Nunito" panose="00000500000000000000" pitchFamily="2" charset="0"/>
                <a:cs typeface="Arial" pitchFamily="34" charset="0"/>
              </a:rPr>
              <a:t>Methodology</a:t>
            </a:r>
          </a:p>
        </p:txBody>
      </p:sp>
      <p:sp>
        <p:nvSpPr>
          <p:cNvPr id="32" name="TextBox 31">
            <a:extLst>
              <a:ext uri="{FF2B5EF4-FFF2-40B4-BE49-F238E27FC236}">
                <a16:creationId xmlns:a16="http://schemas.microsoft.com/office/drawing/2014/main" id="{032AC3E4-1804-415D-AFAC-CDB0EC7629F1}"/>
              </a:ext>
            </a:extLst>
          </p:cNvPr>
          <p:cNvSpPr txBox="1"/>
          <p:nvPr/>
        </p:nvSpPr>
        <p:spPr>
          <a:xfrm>
            <a:off x="10058400" y="8987135"/>
            <a:ext cx="11430000" cy="2308324"/>
          </a:xfrm>
          <a:prstGeom prst="rect">
            <a:avLst/>
          </a:prstGeom>
          <a:noFill/>
        </p:spPr>
        <p:txBody>
          <a:bodyPr wrap="square" rtlCol="0">
            <a:spAutoFit/>
          </a:bodyPr>
          <a:lstStyle>
            <a:defPPr>
              <a:defRPr kern="1200" smtId="4294967295"/>
            </a:defP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 step-by-step guide was produced explaining what should be done if there is an abnormal lab result obtained in outpatient clinic. It includes discussing the result and any changes in management with the supervising attending. For critical labs requiring urgent attention, residents were recommended to call the patient immediately. Otherwise, lab results could be sent via result notes, </a:t>
            </a:r>
            <a:r>
              <a:rPr lang="en-US"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Mychart</a:t>
            </a: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messaging, or mailing a letter. </a:t>
            </a:r>
          </a:p>
        </p:txBody>
      </p:sp>
      <p:sp>
        <p:nvSpPr>
          <p:cNvPr id="33" name="Rectangle: Rounded Corners 32">
            <a:extLst>
              <a:ext uri="{FF2B5EF4-FFF2-40B4-BE49-F238E27FC236}">
                <a16:creationId xmlns:a16="http://schemas.microsoft.com/office/drawing/2014/main" id="{EBB32DFF-2B3F-417B-9F8B-8B9F5C654495}"/>
              </a:ext>
            </a:extLst>
          </p:cNvPr>
          <p:cNvSpPr/>
          <p:nvPr/>
        </p:nvSpPr>
        <p:spPr>
          <a:xfrm>
            <a:off x="10134600"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4C26EDB-7235-4F91-A0E2-B62F3F0FCF6C}"/>
              </a:ext>
            </a:extLst>
          </p:cNvPr>
          <p:cNvSpPr txBox="1"/>
          <p:nvPr/>
        </p:nvSpPr>
        <p:spPr>
          <a:xfrm>
            <a:off x="35093337" y="8164805"/>
            <a:ext cx="7772400" cy="646331"/>
          </a:xfrm>
          <a:prstGeom prst="rect">
            <a:avLst/>
          </a:prstGeom>
          <a:noFill/>
        </p:spPr>
        <p:txBody>
          <a:bodyPr wrap="square" rtlCol="0">
            <a:spAutoFit/>
          </a:bodyPr>
          <a:lstStyle>
            <a:defPPr>
              <a:defRPr kern="1200" smtId="4294967295"/>
            </a:defPPr>
          </a:lstStyle>
          <a:p>
            <a:r>
              <a:rPr lang="en-US" sz="3600" b="1">
                <a:solidFill>
                  <a:schemeClr val="bg1"/>
                </a:solidFill>
                <a:latin typeface="Nunito" panose="00000500000000000000" pitchFamily="2" charset="0"/>
                <a:cs typeface="Arial" pitchFamily="34" charset="0"/>
              </a:rPr>
              <a:t>Results</a:t>
            </a:r>
          </a:p>
        </p:txBody>
      </p:sp>
      <p:sp>
        <p:nvSpPr>
          <p:cNvPr id="38" name="TextBox 37">
            <a:extLst>
              <a:ext uri="{FF2B5EF4-FFF2-40B4-BE49-F238E27FC236}">
                <a16:creationId xmlns:a16="http://schemas.microsoft.com/office/drawing/2014/main" id="{D42D236E-7546-4230-89C4-A3CB68860FFA}"/>
              </a:ext>
            </a:extLst>
          </p:cNvPr>
          <p:cNvSpPr txBox="1"/>
          <p:nvPr/>
        </p:nvSpPr>
        <p:spPr>
          <a:xfrm>
            <a:off x="35093337" y="8987135"/>
            <a:ext cx="7772400" cy="3785652"/>
          </a:xfrm>
          <a:prstGeom prst="rect">
            <a:avLst/>
          </a:prstGeom>
          <a:noFill/>
        </p:spPr>
        <p:txBody>
          <a:bodyPr wrap="square" rtlCol="0">
            <a:spAutoFit/>
          </a:bodyPr>
          <a:lstStyle>
            <a:defPPr>
              <a:defRPr kern="1200" smtId="4294967295"/>
            </a:defP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Starting with the small-scale analysis: </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Prior to the development and introduction of the guide, there was only a 50% response rate to abnormal results. After introducing the step-by-step guide, there was an improvement, with a response rate of 92%.</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introduction of the guide to the Medicine-Pediatric residents: </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percentage of results sent was 71% for PGY-1, 90% for PGY-2, 75% for PGY-3, and 95% for PGY-4s. </a:t>
            </a:r>
          </a:p>
        </p:txBody>
      </p:sp>
      <p:sp>
        <p:nvSpPr>
          <p:cNvPr id="39" name="Rectangle: Rounded Corners 38">
            <a:extLst>
              <a:ext uri="{FF2B5EF4-FFF2-40B4-BE49-F238E27FC236}">
                <a16:creationId xmlns:a16="http://schemas.microsoft.com/office/drawing/2014/main" id="{2B650100-83FA-4A86-9D02-FDB1046A1C5A}"/>
              </a:ext>
            </a:extLst>
          </p:cNvPr>
          <p:cNvSpPr/>
          <p:nvPr/>
        </p:nvSpPr>
        <p:spPr>
          <a:xfrm>
            <a:off x="35204400"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E7CCBE-8901-4B3D-AE78-2BE3AAB26519}"/>
              </a:ext>
            </a:extLst>
          </p:cNvPr>
          <p:cNvSpPr txBox="1"/>
          <p:nvPr/>
        </p:nvSpPr>
        <p:spPr>
          <a:xfrm>
            <a:off x="35093337" y="20727471"/>
            <a:ext cx="7772400" cy="646331"/>
          </a:xfrm>
          <a:prstGeom prst="rect">
            <a:avLst/>
          </a:prstGeom>
          <a:noFill/>
        </p:spPr>
        <p:txBody>
          <a:bodyPr wrap="square" rtlCol="0">
            <a:spAutoFit/>
          </a:bodyPr>
          <a:lstStyle>
            <a:defPPr>
              <a:defRPr kern="1200" smtId="4294967295"/>
            </a:defPPr>
          </a:lstStyle>
          <a:p>
            <a:r>
              <a:rPr lang="en-US" sz="3600" b="1">
                <a:solidFill>
                  <a:schemeClr val="bg1"/>
                </a:solidFill>
                <a:latin typeface="Nunito" panose="00000500000000000000" pitchFamily="2" charset="0"/>
                <a:cs typeface="Arial" pitchFamily="34" charset="0"/>
              </a:rPr>
              <a:t>Conclusion</a:t>
            </a:r>
          </a:p>
        </p:txBody>
      </p:sp>
      <p:sp>
        <p:nvSpPr>
          <p:cNvPr id="41" name="TextBox 40">
            <a:extLst>
              <a:ext uri="{FF2B5EF4-FFF2-40B4-BE49-F238E27FC236}">
                <a16:creationId xmlns:a16="http://schemas.microsoft.com/office/drawing/2014/main" id="{D6F40EB5-8D73-41C9-8CC9-4FFF7382622E}"/>
              </a:ext>
            </a:extLst>
          </p:cNvPr>
          <p:cNvSpPr txBox="1"/>
          <p:nvPr/>
        </p:nvSpPr>
        <p:spPr>
          <a:xfrm>
            <a:off x="35093337" y="21549802"/>
            <a:ext cx="7772400" cy="3416320"/>
          </a:xfrm>
          <a:prstGeom prst="rect">
            <a:avLst/>
          </a:prstGeom>
          <a:noFill/>
        </p:spPr>
        <p:txBody>
          <a:bodyPr wrap="square" rtlCol="0">
            <a:spAutoFit/>
          </a:bodyPr>
          <a:lstStyle>
            <a:defPPr>
              <a:defRPr kern="1200" smtId="4294967295"/>
            </a:defP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the use of a step by step guide, not only does it set expectations for the residents to respond to abnormal results, but it may also ameliorate any knowledge gaps preventing that response. Introduction of this guide has improved response of abnormal results by the Medicine-Pediatric interns and residents. The next step will be to provide the guide to incoming interns as well as to the Internal medicine residency. </a:t>
            </a:r>
          </a:p>
        </p:txBody>
      </p:sp>
      <p:sp>
        <p:nvSpPr>
          <p:cNvPr id="42" name="Rectangle: Rounded Corners 41">
            <a:extLst>
              <a:ext uri="{FF2B5EF4-FFF2-40B4-BE49-F238E27FC236}">
                <a16:creationId xmlns:a16="http://schemas.microsoft.com/office/drawing/2014/main" id="{002942FC-744D-4F59-A0B9-6D4CBD4EA1A9}"/>
              </a:ext>
            </a:extLst>
          </p:cNvPr>
          <p:cNvSpPr/>
          <p:nvPr/>
        </p:nvSpPr>
        <p:spPr>
          <a:xfrm>
            <a:off x="35204400" y="21366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CBD65E6-B838-4D00-BF0C-3070FF4F3D21}"/>
              </a:ext>
            </a:extLst>
          </p:cNvPr>
          <p:cNvSpPr txBox="1"/>
          <p:nvPr/>
        </p:nvSpPr>
        <p:spPr>
          <a:xfrm>
            <a:off x="35093337" y="26974800"/>
            <a:ext cx="7772400" cy="646331"/>
          </a:xfrm>
          <a:prstGeom prst="rect">
            <a:avLst/>
          </a:prstGeom>
          <a:noFill/>
        </p:spPr>
        <p:txBody>
          <a:bodyPr wrap="square" rtlCol="0">
            <a:spAutoFit/>
          </a:bodyPr>
          <a:lstStyle>
            <a:defPPr>
              <a:defRPr kern="1200" smtId="4294967295"/>
            </a:defPPr>
          </a:lstStyle>
          <a:p>
            <a:r>
              <a:rPr lang="en-US" sz="3600" b="1">
                <a:solidFill>
                  <a:schemeClr val="bg1"/>
                </a:solidFill>
                <a:latin typeface="Nunito" panose="00000500000000000000" pitchFamily="2" charset="0"/>
                <a:cs typeface="Arial" pitchFamily="34" charset="0"/>
              </a:rPr>
              <a:t>Acknowledgements</a:t>
            </a:r>
          </a:p>
        </p:txBody>
      </p:sp>
      <p:sp>
        <p:nvSpPr>
          <p:cNvPr id="44" name="TextBox 43">
            <a:extLst>
              <a:ext uri="{FF2B5EF4-FFF2-40B4-BE49-F238E27FC236}">
                <a16:creationId xmlns:a16="http://schemas.microsoft.com/office/drawing/2014/main" id="{A2148495-B756-4A96-85FD-E5CC6713F248}"/>
              </a:ext>
            </a:extLst>
          </p:cNvPr>
          <p:cNvSpPr txBox="1"/>
          <p:nvPr/>
        </p:nvSpPr>
        <p:spPr>
          <a:xfrm>
            <a:off x="35093337" y="27797131"/>
            <a:ext cx="7772400" cy="1938992"/>
          </a:xfrm>
          <a:prstGeom prst="rect">
            <a:avLst/>
          </a:prstGeom>
          <a:noFill/>
        </p:spPr>
        <p:txBody>
          <a:bodyPr wrap="square" rtlCol="0">
            <a:spAutoFit/>
          </a:bodyPr>
          <a:lstStyle>
            <a:defPPr>
              <a:defRPr kern="1200" smtId="4294967295"/>
            </a:defPPr>
          </a:lstStyle>
          <a:p>
            <a:pPr marL="342900" indent="-342900">
              <a:buFontTx/>
              <a:buChar char="-"/>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Dr. Hopkins</a:t>
            </a:r>
          </a:p>
          <a:p>
            <a:pPr marL="342900" indent="-342900">
              <a:buFontTx/>
              <a:buChar char="-"/>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Char char="-"/>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Dr, Gardner</a:t>
            </a: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PGY 1-4 of Medicine-Pediatrics residency</a:t>
            </a:r>
          </a:p>
        </p:txBody>
      </p:sp>
      <p:sp>
        <p:nvSpPr>
          <p:cNvPr id="45" name="Rectangle: Rounded Corners 44">
            <a:extLst>
              <a:ext uri="{FF2B5EF4-FFF2-40B4-BE49-F238E27FC236}">
                <a16:creationId xmlns:a16="http://schemas.microsoft.com/office/drawing/2014/main" id="{56C266B8-8AB7-40F0-B164-823BEF121F94}"/>
              </a:ext>
            </a:extLst>
          </p:cNvPr>
          <p:cNvSpPr/>
          <p:nvPr/>
        </p:nvSpPr>
        <p:spPr>
          <a:xfrm>
            <a:off x="35204400" y="27614879"/>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213D30-7C6A-4F3D-8BA8-76BFA2B6B35B}"/>
              </a:ext>
            </a:extLst>
          </p:cNvPr>
          <p:cNvPicPr>
            <a:picLocks noChangeAspect="1"/>
          </p:cNvPicPr>
          <p:nvPr/>
        </p:nvPicPr>
        <p:blipFill>
          <a:blip r:embed="rId4"/>
          <a:stretch>
            <a:fillRect/>
          </a:stretch>
        </p:blipFill>
        <p:spPr>
          <a:xfrm>
            <a:off x="12013335" y="11611691"/>
            <a:ext cx="7302992" cy="9512615"/>
          </a:xfrm>
          <a:prstGeom prst="rect">
            <a:avLst/>
          </a:prstGeom>
        </p:spPr>
      </p:pic>
      <p:pic>
        <p:nvPicPr>
          <p:cNvPr id="7" name="Picture 6">
            <a:extLst>
              <a:ext uri="{FF2B5EF4-FFF2-40B4-BE49-F238E27FC236}">
                <a16:creationId xmlns:a16="http://schemas.microsoft.com/office/drawing/2014/main" id="{60DC5B34-5A20-4A19-820D-2F321E2FB284}"/>
              </a:ext>
            </a:extLst>
          </p:cNvPr>
          <p:cNvPicPr>
            <a:picLocks noChangeAspect="1"/>
          </p:cNvPicPr>
          <p:nvPr/>
        </p:nvPicPr>
        <p:blipFill>
          <a:blip r:embed="rId5"/>
          <a:stretch>
            <a:fillRect/>
          </a:stretch>
        </p:blipFill>
        <p:spPr>
          <a:xfrm>
            <a:off x="12013335" y="21861004"/>
            <a:ext cx="7302992" cy="9512615"/>
          </a:xfrm>
          <a:prstGeom prst="rect">
            <a:avLst/>
          </a:prstGeom>
        </p:spPr>
      </p:pic>
      <p:pic>
        <p:nvPicPr>
          <p:cNvPr id="8" name="Picture 7">
            <a:extLst>
              <a:ext uri="{FF2B5EF4-FFF2-40B4-BE49-F238E27FC236}">
                <a16:creationId xmlns:a16="http://schemas.microsoft.com/office/drawing/2014/main" id="{640EAC83-337F-4566-8A15-08D5B8CCD20C}"/>
              </a:ext>
            </a:extLst>
          </p:cNvPr>
          <p:cNvPicPr>
            <a:picLocks noChangeAspect="1"/>
          </p:cNvPicPr>
          <p:nvPr/>
        </p:nvPicPr>
        <p:blipFill>
          <a:blip r:embed="rId6"/>
          <a:stretch>
            <a:fillRect/>
          </a:stretch>
        </p:blipFill>
        <p:spPr>
          <a:xfrm>
            <a:off x="35204400" y="13850636"/>
            <a:ext cx="6847584" cy="4115836"/>
          </a:xfrm>
          <a:prstGeom prst="rect">
            <a:avLst/>
          </a:prstGeom>
        </p:spPr>
      </p:pic>
      <p:pic>
        <p:nvPicPr>
          <p:cNvPr id="9" name="Picture 8">
            <a:extLst>
              <a:ext uri="{FF2B5EF4-FFF2-40B4-BE49-F238E27FC236}">
                <a16:creationId xmlns:a16="http://schemas.microsoft.com/office/drawing/2014/main" id="{1376E203-4D16-437D-B081-2E8467880985}"/>
              </a:ext>
            </a:extLst>
          </p:cNvPr>
          <p:cNvPicPr>
            <a:picLocks noChangeAspect="1"/>
          </p:cNvPicPr>
          <p:nvPr/>
        </p:nvPicPr>
        <p:blipFill>
          <a:blip r:embed="rId7"/>
          <a:stretch>
            <a:fillRect/>
          </a:stretch>
        </p:blipFill>
        <p:spPr>
          <a:xfrm>
            <a:off x="22918444" y="24359145"/>
            <a:ext cx="10701775" cy="6432451"/>
          </a:xfrm>
          <a:prstGeom prst="rect">
            <a:avLst/>
          </a:prstGeom>
        </p:spPr>
      </p:pic>
      <p:pic>
        <p:nvPicPr>
          <p:cNvPr id="10" name="Picture 9">
            <a:extLst>
              <a:ext uri="{FF2B5EF4-FFF2-40B4-BE49-F238E27FC236}">
                <a16:creationId xmlns:a16="http://schemas.microsoft.com/office/drawing/2014/main" id="{7ADBB407-9888-4C99-8782-0344901866A1}"/>
              </a:ext>
            </a:extLst>
          </p:cNvPr>
          <p:cNvPicPr>
            <a:picLocks noChangeAspect="1"/>
          </p:cNvPicPr>
          <p:nvPr/>
        </p:nvPicPr>
        <p:blipFill>
          <a:blip r:embed="rId8"/>
          <a:stretch>
            <a:fillRect/>
          </a:stretch>
        </p:blipFill>
        <p:spPr>
          <a:xfrm>
            <a:off x="22918444" y="12692328"/>
            <a:ext cx="10701775" cy="6432451"/>
          </a:xfrm>
          <a:prstGeom prst="rect">
            <a:avLst/>
          </a:prstGeom>
        </p:spPr>
      </p:pic>
      <p:sp>
        <p:nvSpPr>
          <p:cNvPr id="11" name="TextBox 10">
            <a:extLst>
              <a:ext uri="{FF2B5EF4-FFF2-40B4-BE49-F238E27FC236}">
                <a16:creationId xmlns:a16="http://schemas.microsoft.com/office/drawing/2014/main" id="{203CFC19-C13E-44B5-AAAE-C5FF2DDF94E8}"/>
              </a:ext>
            </a:extLst>
          </p:cNvPr>
          <p:cNvSpPr txBox="1"/>
          <p:nvPr/>
        </p:nvSpPr>
        <p:spPr>
          <a:xfrm>
            <a:off x="23067182" y="20365636"/>
            <a:ext cx="9618276" cy="3046988"/>
          </a:xfrm>
          <a:prstGeom prst="rect">
            <a:avLst/>
          </a:prstGeom>
          <a:noFill/>
        </p:spPr>
        <p:txBody>
          <a:bodyPr wrap="square" rtlCol="0">
            <a:spAutoFit/>
          </a:bodyPr>
          <a:lstStyle/>
          <a:p>
            <a:r>
              <a:rPr lang="en-US" sz="2400" dirty="0">
                <a:solidFill>
                  <a:schemeClr val="bg1"/>
                </a:solidFill>
                <a:latin typeface="Open Sans" panose="020B0604020202020204" charset="0"/>
                <a:ea typeface="Open Sans" panose="020B0604020202020204" charset="0"/>
                <a:cs typeface="Open Sans" panose="020B0604020202020204" charset="0"/>
              </a:rPr>
              <a:t>Following the small-scale analysis, the step-by-step guide was then made available to all classes in the Medicine-Pediatric residency. Interns and Residents were advised to electronically document when abnormal results had been sent to the patient. Over a four-month period (December-March) charts were again reviewed. Data was then collected from Epic to compare the percentage of abnormal results sent to patients per PGY year, as shown in Figure 2. </a:t>
            </a:r>
          </a:p>
        </p:txBody>
      </p:sp>
      <p:sp>
        <p:nvSpPr>
          <p:cNvPr id="12" name="TextBox 11">
            <a:extLst>
              <a:ext uri="{FF2B5EF4-FFF2-40B4-BE49-F238E27FC236}">
                <a16:creationId xmlns:a16="http://schemas.microsoft.com/office/drawing/2014/main" id="{DC928204-B762-4867-80A6-22831E7CE053}"/>
              </a:ext>
            </a:extLst>
          </p:cNvPr>
          <p:cNvSpPr txBox="1"/>
          <p:nvPr/>
        </p:nvSpPr>
        <p:spPr>
          <a:xfrm>
            <a:off x="23067182" y="8886175"/>
            <a:ext cx="9618276" cy="3046988"/>
          </a:xfrm>
          <a:prstGeom prst="rect">
            <a:avLst/>
          </a:prstGeom>
          <a:noFill/>
        </p:spPr>
        <p:txBody>
          <a:bodyPr wrap="square" rtlCol="0">
            <a:spAutoFit/>
          </a:bodyPr>
          <a:lstStyle/>
          <a:p>
            <a:r>
              <a:rPr lang="en-US" sz="2400" dirty="0">
                <a:solidFill>
                  <a:schemeClr val="bg1"/>
                </a:solidFill>
                <a:latin typeface="Open Sans" panose="020B0604020202020204" charset="0"/>
                <a:ea typeface="Open Sans" panose="020B0604020202020204" charset="0"/>
                <a:cs typeface="Open Sans" panose="020B0604020202020204" charset="0"/>
              </a:rPr>
              <a:t>We started the project with a small-scale analysis of one resident. Outpatient charts were reviewed on Epic, and any abnormal labs were recorded as well as any documentation of response by physician to patient during the intern year. The guide was then utilized and for the next year (PGY-2) outpatient charts were reviewed. Abnormal labs and any documented responses were again recorded. Figure 1 shows the percentage of abnormal labs which have documented responses sent to patients. </a:t>
            </a:r>
          </a:p>
        </p:txBody>
      </p:sp>
      <p:pic>
        <p:nvPicPr>
          <p:cNvPr id="22" name="Audio 21">
            <a:hlinkClick r:id="" action="ppaction://media"/>
            <a:extLst>
              <a:ext uri="{FF2B5EF4-FFF2-40B4-BE49-F238E27FC236}">
                <a16:creationId xmlns:a16="http://schemas.microsoft.com/office/drawing/2014/main" id="{234E03E9-26A3-4C60-9ED8-F147A6372C2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3129200" y="32156400"/>
            <a:ext cx="609600" cy="609600"/>
          </a:xfrm>
          <a:prstGeom prst="rect">
            <a:avLst/>
          </a:prstGeom>
        </p:spPr>
      </p:pic>
    </p:spTree>
    <p:extLst>
      <p:ext uri="{BB962C8B-B14F-4D97-AF65-F5344CB8AC3E}">
        <p14:creationId xmlns:p14="http://schemas.microsoft.com/office/powerpoint/2010/main" val="1270404738"/>
      </p:ext>
    </p:extLst>
  </p:cSld>
  <p:clrMapOvr>
    <a:masterClrMapping/>
  </p:clrMapOvr>
  <p:transition advTm="1793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deliberatingwatermelon|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772</Words>
  <Application>Microsoft Office PowerPoint</Application>
  <PresentationFormat>Custom</PresentationFormat>
  <Paragraphs>31</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Nunito</vt:lpstr>
      <vt:lpstr>Calibri</vt:lpstr>
      <vt:lpstr>Arial</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Cushing, Jennifer</cp:lastModifiedBy>
  <cp:revision>32</cp:revision>
  <cp:lastPrinted>2012-07-31T19:59:21Z</cp:lastPrinted>
  <dcterms:modified xsi:type="dcterms:W3CDTF">2020-06-03T15:02:45Z</dcterms:modified>
  <cp:category>research posters template</cp:category>
</cp:coreProperties>
</file>