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67" r:id="rId2"/>
  </p:sldIdLst>
  <p:sldSz cx="51206400" cy="33832800"/>
  <p:notesSz cx="9283700" cy="6985000"/>
  <p:defaultTextStyle>
    <a:defPPr>
      <a:defRPr lang="en-US"/>
    </a:defPPr>
    <a:lvl1pPr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1pPr>
    <a:lvl2pPr marL="792163" indent="-334963"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2pPr>
    <a:lvl3pPr marL="1584325" indent="-669925"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3pPr>
    <a:lvl4pPr marL="2376488" indent="-1004888"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4pPr>
    <a:lvl5pPr marL="3168650" indent="-1339850"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5pPr>
    <a:lvl6pPr marL="2286000" algn="l" defTabSz="457200" rtl="0" eaLnBrk="1" latinLnBrk="0" hangingPunct="1">
      <a:defRPr sz="4200" kern="1200">
        <a:solidFill>
          <a:schemeClr val="tx1"/>
        </a:solidFill>
        <a:latin typeface="Times New Roman" charset="0"/>
        <a:ea typeface="MS PGothic" charset="0"/>
        <a:cs typeface="MS PGothic" charset="0"/>
      </a:defRPr>
    </a:lvl6pPr>
    <a:lvl7pPr marL="2743200" algn="l" defTabSz="457200" rtl="0" eaLnBrk="1" latinLnBrk="0" hangingPunct="1">
      <a:defRPr sz="4200" kern="1200">
        <a:solidFill>
          <a:schemeClr val="tx1"/>
        </a:solidFill>
        <a:latin typeface="Times New Roman" charset="0"/>
        <a:ea typeface="MS PGothic" charset="0"/>
        <a:cs typeface="MS PGothic" charset="0"/>
      </a:defRPr>
    </a:lvl7pPr>
    <a:lvl8pPr marL="3200400" algn="l" defTabSz="457200" rtl="0" eaLnBrk="1" latinLnBrk="0" hangingPunct="1">
      <a:defRPr sz="4200" kern="1200">
        <a:solidFill>
          <a:schemeClr val="tx1"/>
        </a:solidFill>
        <a:latin typeface="Times New Roman" charset="0"/>
        <a:ea typeface="MS PGothic" charset="0"/>
        <a:cs typeface="MS PGothic" charset="0"/>
      </a:defRPr>
    </a:lvl8pPr>
    <a:lvl9pPr marL="3657600" algn="l" defTabSz="457200" rtl="0" eaLnBrk="1" latinLnBrk="0" hangingPunct="1">
      <a:defRPr sz="42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8436">
          <p15:clr>
            <a:srgbClr val="A4A3A4"/>
          </p15:clr>
        </p15:guide>
        <p15:guide id="2" pos="16128">
          <p15:clr>
            <a:srgbClr val="A4A3A4"/>
          </p15:clr>
        </p15:guide>
      </p15:sldGuideLst>
    </p:ext>
    <p:ext uri="{2D200454-40CA-4A62-9FC3-DE9A4176ACB9}">
      <p15:notesGuideLst xmlns:p15="http://schemas.microsoft.com/office/powerpoint/2012/main">
        <p15:guide id="1" orient="horz" pos="2200">
          <p15:clr>
            <a:srgbClr val="A4A3A4"/>
          </p15:clr>
        </p15:guide>
        <p15:guide id="2" pos="292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T. Washington" initials="NTW" lastIdx="8" clrIdx="0"/>
  <p:cmAuthor id="2" name="Jesse Xie" initials="" lastIdx="0" clrIdx="1"/>
  <p:cmAuthor id="3" name="James, Ryan" initials="JR" lastIdx="1" clrIdx="2">
    <p:extLst>
      <p:ext uri="{19B8F6BF-5375-455C-9EA6-DF929625EA0E}">
        <p15:presenceInfo xmlns:p15="http://schemas.microsoft.com/office/powerpoint/2012/main" userId="S::2668496@uams.edu::537c0d6c-d3d0-4d5c-8ea8-83834d55dc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9FF"/>
    <a:srgbClr val="F40036"/>
    <a:srgbClr val="D70005"/>
    <a:srgbClr val="F50006"/>
    <a:srgbClr val="F51608"/>
    <a:srgbClr val="EC1B0B"/>
    <a:srgbClr val="F62309"/>
    <a:srgbClr val="D3EBF2"/>
    <a:srgbClr val="C8E7F2"/>
    <a:srgbClr val="BDD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04"/>
    <p:restoredTop sz="94746"/>
  </p:normalViewPr>
  <p:slideViewPr>
    <p:cSldViewPr snapToGrid="0">
      <p:cViewPr varScale="1">
        <p:scale>
          <a:sx n="18" d="100"/>
          <a:sy n="18" d="100"/>
        </p:scale>
        <p:origin x="1808" y="384"/>
      </p:cViewPr>
      <p:guideLst>
        <p:guide orient="horz" pos="8436"/>
        <p:guide pos="161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9" d="100"/>
          <a:sy n="59" d="100"/>
        </p:scale>
        <p:origin x="-2574" y="-90"/>
      </p:cViewPr>
      <p:guideLst>
        <p:guide orient="horz" pos="2200"/>
        <p:guide pos="292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4022725" cy="349250"/>
          </a:xfrm>
          <a:prstGeom prst="rect">
            <a:avLst/>
          </a:prstGeom>
          <a:noFill/>
          <a:ln w="9525">
            <a:noFill/>
            <a:miter lim="800000"/>
            <a:headEnd/>
            <a:tailEnd/>
          </a:ln>
        </p:spPr>
        <p:txBody>
          <a:bodyPr vert="horz" wrap="square" lIns="93219" tIns="46609" rIns="93219" bIns="46609" numCol="1" anchor="t" anchorCtr="0" compatLnSpc="1">
            <a:prstTxWarp prst="textNoShape">
              <a:avLst/>
            </a:prstTxWarp>
          </a:bodyPr>
          <a:lstStyle>
            <a:lvl1pPr defTabSz="933450">
              <a:defRPr sz="1200">
                <a:effectLst>
                  <a:outerShdw blurRad="38100" dist="38100" dir="2700000" algn="tl">
                    <a:srgbClr val="C0C0C0"/>
                  </a:outerShdw>
                </a:effectLst>
                <a:latin typeface="Times New Roman" pitchFamily="18" charset="0"/>
                <a:ea typeface="+mn-ea"/>
                <a:cs typeface="+mn-cs"/>
              </a:defRPr>
            </a:lvl1pPr>
          </a:lstStyle>
          <a:p>
            <a:pPr>
              <a:defRPr/>
            </a:pPr>
            <a:endParaRPr lang="en-US"/>
          </a:p>
        </p:txBody>
      </p:sp>
      <p:sp>
        <p:nvSpPr>
          <p:cNvPr id="3" name="Date Placeholder 2"/>
          <p:cNvSpPr>
            <a:spLocks noGrp="1"/>
          </p:cNvSpPr>
          <p:nvPr>
            <p:ph type="dt" sz="quarter" idx="1"/>
          </p:nvPr>
        </p:nvSpPr>
        <p:spPr bwMode="auto">
          <a:xfrm>
            <a:off x="5259388" y="0"/>
            <a:ext cx="4022725" cy="349250"/>
          </a:xfrm>
          <a:prstGeom prst="rect">
            <a:avLst/>
          </a:prstGeom>
          <a:noFill/>
          <a:ln w="9525">
            <a:noFill/>
            <a:miter lim="800000"/>
            <a:headEnd/>
            <a:tailEnd/>
          </a:ln>
        </p:spPr>
        <p:txBody>
          <a:bodyPr vert="horz" wrap="square" lIns="93219" tIns="46609" rIns="93219" bIns="46609" numCol="1" anchor="t" anchorCtr="0" compatLnSpc="1">
            <a:prstTxWarp prst="textNoShape">
              <a:avLst/>
            </a:prstTxWarp>
          </a:bodyPr>
          <a:lstStyle>
            <a:lvl1pPr algn="r" defTabSz="933450">
              <a:defRPr sz="1200">
                <a:effectLst>
                  <a:outerShdw blurRad="38100" dist="38100" dir="2700000" algn="tl">
                    <a:srgbClr val="DDDDDD"/>
                  </a:outerShdw>
                </a:effectLst>
              </a:defRPr>
            </a:lvl1pPr>
          </a:lstStyle>
          <a:p>
            <a:pPr>
              <a:defRPr/>
            </a:pPr>
            <a:fld id="{AE5E3F66-9B7D-A243-A1D2-6573812EE633}" type="datetimeFigureOut">
              <a:rPr lang="en-US"/>
              <a:pPr>
                <a:defRPr/>
              </a:pPr>
              <a:t>6/3/2020</a:t>
            </a:fld>
            <a:endParaRPr lang="en-US"/>
          </a:p>
        </p:txBody>
      </p:sp>
      <p:sp>
        <p:nvSpPr>
          <p:cNvPr id="4" name="Footer Placeholder 3"/>
          <p:cNvSpPr>
            <a:spLocks noGrp="1"/>
          </p:cNvSpPr>
          <p:nvPr>
            <p:ph type="ftr" sz="quarter" idx="2"/>
          </p:nvPr>
        </p:nvSpPr>
        <p:spPr bwMode="auto">
          <a:xfrm>
            <a:off x="0" y="6634163"/>
            <a:ext cx="4022725" cy="349250"/>
          </a:xfrm>
          <a:prstGeom prst="rect">
            <a:avLst/>
          </a:prstGeom>
          <a:noFill/>
          <a:ln w="9525">
            <a:noFill/>
            <a:miter lim="800000"/>
            <a:headEnd/>
            <a:tailEnd/>
          </a:ln>
        </p:spPr>
        <p:txBody>
          <a:bodyPr vert="horz" wrap="square" lIns="93219" tIns="46609" rIns="93219" bIns="46609" numCol="1" anchor="b" anchorCtr="0" compatLnSpc="1">
            <a:prstTxWarp prst="textNoShape">
              <a:avLst/>
            </a:prstTxWarp>
          </a:bodyPr>
          <a:lstStyle>
            <a:lvl1pPr defTabSz="933450">
              <a:defRPr sz="1200">
                <a:effectLst>
                  <a:outerShdw blurRad="38100" dist="38100" dir="2700000" algn="tl">
                    <a:srgbClr val="C0C0C0"/>
                  </a:outerShdw>
                </a:effectLst>
                <a:latin typeface="Times New Roman" pitchFamily="18" charset="0"/>
                <a:ea typeface="+mn-ea"/>
                <a:cs typeface="+mn-cs"/>
              </a:defRPr>
            </a:lvl1pPr>
          </a:lstStyle>
          <a:p>
            <a:pPr>
              <a:defRPr/>
            </a:pPr>
            <a:endParaRPr lang="en-US"/>
          </a:p>
        </p:txBody>
      </p:sp>
      <p:sp>
        <p:nvSpPr>
          <p:cNvPr id="5" name="Slide Number Placeholder 4"/>
          <p:cNvSpPr>
            <a:spLocks noGrp="1"/>
          </p:cNvSpPr>
          <p:nvPr>
            <p:ph type="sldNum" sz="quarter" idx="3"/>
          </p:nvPr>
        </p:nvSpPr>
        <p:spPr bwMode="auto">
          <a:xfrm>
            <a:off x="5259388" y="6634163"/>
            <a:ext cx="4022725" cy="349250"/>
          </a:xfrm>
          <a:prstGeom prst="rect">
            <a:avLst/>
          </a:prstGeom>
          <a:noFill/>
          <a:ln w="9525">
            <a:noFill/>
            <a:miter lim="800000"/>
            <a:headEnd/>
            <a:tailEnd/>
          </a:ln>
        </p:spPr>
        <p:txBody>
          <a:bodyPr vert="horz" wrap="square" lIns="93219" tIns="46609" rIns="93219" bIns="46609" numCol="1" anchor="b" anchorCtr="0" compatLnSpc="1">
            <a:prstTxWarp prst="textNoShape">
              <a:avLst/>
            </a:prstTxWarp>
          </a:bodyPr>
          <a:lstStyle>
            <a:lvl1pPr algn="r" defTabSz="933450">
              <a:defRPr sz="1200">
                <a:effectLst>
                  <a:outerShdw blurRad="38100" dist="38100" dir="2700000" algn="tl">
                    <a:srgbClr val="DDDDDD"/>
                  </a:outerShdw>
                </a:effectLst>
              </a:defRPr>
            </a:lvl1pPr>
          </a:lstStyle>
          <a:p>
            <a:pPr>
              <a:defRPr/>
            </a:pPr>
            <a:fld id="{5AEC6457-B394-CD42-B9DB-9E8B0940D80E}" type="slidenum">
              <a:rPr lang="en-US"/>
              <a:pPr>
                <a:defRPr/>
              </a:pPr>
              <a:t>‹#›</a:t>
            </a:fld>
            <a:endParaRPr lang="en-US"/>
          </a:p>
        </p:txBody>
      </p:sp>
    </p:spTree>
    <p:extLst>
      <p:ext uri="{BB962C8B-B14F-4D97-AF65-F5344CB8AC3E}">
        <p14:creationId xmlns:p14="http://schemas.microsoft.com/office/powerpoint/2010/main" val="132904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6075"/>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lvl1pPr defTabSz="933450">
              <a:defRPr sz="1200">
                <a:effectLst/>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5265738" y="0"/>
            <a:ext cx="4003675" cy="346075"/>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lvl1pPr algn="r" defTabSz="933450">
              <a:defRPr sz="1200">
                <a:effectLst/>
                <a:latin typeface="Times New Roman" pitchFamily="18"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627313" y="519113"/>
            <a:ext cx="4010025" cy="26495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1263650" y="3340100"/>
            <a:ext cx="6742113" cy="3111500"/>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24638"/>
            <a:ext cx="4003675" cy="346075"/>
          </a:xfrm>
          <a:prstGeom prst="rect">
            <a:avLst/>
          </a:prstGeom>
          <a:noFill/>
          <a:ln w="9525">
            <a:noFill/>
            <a:miter lim="800000"/>
            <a:headEnd/>
            <a:tailEnd/>
          </a:ln>
        </p:spPr>
        <p:txBody>
          <a:bodyPr vert="horz" wrap="square" lIns="93211" tIns="46605" rIns="93211" bIns="46605" numCol="1" anchor="b" anchorCtr="0" compatLnSpc="1">
            <a:prstTxWarp prst="textNoShape">
              <a:avLst/>
            </a:prstTxWarp>
          </a:bodyPr>
          <a:lstStyle>
            <a:lvl1pPr defTabSz="933450">
              <a:defRPr sz="1200">
                <a:effectLst/>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5265738" y="6624638"/>
            <a:ext cx="4003675" cy="346075"/>
          </a:xfrm>
          <a:prstGeom prst="rect">
            <a:avLst/>
          </a:prstGeom>
          <a:noFill/>
          <a:ln w="9525">
            <a:noFill/>
            <a:miter lim="800000"/>
            <a:headEnd/>
            <a:tailEnd/>
          </a:ln>
        </p:spPr>
        <p:txBody>
          <a:bodyPr vert="horz" wrap="square" lIns="93211" tIns="46605" rIns="93211" bIns="46605" numCol="1" anchor="b" anchorCtr="0" compatLnSpc="1">
            <a:prstTxWarp prst="textNoShape">
              <a:avLst/>
            </a:prstTxWarp>
          </a:bodyPr>
          <a:lstStyle>
            <a:lvl1pPr algn="r" defTabSz="933450">
              <a:defRPr sz="1200"/>
            </a:lvl1pPr>
          </a:lstStyle>
          <a:p>
            <a:pPr>
              <a:defRPr/>
            </a:pPr>
            <a:fld id="{C16737DC-4121-6E43-8394-BB8EEF37D5F2}" type="slidenum">
              <a:rPr lang="en-US"/>
              <a:pPr>
                <a:defRPr/>
              </a:pPr>
              <a:t>‹#›</a:t>
            </a:fld>
            <a:endParaRPr lang="en-US"/>
          </a:p>
        </p:txBody>
      </p:sp>
    </p:spTree>
    <p:extLst>
      <p:ext uri="{BB962C8B-B14F-4D97-AF65-F5344CB8AC3E}">
        <p14:creationId xmlns:p14="http://schemas.microsoft.com/office/powerpoint/2010/main" val="1051534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1pPr>
    <a:lvl2pPr marL="792163"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2pPr>
    <a:lvl3pPr marL="1584325"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3pPr>
    <a:lvl4pPr marL="2376488"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4pPr>
    <a:lvl5pPr marL="3168650"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5pPr>
    <a:lvl6pPr marL="3962136" algn="l" defTabSz="1584854" rtl="0" eaLnBrk="1" latinLnBrk="0" hangingPunct="1">
      <a:defRPr sz="2100" kern="1200">
        <a:solidFill>
          <a:schemeClr val="tx1"/>
        </a:solidFill>
        <a:latin typeface="+mn-lt"/>
        <a:ea typeface="+mn-ea"/>
        <a:cs typeface="+mn-cs"/>
      </a:defRPr>
    </a:lvl6pPr>
    <a:lvl7pPr marL="4754562" algn="l" defTabSz="1584854" rtl="0" eaLnBrk="1" latinLnBrk="0" hangingPunct="1">
      <a:defRPr sz="2100" kern="1200">
        <a:solidFill>
          <a:schemeClr val="tx1"/>
        </a:solidFill>
        <a:latin typeface="+mn-lt"/>
        <a:ea typeface="+mn-ea"/>
        <a:cs typeface="+mn-cs"/>
      </a:defRPr>
    </a:lvl7pPr>
    <a:lvl8pPr marL="5546990" algn="l" defTabSz="1584854" rtl="0" eaLnBrk="1" latinLnBrk="0" hangingPunct="1">
      <a:defRPr sz="2100" kern="1200">
        <a:solidFill>
          <a:schemeClr val="tx1"/>
        </a:solidFill>
        <a:latin typeface="+mn-lt"/>
        <a:ea typeface="+mn-ea"/>
        <a:cs typeface="+mn-cs"/>
      </a:defRPr>
    </a:lvl8pPr>
    <a:lvl9pPr marL="6339417" algn="l" defTabSz="1584854"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2659063" y="523875"/>
            <a:ext cx="3965575" cy="2619375"/>
          </a:xfrm>
          <a:ln/>
        </p:spPr>
      </p:sp>
      <p:sp>
        <p:nvSpPr>
          <p:cNvPr id="163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2000" b="1" kern="1200" baseline="0" dirty="0">
                <a:solidFill>
                  <a:srgbClr val="FF0000"/>
                </a:solidFill>
                <a:effectLst/>
                <a:latin typeface="Arial" charset="0"/>
                <a:ea typeface="ＭＳ Ｐゴシック" charset="-128"/>
                <a:cs typeface="ＭＳ Ｐゴシック" charset="-128"/>
              </a:rPr>
              <a:t>Still need to insert UAMS logo at top L hand corner!!!!</a:t>
            </a:r>
          </a:p>
        </p:txBody>
      </p:sp>
      <p:sp>
        <p:nvSpPr>
          <p:cNvPr id="163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fld id="{5F18E68B-58DE-46FF-B97F-1F513B2765B5}" type="slidenum">
              <a:rPr lang="en-US" altLang="en-US" sz="1200">
                <a:solidFill>
                  <a:schemeClr val="tx1"/>
                </a:solidFill>
              </a:rPr>
              <a:pPr eaLnBrk="1" hangingPunct="1"/>
              <a:t>1</a:t>
            </a:fld>
            <a:endParaRPr lang="en-US" altLang="en-US" sz="1200">
              <a:solidFill>
                <a:schemeClr val="tx1"/>
              </a:solidFill>
            </a:endParaRPr>
          </a:p>
        </p:txBody>
      </p:sp>
    </p:spTree>
    <p:extLst>
      <p:ext uri="{BB962C8B-B14F-4D97-AF65-F5344CB8AC3E}">
        <p14:creationId xmlns:p14="http://schemas.microsoft.com/office/powerpoint/2010/main" val="67972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1223" y="10509119"/>
            <a:ext cx="43523959" cy="7254081"/>
          </a:xfrm>
          <a:prstGeom prst="rect">
            <a:avLst/>
          </a:prstGeom>
        </p:spPr>
        <p:txBody>
          <a:bodyPr lIns="158486" tIns="79243" rIns="158486" bIns="79243"/>
          <a:lstStyle/>
          <a:p>
            <a:r>
              <a:rPr lang="en-US"/>
              <a:t>Click to edit Master title style</a:t>
            </a:r>
          </a:p>
        </p:txBody>
      </p:sp>
      <p:sp>
        <p:nvSpPr>
          <p:cNvPr id="3" name="Subtitle 2"/>
          <p:cNvSpPr>
            <a:spLocks noGrp="1"/>
          </p:cNvSpPr>
          <p:nvPr>
            <p:ph type="subTitle" idx="1"/>
          </p:nvPr>
        </p:nvSpPr>
        <p:spPr>
          <a:xfrm>
            <a:off x="7680593" y="19172900"/>
            <a:ext cx="35845220" cy="8644201"/>
          </a:xfrm>
          <a:prstGeom prst="rect">
            <a:avLst/>
          </a:prstGeom>
        </p:spPr>
        <p:txBody>
          <a:bodyPr lIns="158486" tIns="79243" rIns="158486" bIns="79243"/>
          <a:lstStyle>
            <a:lvl1pPr marL="0" indent="0" algn="ctr">
              <a:buNone/>
              <a:defRPr/>
            </a:lvl1pPr>
            <a:lvl2pPr marL="792428" indent="0" algn="ctr">
              <a:buNone/>
              <a:defRPr/>
            </a:lvl2pPr>
            <a:lvl3pPr marL="1584854" indent="0" algn="ctr">
              <a:buNone/>
              <a:defRPr/>
            </a:lvl3pPr>
            <a:lvl4pPr marL="2377282" indent="0" algn="ctr">
              <a:buNone/>
              <a:defRPr/>
            </a:lvl4pPr>
            <a:lvl5pPr marL="3169708" indent="0" algn="ctr">
              <a:buNone/>
              <a:defRPr/>
            </a:lvl5pPr>
            <a:lvl6pPr marL="3962136" indent="0" algn="ctr">
              <a:buNone/>
              <a:defRPr/>
            </a:lvl6pPr>
            <a:lvl7pPr marL="4754562" indent="0" algn="ctr">
              <a:buNone/>
              <a:defRPr/>
            </a:lvl7pPr>
            <a:lvl8pPr marL="5546990" indent="0" algn="ctr">
              <a:buNone/>
              <a:defRPr/>
            </a:lvl8pPr>
            <a:lvl9pPr marL="6339417" indent="0" algn="ctr">
              <a:buNone/>
              <a:defRPr/>
            </a:lvl9pPr>
          </a:lstStyle>
          <a:p>
            <a:r>
              <a:rPr lang="en-US"/>
              <a:t>Click to edit Master subtitle style</a:t>
            </a:r>
          </a:p>
        </p:txBody>
      </p:sp>
    </p:spTree>
    <p:extLst>
      <p:ext uri="{BB962C8B-B14F-4D97-AF65-F5344CB8AC3E}">
        <p14:creationId xmlns:p14="http://schemas.microsoft.com/office/powerpoint/2010/main" val="153540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Vertical Text Placeholder 2"/>
          <p:cNvSpPr>
            <a:spLocks noGrp="1"/>
          </p:cNvSpPr>
          <p:nvPr>
            <p:ph type="body" orient="vert" idx="1"/>
          </p:nvPr>
        </p:nvSpPr>
        <p:spPr>
          <a:xfrm>
            <a:off x="2559581" y="7895303"/>
            <a:ext cx="46087243" cy="22327593"/>
          </a:xfrm>
          <a:prstGeom prst="rect">
            <a:avLst/>
          </a:prstGeom>
        </p:spPr>
        <p:txBody>
          <a:bodyPr vert="eaVert"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389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013" y="1355860"/>
            <a:ext cx="11521811" cy="28867035"/>
          </a:xfrm>
          <a:prstGeom prst="rect">
            <a:avLst/>
          </a:prstGeom>
        </p:spPr>
        <p:txBody>
          <a:bodyPr vert="eaVert" lIns="158486" tIns="79243" rIns="158486" bIns="79243"/>
          <a:lstStyle/>
          <a:p>
            <a:r>
              <a:rPr lang="en-US"/>
              <a:t>Click to edit Master title style</a:t>
            </a:r>
          </a:p>
        </p:txBody>
      </p:sp>
      <p:sp>
        <p:nvSpPr>
          <p:cNvPr id="3" name="Vertical Text Placeholder 2"/>
          <p:cNvSpPr>
            <a:spLocks noGrp="1"/>
          </p:cNvSpPr>
          <p:nvPr>
            <p:ph type="body" orient="vert" idx="1"/>
          </p:nvPr>
        </p:nvSpPr>
        <p:spPr>
          <a:xfrm>
            <a:off x="2559580" y="1355860"/>
            <a:ext cx="34387632" cy="28867035"/>
          </a:xfrm>
          <a:prstGeom prst="rect">
            <a:avLst/>
          </a:prstGeom>
        </p:spPr>
        <p:txBody>
          <a:bodyPr vert="eaVert"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173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Content Placeholder 2"/>
          <p:cNvSpPr>
            <a:spLocks noGrp="1"/>
          </p:cNvSpPr>
          <p:nvPr>
            <p:ph idx="1"/>
          </p:nvPr>
        </p:nvSpPr>
        <p:spPr>
          <a:xfrm>
            <a:off x="2559581" y="7895303"/>
            <a:ext cx="46087243" cy="22327593"/>
          </a:xfrm>
          <a:prstGeom prst="rect">
            <a:avLst/>
          </a:prstGeom>
        </p:spPr>
        <p:txBody>
          <a:bodyPr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45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1" y="21740222"/>
            <a:ext cx="43525812" cy="6720549"/>
          </a:xfrm>
          <a:prstGeom prst="rect">
            <a:avLst/>
          </a:prstGeom>
        </p:spPr>
        <p:txBody>
          <a:bodyPr lIns="158486" tIns="79243" rIns="158486" bIns="79243" anchor="t"/>
          <a:lstStyle>
            <a:lvl1pPr algn="l">
              <a:defRPr sz="7000" b="1" cap="all"/>
            </a:lvl1pPr>
          </a:lstStyle>
          <a:p>
            <a:r>
              <a:rPr lang="en-US"/>
              <a:t>Click to edit Master title style</a:t>
            </a:r>
          </a:p>
        </p:txBody>
      </p:sp>
      <p:sp>
        <p:nvSpPr>
          <p:cNvPr id="3" name="Text Placeholder 2"/>
          <p:cNvSpPr>
            <a:spLocks noGrp="1"/>
          </p:cNvSpPr>
          <p:nvPr>
            <p:ph type="body" idx="1"/>
          </p:nvPr>
        </p:nvSpPr>
        <p:spPr>
          <a:xfrm>
            <a:off x="4044951" y="14339293"/>
            <a:ext cx="43525812" cy="7400925"/>
          </a:xfrm>
          <a:prstGeom prst="rect">
            <a:avLst/>
          </a:prstGeom>
        </p:spPr>
        <p:txBody>
          <a:bodyPr lIns="158486" tIns="79243" rIns="158486" bIns="79243" anchor="b"/>
          <a:lstStyle>
            <a:lvl1pPr marL="0" indent="0">
              <a:buNone/>
              <a:defRPr sz="3400"/>
            </a:lvl1pPr>
            <a:lvl2pPr marL="792428" indent="0">
              <a:buNone/>
              <a:defRPr sz="3100"/>
            </a:lvl2pPr>
            <a:lvl3pPr marL="1584854" indent="0">
              <a:buNone/>
              <a:defRPr sz="2800"/>
            </a:lvl3pPr>
            <a:lvl4pPr marL="2377282" indent="0">
              <a:buNone/>
              <a:defRPr sz="2400"/>
            </a:lvl4pPr>
            <a:lvl5pPr marL="3169708" indent="0">
              <a:buNone/>
              <a:defRPr sz="2400"/>
            </a:lvl5pPr>
            <a:lvl6pPr marL="3962136" indent="0">
              <a:buNone/>
              <a:defRPr sz="2400"/>
            </a:lvl6pPr>
            <a:lvl7pPr marL="4754562" indent="0">
              <a:buNone/>
              <a:defRPr sz="2400"/>
            </a:lvl7pPr>
            <a:lvl8pPr marL="5546990" indent="0">
              <a:buNone/>
              <a:defRPr sz="2400"/>
            </a:lvl8pPr>
            <a:lvl9pPr marL="6339417" indent="0">
              <a:buNone/>
              <a:defRPr sz="2400"/>
            </a:lvl9pPr>
          </a:lstStyle>
          <a:p>
            <a:pPr lvl="0"/>
            <a:r>
              <a:rPr lang="en-US"/>
              <a:t>Click to edit Master text styles</a:t>
            </a:r>
          </a:p>
        </p:txBody>
      </p:sp>
    </p:spTree>
    <p:extLst>
      <p:ext uri="{BB962C8B-B14F-4D97-AF65-F5344CB8AC3E}">
        <p14:creationId xmlns:p14="http://schemas.microsoft.com/office/powerpoint/2010/main" val="3580073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Content Placeholder 2"/>
          <p:cNvSpPr>
            <a:spLocks noGrp="1"/>
          </p:cNvSpPr>
          <p:nvPr>
            <p:ph sz="half" idx="1"/>
          </p:nvPr>
        </p:nvSpPr>
        <p:spPr>
          <a:xfrm>
            <a:off x="2559580" y="7895303"/>
            <a:ext cx="22954720" cy="22327593"/>
          </a:xfrm>
          <a:prstGeom prst="rect">
            <a:avLst/>
          </a:prstGeom>
        </p:spPr>
        <p:txBody>
          <a:bodyPr lIns="158486" tIns="79243" rIns="158486" bIns="79243"/>
          <a:lstStyle>
            <a:lvl1pPr>
              <a:defRPr sz="4900"/>
            </a:lvl1pPr>
            <a:lvl2pPr>
              <a:defRPr sz="42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92101" y="7895303"/>
            <a:ext cx="22954720" cy="22327593"/>
          </a:xfrm>
          <a:prstGeom prst="rect">
            <a:avLst/>
          </a:prstGeom>
        </p:spPr>
        <p:txBody>
          <a:bodyPr lIns="158486" tIns="79243" rIns="158486" bIns="79243"/>
          <a:lstStyle>
            <a:lvl1pPr>
              <a:defRPr sz="4900"/>
            </a:lvl1pPr>
            <a:lvl2pPr>
              <a:defRPr sz="42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64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lvl1pPr>
              <a:defRPr/>
            </a:lvl1pPr>
          </a:lstStyle>
          <a:p>
            <a:r>
              <a:rPr lang="en-US"/>
              <a:t>Click to edit Master title style</a:t>
            </a:r>
          </a:p>
        </p:txBody>
      </p:sp>
      <p:sp>
        <p:nvSpPr>
          <p:cNvPr id="3" name="Text Placeholder 2"/>
          <p:cNvSpPr>
            <a:spLocks noGrp="1"/>
          </p:cNvSpPr>
          <p:nvPr>
            <p:ph type="body" idx="1"/>
          </p:nvPr>
        </p:nvSpPr>
        <p:spPr>
          <a:xfrm>
            <a:off x="2559581" y="7572243"/>
            <a:ext cx="22625051" cy="3157141"/>
          </a:xfrm>
          <a:prstGeom prst="rect">
            <a:avLst/>
          </a:prstGeom>
        </p:spPr>
        <p:txBody>
          <a:bodyPr lIns="158486" tIns="79243" rIns="158486" bIns="79243" anchor="b"/>
          <a:lstStyle>
            <a:lvl1pPr marL="0" indent="0">
              <a:buNone/>
              <a:defRPr sz="4200" b="1"/>
            </a:lvl1pPr>
            <a:lvl2pPr marL="792428" indent="0">
              <a:buNone/>
              <a:defRPr sz="3400" b="1"/>
            </a:lvl2pPr>
            <a:lvl3pPr marL="1584854" indent="0">
              <a:buNone/>
              <a:defRPr sz="3100" b="1"/>
            </a:lvl3pPr>
            <a:lvl4pPr marL="2377282" indent="0">
              <a:buNone/>
              <a:defRPr sz="2800" b="1"/>
            </a:lvl4pPr>
            <a:lvl5pPr marL="3169708" indent="0">
              <a:buNone/>
              <a:defRPr sz="2800" b="1"/>
            </a:lvl5pPr>
            <a:lvl6pPr marL="3962136" indent="0">
              <a:buNone/>
              <a:defRPr sz="2800" b="1"/>
            </a:lvl6pPr>
            <a:lvl7pPr marL="4754562" indent="0">
              <a:buNone/>
              <a:defRPr sz="2800" b="1"/>
            </a:lvl7pPr>
            <a:lvl8pPr marL="5546990" indent="0">
              <a:buNone/>
              <a:defRPr sz="2800" b="1"/>
            </a:lvl8pPr>
            <a:lvl9pPr marL="6339417" indent="0">
              <a:buNone/>
              <a:defRPr sz="2800" b="1"/>
            </a:lvl9pPr>
          </a:lstStyle>
          <a:p>
            <a:pPr lvl="0"/>
            <a:r>
              <a:rPr lang="en-US"/>
              <a:t>Click to edit Master text styles</a:t>
            </a:r>
          </a:p>
        </p:txBody>
      </p:sp>
      <p:sp>
        <p:nvSpPr>
          <p:cNvPr id="4" name="Content Placeholder 3"/>
          <p:cNvSpPr>
            <a:spLocks noGrp="1"/>
          </p:cNvSpPr>
          <p:nvPr>
            <p:ph sz="half" idx="2"/>
          </p:nvPr>
        </p:nvSpPr>
        <p:spPr>
          <a:xfrm>
            <a:off x="2559581" y="10729384"/>
            <a:ext cx="22625051" cy="19493508"/>
          </a:xfrm>
          <a:prstGeom prst="rect">
            <a:avLst/>
          </a:prstGeom>
        </p:spPr>
        <p:txBody>
          <a:bodyPr lIns="158486" tIns="79243" rIns="158486" bIns="79243"/>
          <a:lstStyle>
            <a:lvl1pPr>
              <a:defRPr sz="42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514" y="7572243"/>
            <a:ext cx="22634311" cy="3157141"/>
          </a:xfrm>
          <a:prstGeom prst="rect">
            <a:avLst/>
          </a:prstGeom>
        </p:spPr>
        <p:txBody>
          <a:bodyPr lIns="158486" tIns="79243" rIns="158486" bIns="79243" anchor="b"/>
          <a:lstStyle>
            <a:lvl1pPr marL="0" indent="0">
              <a:buNone/>
              <a:defRPr sz="4200" b="1"/>
            </a:lvl1pPr>
            <a:lvl2pPr marL="792428" indent="0">
              <a:buNone/>
              <a:defRPr sz="3400" b="1"/>
            </a:lvl2pPr>
            <a:lvl3pPr marL="1584854" indent="0">
              <a:buNone/>
              <a:defRPr sz="3100" b="1"/>
            </a:lvl3pPr>
            <a:lvl4pPr marL="2377282" indent="0">
              <a:buNone/>
              <a:defRPr sz="2800" b="1"/>
            </a:lvl4pPr>
            <a:lvl5pPr marL="3169708" indent="0">
              <a:buNone/>
              <a:defRPr sz="2800" b="1"/>
            </a:lvl5pPr>
            <a:lvl6pPr marL="3962136" indent="0">
              <a:buNone/>
              <a:defRPr sz="2800" b="1"/>
            </a:lvl6pPr>
            <a:lvl7pPr marL="4754562" indent="0">
              <a:buNone/>
              <a:defRPr sz="2800" b="1"/>
            </a:lvl7pPr>
            <a:lvl8pPr marL="5546990" indent="0">
              <a:buNone/>
              <a:defRPr sz="2800" b="1"/>
            </a:lvl8pPr>
            <a:lvl9pPr marL="6339417" indent="0">
              <a:buNone/>
              <a:defRPr sz="2800" b="1"/>
            </a:lvl9pPr>
          </a:lstStyle>
          <a:p>
            <a:pPr lvl="0"/>
            <a:r>
              <a:rPr lang="en-US"/>
              <a:t>Click to edit Master text styles</a:t>
            </a:r>
          </a:p>
        </p:txBody>
      </p:sp>
      <p:sp>
        <p:nvSpPr>
          <p:cNvPr id="6" name="Content Placeholder 5"/>
          <p:cNvSpPr>
            <a:spLocks noGrp="1"/>
          </p:cNvSpPr>
          <p:nvPr>
            <p:ph sz="quarter" idx="4"/>
          </p:nvPr>
        </p:nvSpPr>
        <p:spPr>
          <a:xfrm>
            <a:off x="26012514" y="10729384"/>
            <a:ext cx="22634311" cy="19493508"/>
          </a:xfrm>
          <a:prstGeom prst="rect">
            <a:avLst/>
          </a:prstGeom>
        </p:spPr>
        <p:txBody>
          <a:bodyPr lIns="158486" tIns="79243" rIns="158486" bIns="79243"/>
          <a:lstStyle>
            <a:lvl1pPr>
              <a:defRPr sz="42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78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Tree>
    <p:extLst>
      <p:ext uri="{BB962C8B-B14F-4D97-AF65-F5344CB8AC3E}">
        <p14:creationId xmlns:p14="http://schemas.microsoft.com/office/powerpoint/2010/main" val="276613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533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582" y="1346071"/>
            <a:ext cx="16846551" cy="5734249"/>
          </a:xfrm>
          <a:prstGeom prst="rect">
            <a:avLst/>
          </a:prstGeom>
        </p:spPr>
        <p:txBody>
          <a:bodyPr lIns="158486" tIns="79243" rIns="158486" bIns="79243" anchor="b"/>
          <a:lstStyle>
            <a:lvl1pPr algn="l">
              <a:defRPr sz="3400" b="1"/>
            </a:lvl1pPr>
          </a:lstStyle>
          <a:p>
            <a:r>
              <a:rPr lang="en-US"/>
              <a:t>Click to edit Master title style</a:t>
            </a:r>
          </a:p>
        </p:txBody>
      </p:sp>
      <p:sp>
        <p:nvSpPr>
          <p:cNvPr id="3" name="Content Placeholder 2"/>
          <p:cNvSpPr>
            <a:spLocks noGrp="1"/>
          </p:cNvSpPr>
          <p:nvPr>
            <p:ph idx="1"/>
          </p:nvPr>
        </p:nvSpPr>
        <p:spPr>
          <a:xfrm>
            <a:off x="20021020" y="1346071"/>
            <a:ext cx="28625800" cy="28876824"/>
          </a:xfrm>
          <a:prstGeom prst="rect">
            <a:avLst/>
          </a:prstGeom>
        </p:spPr>
        <p:txBody>
          <a:bodyPr lIns="158486" tIns="79243" rIns="158486" bIns="79243"/>
          <a:lstStyle>
            <a:lvl1pPr>
              <a:buNone/>
              <a:defRPr sz="5500"/>
            </a:lvl1pPr>
            <a:lvl2pPr>
              <a:defRPr sz="4900"/>
            </a:lvl2pPr>
            <a:lvl3pPr>
              <a:defRPr sz="4200"/>
            </a:lvl3pPr>
            <a:lvl4pPr>
              <a:defRPr sz="3400"/>
            </a:lvl4pPr>
            <a:lvl5pPr>
              <a:defRPr sz="3400"/>
            </a:lvl5pPr>
            <a:lvl6pPr>
              <a:defRPr sz="3400"/>
            </a:lvl6pPr>
            <a:lvl7pPr>
              <a:defRPr sz="3400"/>
            </a:lvl7pPr>
            <a:lvl8pPr>
              <a:defRPr sz="3400"/>
            </a:lvl8pPr>
            <a:lvl9pPr>
              <a:defRPr sz="3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59582" y="7080318"/>
            <a:ext cx="16846551" cy="23142575"/>
          </a:xfrm>
          <a:prstGeom prst="rect">
            <a:avLst/>
          </a:prstGeom>
        </p:spPr>
        <p:txBody>
          <a:bodyPr lIns="158486" tIns="79243" rIns="158486" bIns="79243"/>
          <a:lstStyle>
            <a:lvl1pPr marL="0" indent="0">
              <a:buNone/>
              <a:defRPr sz="2400"/>
            </a:lvl1pPr>
            <a:lvl2pPr marL="792428" indent="0">
              <a:buNone/>
              <a:defRPr sz="2100"/>
            </a:lvl2pPr>
            <a:lvl3pPr marL="1584854" indent="0">
              <a:buNone/>
              <a:defRPr sz="1800"/>
            </a:lvl3pPr>
            <a:lvl4pPr marL="2377282" indent="0">
              <a:buNone/>
              <a:defRPr sz="1500"/>
            </a:lvl4pPr>
            <a:lvl5pPr marL="3169708" indent="0">
              <a:buNone/>
              <a:defRPr sz="1500"/>
            </a:lvl5pPr>
            <a:lvl6pPr marL="3962136" indent="0">
              <a:buNone/>
              <a:defRPr sz="1500"/>
            </a:lvl6pPr>
            <a:lvl7pPr marL="4754562" indent="0">
              <a:buNone/>
              <a:defRPr sz="1500"/>
            </a:lvl7pPr>
            <a:lvl8pPr marL="5546990" indent="0">
              <a:buNone/>
              <a:defRPr sz="1500"/>
            </a:lvl8pPr>
            <a:lvl9pPr marL="6339417" indent="0">
              <a:buNone/>
              <a:defRPr sz="1500"/>
            </a:lvl9pPr>
          </a:lstStyle>
          <a:p>
            <a:pPr lvl="0"/>
            <a:r>
              <a:rPr lang="en-US"/>
              <a:t>Click to edit Master text styles</a:t>
            </a:r>
          </a:p>
        </p:txBody>
      </p:sp>
    </p:spTree>
    <p:extLst>
      <p:ext uri="{BB962C8B-B14F-4D97-AF65-F5344CB8AC3E}">
        <p14:creationId xmlns:p14="http://schemas.microsoft.com/office/powerpoint/2010/main" val="337224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442" y="23683453"/>
            <a:ext cx="30724211" cy="2794926"/>
          </a:xfrm>
          <a:prstGeom prst="rect">
            <a:avLst/>
          </a:prstGeom>
        </p:spPr>
        <p:txBody>
          <a:bodyPr lIns="158486" tIns="79243" rIns="158486" bIns="79243" anchor="b"/>
          <a:lstStyle>
            <a:lvl1pPr algn="l">
              <a:defRPr sz="3400" b="1"/>
            </a:lvl1pPr>
          </a:lstStyle>
          <a:p>
            <a:r>
              <a:rPr lang="en-US"/>
              <a:t>Click to edit Master title style</a:t>
            </a:r>
          </a:p>
        </p:txBody>
      </p:sp>
      <p:sp>
        <p:nvSpPr>
          <p:cNvPr id="3" name="Picture Placeholder 2"/>
          <p:cNvSpPr>
            <a:spLocks noGrp="1"/>
          </p:cNvSpPr>
          <p:nvPr>
            <p:ph type="pic" idx="1"/>
          </p:nvPr>
        </p:nvSpPr>
        <p:spPr>
          <a:xfrm>
            <a:off x="10036442" y="3022535"/>
            <a:ext cx="30724211" cy="20301148"/>
          </a:xfrm>
          <a:prstGeom prst="rect">
            <a:avLst/>
          </a:prstGeom>
        </p:spPr>
        <p:txBody>
          <a:bodyPr lIns="158486" tIns="79243" rIns="158486" bIns="79243"/>
          <a:lstStyle>
            <a:lvl1pPr marL="0" indent="0">
              <a:buNone/>
              <a:defRPr sz="5500"/>
            </a:lvl1pPr>
            <a:lvl2pPr marL="792428" indent="0">
              <a:buNone/>
              <a:defRPr sz="4900"/>
            </a:lvl2pPr>
            <a:lvl3pPr marL="1584854" indent="0">
              <a:buNone/>
              <a:defRPr sz="4200"/>
            </a:lvl3pPr>
            <a:lvl4pPr marL="2377282" indent="0">
              <a:buNone/>
              <a:defRPr sz="3400"/>
            </a:lvl4pPr>
            <a:lvl5pPr marL="3169708" indent="0">
              <a:buNone/>
              <a:defRPr sz="3400"/>
            </a:lvl5pPr>
            <a:lvl6pPr marL="3962136" indent="0">
              <a:buNone/>
              <a:defRPr sz="3400"/>
            </a:lvl6pPr>
            <a:lvl7pPr marL="4754562" indent="0">
              <a:buNone/>
              <a:defRPr sz="3400"/>
            </a:lvl7pPr>
            <a:lvl8pPr marL="5546990" indent="0">
              <a:buNone/>
              <a:defRPr sz="3400"/>
            </a:lvl8pPr>
            <a:lvl9pPr marL="6339417" indent="0">
              <a:buNone/>
              <a:defRPr sz="3400"/>
            </a:lvl9pPr>
          </a:lstStyle>
          <a:p>
            <a:pPr lvl="0"/>
            <a:endParaRPr lang="en-US" noProof="0" dirty="0"/>
          </a:p>
        </p:txBody>
      </p:sp>
      <p:sp>
        <p:nvSpPr>
          <p:cNvPr id="4" name="Text Placeholder 3"/>
          <p:cNvSpPr>
            <a:spLocks noGrp="1"/>
          </p:cNvSpPr>
          <p:nvPr>
            <p:ph type="body" sz="half" idx="2"/>
          </p:nvPr>
        </p:nvSpPr>
        <p:spPr>
          <a:xfrm>
            <a:off x="10036442" y="26478377"/>
            <a:ext cx="30724211" cy="3972123"/>
          </a:xfrm>
          <a:prstGeom prst="rect">
            <a:avLst/>
          </a:prstGeom>
        </p:spPr>
        <p:txBody>
          <a:bodyPr lIns="158486" tIns="79243" rIns="158486" bIns="79243"/>
          <a:lstStyle>
            <a:lvl1pPr marL="0" indent="0">
              <a:buNone/>
              <a:defRPr sz="2400"/>
            </a:lvl1pPr>
            <a:lvl2pPr marL="792428" indent="0">
              <a:buNone/>
              <a:defRPr sz="2100"/>
            </a:lvl2pPr>
            <a:lvl3pPr marL="1584854" indent="0">
              <a:buNone/>
              <a:defRPr sz="1800"/>
            </a:lvl3pPr>
            <a:lvl4pPr marL="2377282" indent="0">
              <a:buNone/>
              <a:defRPr sz="1500"/>
            </a:lvl4pPr>
            <a:lvl5pPr marL="3169708" indent="0">
              <a:buNone/>
              <a:defRPr sz="1500"/>
            </a:lvl5pPr>
            <a:lvl6pPr marL="3962136" indent="0">
              <a:buNone/>
              <a:defRPr sz="1500"/>
            </a:lvl6pPr>
            <a:lvl7pPr marL="4754562" indent="0">
              <a:buNone/>
              <a:defRPr sz="1500"/>
            </a:lvl7pPr>
            <a:lvl8pPr marL="5546990" indent="0">
              <a:buNone/>
              <a:defRPr sz="1500"/>
            </a:lvl8pPr>
            <a:lvl9pPr marL="6339417" indent="0">
              <a:buNone/>
              <a:defRPr sz="1500"/>
            </a:lvl9pPr>
          </a:lstStyle>
          <a:p>
            <a:pPr lvl="0"/>
            <a:r>
              <a:rPr lang="en-US"/>
              <a:t>Click to edit Master text styles</a:t>
            </a:r>
          </a:p>
        </p:txBody>
      </p:sp>
    </p:spTree>
    <p:extLst>
      <p:ext uri="{BB962C8B-B14F-4D97-AF65-F5344CB8AC3E}">
        <p14:creationId xmlns:p14="http://schemas.microsoft.com/office/powerpoint/2010/main" val="1799329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4DC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5329238" rtl="0" eaLnBrk="0" fontAlgn="base" hangingPunct="0">
        <a:spcBef>
          <a:spcPct val="0"/>
        </a:spcBef>
        <a:spcAft>
          <a:spcPct val="0"/>
        </a:spcAft>
        <a:defRPr sz="25700">
          <a:solidFill>
            <a:schemeClr val="tx2"/>
          </a:solidFill>
          <a:latin typeface="+mj-lt"/>
          <a:ea typeface="MS PGothic" pitchFamily="34" charset="-128"/>
          <a:cs typeface="MS PGothic" charset="0"/>
        </a:defRPr>
      </a:lvl1pPr>
      <a:lvl2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2pPr>
      <a:lvl3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3pPr>
      <a:lvl4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4pPr>
      <a:lvl5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5pPr>
      <a:lvl6pPr marL="792428" algn="ctr" defTabSz="5329623" rtl="0" eaLnBrk="0" fontAlgn="base" hangingPunct="0">
        <a:spcBef>
          <a:spcPct val="0"/>
        </a:spcBef>
        <a:spcAft>
          <a:spcPct val="0"/>
        </a:spcAft>
        <a:defRPr sz="25700">
          <a:solidFill>
            <a:schemeClr val="tx2"/>
          </a:solidFill>
          <a:latin typeface="Times New Roman" pitchFamily="18" charset="0"/>
        </a:defRPr>
      </a:lvl6pPr>
      <a:lvl7pPr marL="1584854" algn="ctr" defTabSz="5329623" rtl="0" eaLnBrk="0" fontAlgn="base" hangingPunct="0">
        <a:spcBef>
          <a:spcPct val="0"/>
        </a:spcBef>
        <a:spcAft>
          <a:spcPct val="0"/>
        </a:spcAft>
        <a:defRPr sz="25700">
          <a:solidFill>
            <a:schemeClr val="tx2"/>
          </a:solidFill>
          <a:latin typeface="Times New Roman" pitchFamily="18" charset="0"/>
        </a:defRPr>
      </a:lvl7pPr>
      <a:lvl8pPr marL="2377282" algn="ctr" defTabSz="5329623" rtl="0" eaLnBrk="0" fontAlgn="base" hangingPunct="0">
        <a:spcBef>
          <a:spcPct val="0"/>
        </a:spcBef>
        <a:spcAft>
          <a:spcPct val="0"/>
        </a:spcAft>
        <a:defRPr sz="25700">
          <a:solidFill>
            <a:schemeClr val="tx2"/>
          </a:solidFill>
          <a:latin typeface="Times New Roman" pitchFamily="18" charset="0"/>
        </a:defRPr>
      </a:lvl8pPr>
      <a:lvl9pPr marL="3169708" algn="ctr" defTabSz="5329623" rtl="0" eaLnBrk="0" fontAlgn="base" hangingPunct="0">
        <a:spcBef>
          <a:spcPct val="0"/>
        </a:spcBef>
        <a:spcAft>
          <a:spcPct val="0"/>
        </a:spcAft>
        <a:defRPr sz="25700">
          <a:solidFill>
            <a:schemeClr val="tx2"/>
          </a:solidFill>
          <a:latin typeface="Times New Roman" pitchFamily="18" charset="0"/>
        </a:defRPr>
      </a:lvl9pPr>
    </p:titleStyle>
    <p:bodyStyle>
      <a:lvl1pPr marL="1993900" indent="-1993900" algn="l" defTabSz="5329238" rtl="0" eaLnBrk="0" fontAlgn="base" hangingPunct="0">
        <a:spcBef>
          <a:spcPct val="20000"/>
        </a:spcBef>
        <a:spcAft>
          <a:spcPct val="0"/>
        </a:spcAft>
        <a:buChar char="•"/>
        <a:defRPr sz="18600">
          <a:solidFill>
            <a:schemeClr val="tx1"/>
          </a:solidFill>
          <a:latin typeface="+mn-lt"/>
          <a:ea typeface="MS PGothic" pitchFamily="34" charset="-128"/>
          <a:cs typeface="MS PGothic" charset="0"/>
        </a:defRPr>
      </a:lvl1pPr>
      <a:lvl2pPr marL="4327525" indent="-1663700" algn="l" defTabSz="5329238" rtl="0" eaLnBrk="0" fontAlgn="base" hangingPunct="0">
        <a:spcBef>
          <a:spcPct val="20000"/>
        </a:spcBef>
        <a:spcAft>
          <a:spcPct val="0"/>
        </a:spcAft>
        <a:buChar char="–"/>
        <a:defRPr sz="16500">
          <a:solidFill>
            <a:schemeClr val="tx1"/>
          </a:solidFill>
          <a:latin typeface="+mn-lt"/>
          <a:ea typeface="MS PGothic" pitchFamily="34" charset="-128"/>
          <a:cs typeface="MS PGothic" charset="0"/>
        </a:defRPr>
      </a:lvl2pPr>
      <a:lvl3pPr marL="6661150" indent="-1330325" algn="l" defTabSz="5329238" rtl="0" eaLnBrk="0" fontAlgn="base" hangingPunct="0">
        <a:spcBef>
          <a:spcPct val="20000"/>
        </a:spcBef>
        <a:spcAft>
          <a:spcPct val="0"/>
        </a:spcAft>
        <a:buChar char="•"/>
        <a:defRPr sz="14000">
          <a:solidFill>
            <a:schemeClr val="tx1"/>
          </a:solidFill>
          <a:latin typeface="+mn-lt"/>
          <a:ea typeface="MS PGothic" pitchFamily="34" charset="-128"/>
          <a:cs typeface="MS PGothic" charset="0"/>
        </a:defRPr>
      </a:lvl3pPr>
      <a:lvl4pPr marL="9332913" indent="-1339850" algn="l" defTabSz="5329238" rtl="0" eaLnBrk="0" fontAlgn="base" hangingPunct="0">
        <a:spcBef>
          <a:spcPct val="20000"/>
        </a:spcBef>
        <a:spcAft>
          <a:spcPct val="0"/>
        </a:spcAft>
        <a:buChar char="–"/>
        <a:defRPr sz="11300">
          <a:solidFill>
            <a:schemeClr val="tx1"/>
          </a:solidFill>
          <a:latin typeface="+mn-lt"/>
          <a:ea typeface="MS PGothic" pitchFamily="34" charset="-128"/>
          <a:cs typeface="MS PGothic" charset="0"/>
        </a:defRPr>
      </a:lvl4pPr>
      <a:lvl5pPr marL="11995150" indent="-1330325" algn="l" defTabSz="5329238" rtl="0" eaLnBrk="0" fontAlgn="base" hangingPunct="0">
        <a:spcBef>
          <a:spcPct val="20000"/>
        </a:spcBef>
        <a:spcAft>
          <a:spcPct val="0"/>
        </a:spcAft>
        <a:buChar char="»"/>
        <a:defRPr sz="11300">
          <a:solidFill>
            <a:schemeClr val="tx1"/>
          </a:solidFill>
          <a:latin typeface="+mn-lt"/>
          <a:ea typeface="MS PGothic" pitchFamily="34" charset="-128"/>
          <a:cs typeface="MS PGothic" charset="0"/>
        </a:defRPr>
      </a:lvl5pPr>
      <a:lvl6pPr marL="12788892" indent="-1331718" algn="l" defTabSz="5329623" rtl="0" eaLnBrk="0" fontAlgn="base" hangingPunct="0">
        <a:spcBef>
          <a:spcPct val="20000"/>
        </a:spcBef>
        <a:spcAft>
          <a:spcPct val="0"/>
        </a:spcAft>
        <a:buChar char="»"/>
        <a:defRPr sz="11300">
          <a:solidFill>
            <a:schemeClr val="tx1"/>
          </a:solidFill>
          <a:latin typeface="+mn-lt"/>
        </a:defRPr>
      </a:lvl6pPr>
      <a:lvl7pPr marL="13581320" indent="-1331718" algn="l" defTabSz="5329623" rtl="0" eaLnBrk="0" fontAlgn="base" hangingPunct="0">
        <a:spcBef>
          <a:spcPct val="20000"/>
        </a:spcBef>
        <a:spcAft>
          <a:spcPct val="0"/>
        </a:spcAft>
        <a:buChar char="»"/>
        <a:defRPr sz="11300">
          <a:solidFill>
            <a:schemeClr val="tx1"/>
          </a:solidFill>
          <a:latin typeface="+mn-lt"/>
        </a:defRPr>
      </a:lvl7pPr>
      <a:lvl8pPr marL="14373746" indent="-1331718" algn="l" defTabSz="5329623" rtl="0" eaLnBrk="0" fontAlgn="base" hangingPunct="0">
        <a:spcBef>
          <a:spcPct val="20000"/>
        </a:spcBef>
        <a:spcAft>
          <a:spcPct val="0"/>
        </a:spcAft>
        <a:buChar char="»"/>
        <a:defRPr sz="11300">
          <a:solidFill>
            <a:schemeClr val="tx1"/>
          </a:solidFill>
          <a:latin typeface="+mn-lt"/>
        </a:defRPr>
      </a:lvl8pPr>
      <a:lvl9pPr marL="15166174" indent="-1331718" algn="l" defTabSz="5329623" rtl="0" eaLnBrk="0" fontAlgn="base" hangingPunct="0">
        <a:spcBef>
          <a:spcPct val="20000"/>
        </a:spcBef>
        <a:spcAft>
          <a:spcPct val="0"/>
        </a:spcAft>
        <a:buChar char="»"/>
        <a:defRPr sz="11300">
          <a:solidFill>
            <a:schemeClr val="tx1"/>
          </a:solidFill>
          <a:latin typeface="+mn-lt"/>
        </a:defRPr>
      </a:lvl9pPr>
    </p:bodyStyle>
    <p:otherStyle>
      <a:defPPr>
        <a:defRPr lang="en-US"/>
      </a:defPPr>
      <a:lvl1pPr marL="0" algn="l" defTabSz="1584854" rtl="0" eaLnBrk="1" latinLnBrk="0" hangingPunct="1">
        <a:defRPr sz="3100" kern="1200">
          <a:solidFill>
            <a:schemeClr val="tx1"/>
          </a:solidFill>
          <a:latin typeface="+mn-lt"/>
          <a:ea typeface="+mn-ea"/>
          <a:cs typeface="+mn-cs"/>
        </a:defRPr>
      </a:lvl1pPr>
      <a:lvl2pPr marL="792428" algn="l" defTabSz="1584854" rtl="0" eaLnBrk="1" latinLnBrk="0" hangingPunct="1">
        <a:defRPr sz="3100" kern="1200">
          <a:solidFill>
            <a:schemeClr val="tx1"/>
          </a:solidFill>
          <a:latin typeface="+mn-lt"/>
          <a:ea typeface="+mn-ea"/>
          <a:cs typeface="+mn-cs"/>
        </a:defRPr>
      </a:lvl2pPr>
      <a:lvl3pPr marL="1584854" algn="l" defTabSz="1584854" rtl="0" eaLnBrk="1" latinLnBrk="0" hangingPunct="1">
        <a:defRPr sz="3100" kern="1200">
          <a:solidFill>
            <a:schemeClr val="tx1"/>
          </a:solidFill>
          <a:latin typeface="+mn-lt"/>
          <a:ea typeface="+mn-ea"/>
          <a:cs typeface="+mn-cs"/>
        </a:defRPr>
      </a:lvl3pPr>
      <a:lvl4pPr marL="2377282" algn="l" defTabSz="1584854" rtl="0" eaLnBrk="1" latinLnBrk="0" hangingPunct="1">
        <a:defRPr sz="3100" kern="1200">
          <a:solidFill>
            <a:schemeClr val="tx1"/>
          </a:solidFill>
          <a:latin typeface="+mn-lt"/>
          <a:ea typeface="+mn-ea"/>
          <a:cs typeface="+mn-cs"/>
        </a:defRPr>
      </a:lvl4pPr>
      <a:lvl5pPr marL="3169708" algn="l" defTabSz="1584854" rtl="0" eaLnBrk="1" latinLnBrk="0" hangingPunct="1">
        <a:defRPr sz="3100" kern="1200">
          <a:solidFill>
            <a:schemeClr val="tx1"/>
          </a:solidFill>
          <a:latin typeface="+mn-lt"/>
          <a:ea typeface="+mn-ea"/>
          <a:cs typeface="+mn-cs"/>
        </a:defRPr>
      </a:lvl5pPr>
      <a:lvl6pPr marL="3962136" algn="l" defTabSz="1584854" rtl="0" eaLnBrk="1" latinLnBrk="0" hangingPunct="1">
        <a:defRPr sz="3100" kern="1200">
          <a:solidFill>
            <a:schemeClr val="tx1"/>
          </a:solidFill>
          <a:latin typeface="+mn-lt"/>
          <a:ea typeface="+mn-ea"/>
          <a:cs typeface="+mn-cs"/>
        </a:defRPr>
      </a:lvl6pPr>
      <a:lvl7pPr marL="4754562" algn="l" defTabSz="1584854" rtl="0" eaLnBrk="1" latinLnBrk="0" hangingPunct="1">
        <a:defRPr sz="3100" kern="1200">
          <a:solidFill>
            <a:schemeClr val="tx1"/>
          </a:solidFill>
          <a:latin typeface="+mn-lt"/>
          <a:ea typeface="+mn-ea"/>
          <a:cs typeface="+mn-cs"/>
        </a:defRPr>
      </a:lvl7pPr>
      <a:lvl8pPr marL="5546990" algn="l" defTabSz="1584854" rtl="0" eaLnBrk="1" latinLnBrk="0" hangingPunct="1">
        <a:defRPr sz="3100" kern="1200">
          <a:solidFill>
            <a:schemeClr val="tx1"/>
          </a:solidFill>
          <a:latin typeface="+mn-lt"/>
          <a:ea typeface="+mn-ea"/>
          <a:cs typeface="+mn-cs"/>
        </a:defRPr>
      </a:lvl8pPr>
      <a:lvl9pPr marL="6339417" algn="l" defTabSz="1584854"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jpeg"/><Relationship Id="rId1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2.jpeg"/><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11.jpeg"/><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AutoShape 55"/>
          <p:cNvSpPr>
            <a:spLocks noChangeArrowheads="1"/>
          </p:cNvSpPr>
          <p:nvPr/>
        </p:nvSpPr>
        <p:spPr bwMode="auto">
          <a:xfrm>
            <a:off x="425450" y="284150"/>
            <a:ext cx="50355500" cy="5235575"/>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r>
              <a:rPr lang="en-US" dirty="0"/>
              <a:t/>
            </a:r>
            <a:br>
              <a:rPr lang="en-US" dirty="0"/>
            </a:br>
            <a:endParaRPr lang="en-US" altLang="en-US" dirty="0">
              <a:solidFill>
                <a:srgbClr val="F40036"/>
              </a:solidFill>
            </a:endParaRPr>
          </a:p>
        </p:txBody>
      </p:sp>
      <p:sp>
        <p:nvSpPr>
          <p:cNvPr id="15363" name="Rectangle 2"/>
          <p:cNvSpPr>
            <a:spLocks noGrp="1" noChangeArrowheads="1"/>
          </p:cNvSpPr>
          <p:nvPr>
            <p:ph type="title"/>
          </p:nvPr>
        </p:nvSpPr>
        <p:spPr bwMode="auto">
          <a:xfrm>
            <a:off x="11161976" y="519374"/>
            <a:ext cx="39559005" cy="48339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p>
            <a:pPr algn="l"/>
            <a:r>
              <a:rPr lang="en-US" sz="6800" b="1" dirty="0">
                <a:solidFill>
                  <a:schemeClr val="bg1"/>
                </a:solidFill>
              </a:rPr>
              <a:t>Sweet Tooth: A case of opportunistic infection in an immunocompromised host.</a:t>
            </a:r>
            <a:br>
              <a:rPr lang="en-US" sz="6800" b="1" dirty="0">
                <a:solidFill>
                  <a:schemeClr val="bg1"/>
                </a:solidFill>
              </a:rPr>
            </a:br>
            <a:r>
              <a:rPr lang="en-US" sz="7000" b="1" dirty="0">
                <a:solidFill>
                  <a:schemeClr val="bg1"/>
                </a:solidFill>
              </a:rPr>
              <a:t/>
            </a:r>
            <a:br>
              <a:rPr lang="en-US" sz="7000" b="1" dirty="0">
                <a:solidFill>
                  <a:schemeClr val="bg1"/>
                </a:solidFill>
              </a:rPr>
            </a:br>
            <a:r>
              <a:rPr lang="en-US" sz="5700" b="1" dirty="0">
                <a:solidFill>
                  <a:schemeClr val="bg1"/>
                </a:solidFill>
              </a:rPr>
              <a:t>Ryan K. James, MD</a:t>
            </a:r>
            <a:r>
              <a:rPr lang="en-US" sz="5700" b="1" baseline="30000" dirty="0">
                <a:solidFill>
                  <a:schemeClr val="bg1"/>
                </a:solidFill>
              </a:rPr>
              <a:t>1</a:t>
            </a:r>
            <a:r>
              <a:rPr lang="en-US" sz="5700" b="1" dirty="0">
                <a:solidFill>
                  <a:schemeClr val="bg1"/>
                </a:solidFill>
              </a:rPr>
              <a:t>; Mary Burgess, MD</a:t>
            </a:r>
            <a:r>
              <a:rPr lang="en-US" sz="5700" b="1" baseline="30000" dirty="0">
                <a:solidFill>
                  <a:schemeClr val="bg1"/>
                </a:solidFill>
              </a:rPr>
              <a:t>1</a:t>
            </a:r>
            <a:r>
              <a:rPr lang="en-US" sz="5700" b="1" i="1" dirty="0">
                <a:solidFill>
                  <a:schemeClr val="bg1"/>
                </a:solidFill>
              </a:rPr>
              <a:t/>
            </a:r>
            <a:br>
              <a:rPr lang="en-US" sz="5700" b="1" i="1" dirty="0">
                <a:solidFill>
                  <a:schemeClr val="bg1"/>
                </a:solidFill>
              </a:rPr>
            </a:br>
            <a:r>
              <a:rPr lang="en-US" sz="5700" b="1" i="1" dirty="0">
                <a:solidFill>
                  <a:schemeClr val="bg1"/>
                </a:solidFill>
              </a:rPr>
              <a:t>1 Department of Internal Medicine, University of Arkansas for Medical Science, Little Rock, Arkansas</a:t>
            </a:r>
          </a:p>
        </p:txBody>
      </p:sp>
      <p:sp>
        <p:nvSpPr>
          <p:cNvPr id="15368" name="Rectangle 27"/>
          <p:cNvSpPr>
            <a:spLocks noChangeArrowheads="1"/>
          </p:cNvSpPr>
          <p:nvPr/>
        </p:nvSpPr>
        <p:spPr bwMode="auto">
          <a:xfrm>
            <a:off x="425450" y="32437512"/>
            <a:ext cx="42672000" cy="120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54592" tIns="77296" rIns="154592" bIns="77296"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r>
              <a:rPr lang="en-US" altLang="en-US" sz="4100" b="1">
                <a:solidFill>
                  <a:schemeClr val="bg1"/>
                </a:solidFill>
              </a:rPr>
              <a:t>                       </a:t>
            </a:r>
            <a:endParaRPr lang="en-US" altLang="en-US" sz="4100" b="1" i="1">
              <a:solidFill>
                <a:schemeClr val="bg1"/>
              </a:solidFill>
            </a:endParaRPr>
          </a:p>
        </p:txBody>
      </p:sp>
      <p:sp>
        <p:nvSpPr>
          <p:cNvPr id="15366" name="AutoShape 62"/>
          <p:cNvSpPr>
            <a:spLocks noChangeArrowheads="1"/>
          </p:cNvSpPr>
          <p:nvPr/>
        </p:nvSpPr>
        <p:spPr bwMode="auto">
          <a:xfrm>
            <a:off x="427399" y="11194636"/>
            <a:ext cx="11887200" cy="1119459"/>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CASE DESCRIPTION</a:t>
            </a:r>
          </a:p>
        </p:txBody>
      </p:sp>
      <p:sp>
        <p:nvSpPr>
          <p:cNvPr id="15369" name="Rectangle 45"/>
          <p:cNvSpPr>
            <a:spLocks noChangeArrowheads="1"/>
          </p:cNvSpPr>
          <p:nvPr/>
        </p:nvSpPr>
        <p:spPr bwMode="auto">
          <a:xfrm>
            <a:off x="434686" y="12455928"/>
            <a:ext cx="11887200" cy="5742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4616" tIns="77308" rIns="154616" bIns="77308">
            <a:spAutoFit/>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a:defRPr/>
            </a:pPr>
            <a:r>
              <a:rPr lang="en-US" sz="3300" dirty="0">
                <a:latin typeface="Times New Roman"/>
                <a:cs typeface="Times New Roman"/>
              </a:rPr>
              <a:t>68yo M with type 2 diabetes (metformin only), COPD, CAD (s/p CABG) and tobacco abuse (40 pack years) presents initially to PCP with tooth pain of one week duration with subsequent extraction the following day. Evening following extraction he felt a “pop” with sudden vision loss and right-sided facial weakness. Patient saw an ophthalmologist and was told he had an “infarct” and would not regain vision in his right eye. Presented to PCP four days later with SOB and non-productive cough, diagnosed with pneumonia and sent home on 10-d course of amoxicillin Pt presented again to PCP two weeks later for worsening symptoms, admitted for CAP and started on vancomycin and piperacillin-tazobactam.</a:t>
            </a:r>
          </a:p>
        </p:txBody>
      </p:sp>
      <p:sp>
        <p:nvSpPr>
          <p:cNvPr id="15370" name="Rectangle 48"/>
          <p:cNvSpPr>
            <a:spLocks noChangeArrowheads="1"/>
          </p:cNvSpPr>
          <p:nvPr/>
        </p:nvSpPr>
        <p:spPr bwMode="auto">
          <a:xfrm>
            <a:off x="546630" y="7236170"/>
            <a:ext cx="11887200" cy="3203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4616" tIns="77308" rIns="154616" bIns="77308">
            <a:spAutoFit/>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r>
              <a:rPr lang="en-US" sz="3300" dirty="0">
                <a:latin typeface="Times New Roman"/>
                <a:cs typeface="Times New Roman"/>
              </a:rPr>
              <a:t>Immunocompromised patients require a broad differential at the time of presentation due to risks of a host of opportunistic infections. Infections range from bacterial to viral and fungal organisms all with varying degrees of morbidity and mortality. Progression of these diseases can be indolent, taking years to show systemic findings, or aggressive with mortality days to weeks from the time of diagnosis. </a:t>
            </a:r>
          </a:p>
        </p:txBody>
      </p:sp>
      <p:sp>
        <p:nvSpPr>
          <p:cNvPr id="15371" name="AutoShape 62"/>
          <p:cNvSpPr>
            <a:spLocks noChangeArrowheads="1"/>
          </p:cNvSpPr>
          <p:nvPr/>
        </p:nvSpPr>
        <p:spPr bwMode="auto">
          <a:xfrm>
            <a:off x="425450" y="5892989"/>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INTRODUCTION</a:t>
            </a:r>
            <a:endParaRPr lang="en-US" altLang="en-US" sz="6100" b="1" strike="sngStrike" dirty="0">
              <a:solidFill>
                <a:schemeClr val="bg1"/>
              </a:solidFill>
            </a:endParaRPr>
          </a:p>
        </p:txBody>
      </p:sp>
      <p:sp>
        <p:nvSpPr>
          <p:cNvPr id="15377" name="AutoShape 62"/>
          <p:cNvSpPr>
            <a:spLocks noChangeArrowheads="1"/>
          </p:cNvSpPr>
          <p:nvPr/>
        </p:nvSpPr>
        <p:spPr bwMode="auto">
          <a:xfrm>
            <a:off x="38833781" y="29573979"/>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REFERENCES </a:t>
            </a:r>
          </a:p>
        </p:txBody>
      </p:sp>
      <p:cxnSp>
        <p:nvCxnSpPr>
          <p:cNvPr id="28" name="Straight Connector 27"/>
          <p:cNvCxnSpPr/>
          <p:nvPr/>
        </p:nvCxnSpPr>
        <p:spPr bwMode="auto">
          <a:xfrm>
            <a:off x="10970498" y="764643"/>
            <a:ext cx="0" cy="4343400"/>
          </a:xfrm>
          <a:prstGeom prst="line">
            <a:avLst/>
          </a:prstGeom>
          <a:ln w="1016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0278883" y="764643"/>
            <a:ext cx="0" cy="4343400"/>
          </a:xfrm>
          <a:prstGeom prst="line">
            <a:avLst/>
          </a:prstGeom>
          <a:ln w="1016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AutoShape 62"/>
          <p:cNvSpPr>
            <a:spLocks noChangeArrowheads="1"/>
          </p:cNvSpPr>
          <p:nvPr/>
        </p:nvSpPr>
        <p:spPr bwMode="auto">
          <a:xfrm>
            <a:off x="26102495" y="23661560"/>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MICROBIOLOGY</a:t>
            </a:r>
          </a:p>
        </p:txBody>
      </p:sp>
      <p:pic>
        <p:nvPicPr>
          <p:cNvPr id="12" name="Picture 11">
            <a:extLst>
              <a:ext uri="{FF2B5EF4-FFF2-40B4-BE49-F238E27FC236}">
                <a16:creationId xmlns:a16="http://schemas.microsoft.com/office/drawing/2014/main" id="{35E8EC93-499E-3349-8028-AA24D076CD7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4175" y1="55393" x2="34175" y2="55393"/>
                        <a14:foregroundMark x1="41919" y1="52809" x2="41919" y2="52809"/>
                        <a14:foregroundMark x1="71549" y1="57416" x2="71549" y2="57416"/>
                        <a14:backgroundMark x1="37121" y1="45281" x2="37121" y2="45281"/>
                        <a14:backgroundMark x1="37458" y1="44831" x2="37458" y2="44831"/>
                        <a14:backgroundMark x1="42172" y1="48989" x2="42172" y2="48989"/>
                        <a14:backgroundMark x1="46633" y1="50787" x2="46633" y2="50787"/>
                        <a14:backgroundMark x1="45539" y1="47191" x2="45539" y2="47191"/>
                        <a14:backgroundMark x1="44613" y1="44494" x2="44613" y2="44494"/>
                        <a14:backgroundMark x1="47643" y1="54157" x2="47643" y2="54157"/>
                        <a14:backgroundMark x1="45455" y1="57303" x2="45455" y2="57303"/>
                        <a14:backgroundMark x1="38721" y1="56854" x2="38721" y2="56854"/>
                        <a14:backgroundMark x1="33165" y1="55506" x2="33165" y2="55506"/>
                        <a14:backgroundMark x1="26178" y1="56067" x2="26178" y2="56067"/>
                        <a14:backgroundMark x1="26263" y1="56067" x2="26263" y2="56067"/>
                        <a14:backgroundMark x1="28283" y1="42697" x2="28283" y2="42697"/>
                        <a14:backgroundMark x1="52020" y1="45843" x2="52020" y2="45843"/>
                        <a14:backgroundMark x1="54209" y1="52584" x2="54209" y2="52584"/>
                        <a14:backgroundMark x1="51094" y1="57528" x2="51094" y2="57528"/>
                        <a14:backgroundMark x1="50168" y1="42247" x2="50168" y2="42247"/>
                        <a14:backgroundMark x1="54377" y1="44270" x2="54377" y2="44270"/>
                        <a14:backgroundMark x1="56734" y1="51798" x2="56734" y2="51798"/>
                        <a14:backgroundMark x1="58502" y1="55393" x2="58502" y2="55393"/>
                        <a14:backgroundMark x1="57576" y1="58427" x2="57576" y2="58427"/>
                        <a14:backgroundMark x1="60185" y1="49888" x2="60185" y2="49888"/>
                        <a14:backgroundMark x1="55556" y1="47865" x2="55556" y2="47865"/>
                        <a14:backgroundMark x1="66582" y1="52247" x2="66582" y2="52247"/>
                        <a14:backgroundMark x1="73737" y1="42697" x2="73737" y2="42697"/>
                        <a14:backgroundMark x1="72475" y1="40899" x2="72475" y2="40899"/>
                        <a14:backgroundMark x1="68350" y1="41124" x2="68350" y2="41124"/>
                        <a14:backgroundMark x1="59764" y1="43483" x2="59764" y2="43483"/>
                        <a14:backgroundMark x1="75253" y1="57753" x2="75253" y2="57753"/>
                        <a14:backgroundMark x1="74242" y1="57528" x2="74242" y2="57528"/>
                        <a14:backgroundMark x1="74242" y1="57303" x2="74242" y2="57303"/>
                        <a14:backgroundMark x1="74663" y1="57416" x2="74663" y2="57416"/>
                        <a14:backgroundMark x1="59512" y1="44382" x2="59512" y2="44382"/>
                        <a14:backgroundMark x1="55219" y1="55730" x2="55219" y2="55730"/>
                        <a14:backgroundMark x1="45286" y1="47191" x2="46549" y2="51011"/>
                        <a14:backgroundMark x1="57492" y1="58652" x2="58754" y2="54944"/>
                        <a14:backgroundMark x1="58502" y1="54944" x2="60269" y2="49775"/>
                        <a14:backgroundMark x1="57155" y1="52809" x2="55556" y2="47191"/>
                        <a14:backgroundMark x1="54630" y1="45056" x2="53788" y2="41124"/>
                        <a14:backgroundMark x1="28704" y1="54944" x2="28535" y2="52247"/>
                        <a14:backgroundMark x1="68350" y1="44270" x2="72306" y2="43820"/>
                        <a14:backgroundMark x1="72306" y1="43820" x2="72559" y2="43933"/>
                        <a14:backgroundMark x1="68939" y1="43708" x2="72138" y2="43371"/>
                        <a14:backgroundMark x1="73906" y1="58315" x2="75084" y2="58427"/>
                      </a14:backgroundRemoval>
                    </a14:imgEffect>
                  </a14:imgLayer>
                </a14:imgProps>
              </a:ext>
            </a:extLst>
          </a:blip>
          <a:srcRect l="24317" t="39947" r="25128" b="39775"/>
          <a:stretch/>
        </p:blipFill>
        <p:spPr>
          <a:xfrm>
            <a:off x="1485165" y="1774330"/>
            <a:ext cx="7734004" cy="2324026"/>
          </a:xfrm>
          <a:prstGeom prst="rect">
            <a:avLst/>
          </a:prstGeom>
        </p:spPr>
      </p:pic>
      <p:pic>
        <p:nvPicPr>
          <p:cNvPr id="32" name="Content Placeholder 4">
            <a:extLst>
              <a:ext uri="{FF2B5EF4-FFF2-40B4-BE49-F238E27FC236}">
                <a16:creationId xmlns:a16="http://schemas.microsoft.com/office/drawing/2014/main" id="{0D54C2FD-5935-F84F-AC19-3A86C22EC5D2}"/>
              </a:ext>
            </a:extLst>
          </p:cNvPr>
          <p:cNvPicPr>
            <a:picLocks noGrp="1" noChangeAspect="1"/>
          </p:cNvPicPr>
          <p:nvPr>
            <p:ph idx="1"/>
          </p:nvPr>
        </p:nvPicPr>
        <p:blipFill rotWithShape="1">
          <a:blip r:embed="rId7"/>
          <a:srcRect l="27330" t="9149" r="24932" b="12825"/>
          <a:stretch/>
        </p:blipFill>
        <p:spPr>
          <a:xfrm rot="5400000">
            <a:off x="29101414" y="13753026"/>
            <a:ext cx="5898063" cy="11339260"/>
          </a:xfrm>
          <a:prstGeom prst="rect">
            <a:avLst/>
          </a:prstGeom>
        </p:spPr>
      </p:pic>
      <p:sp>
        <p:nvSpPr>
          <p:cNvPr id="47" name="AutoShape 62">
            <a:extLst>
              <a:ext uri="{FF2B5EF4-FFF2-40B4-BE49-F238E27FC236}">
                <a16:creationId xmlns:a16="http://schemas.microsoft.com/office/drawing/2014/main" id="{53E2C62C-253E-ED41-856A-27BF50BC594A}"/>
              </a:ext>
            </a:extLst>
          </p:cNvPr>
          <p:cNvSpPr>
            <a:spLocks noChangeArrowheads="1"/>
          </p:cNvSpPr>
          <p:nvPr/>
        </p:nvSpPr>
        <p:spPr bwMode="auto">
          <a:xfrm>
            <a:off x="13267401" y="5886590"/>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LABS</a:t>
            </a:r>
          </a:p>
        </p:txBody>
      </p:sp>
      <p:grpSp>
        <p:nvGrpSpPr>
          <p:cNvPr id="54" name="Group 53">
            <a:extLst>
              <a:ext uri="{FF2B5EF4-FFF2-40B4-BE49-F238E27FC236}">
                <a16:creationId xmlns:a16="http://schemas.microsoft.com/office/drawing/2014/main" id="{E322D486-74DB-EC4E-9194-551BAD8058F3}"/>
              </a:ext>
            </a:extLst>
          </p:cNvPr>
          <p:cNvGrpSpPr/>
          <p:nvPr/>
        </p:nvGrpSpPr>
        <p:grpSpPr>
          <a:xfrm>
            <a:off x="26337521" y="25026487"/>
            <a:ext cx="11382555" cy="7149534"/>
            <a:chOff x="25647800" y="22705051"/>
            <a:chExt cx="7602158" cy="4221862"/>
          </a:xfrm>
        </p:grpSpPr>
        <p:grpSp>
          <p:nvGrpSpPr>
            <p:cNvPr id="43" name="Group 42">
              <a:extLst>
                <a:ext uri="{FF2B5EF4-FFF2-40B4-BE49-F238E27FC236}">
                  <a16:creationId xmlns:a16="http://schemas.microsoft.com/office/drawing/2014/main" id="{6C7229C4-7A2C-3047-AE55-014984CF192E}"/>
                </a:ext>
              </a:extLst>
            </p:cNvPr>
            <p:cNvGrpSpPr/>
            <p:nvPr/>
          </p:nvGrpSpPr>
          <p:grpSpPr>
            <a:xfrm>
              <a:off x="25647800" y="22709104"/>
              <a:ext cx="7602158" cy="4217809"/>
              <a:chOff x="-9285958" y="15335180"/>
              <a:chExt cx="7767306" cy="4303002"/>
            </a:xfrm>
          </p:grpSpPr>
          <p:pic>
            <p:nvPicPr>
              <p:cNvPr id="44" name="Picture 43">
                <a:extLst>
                  <a:ext uri="{FF2B5EF4-FFF2-40B4-BE49-F238E27FC236}">
                    <a16:creationId xmlns:a16="http://schemas.microsoft.com/office/drawing/2014/main" id="{0D37F0A1-128C-924B-B4BC-F2CD57880DFF}"/>
                  </a:ext>
                </a:extLst>
              </p:cNvPr>
              <p:cNvPicPr>
                <a:picLocks noChangeAspect="1"/>
              </p:cNvPicPr>
              <p:nvPr/>
            </p:nvPicPr>
            <p:blipFill rotWithShape="1">
              <a:blip r:embed="rId8"/>
              <a:srcRect t="9511"/>
              <a:stretch/>
            </p:blipFill>
            <p:spPr>
              <a:xfrm rot="5400000">
                <a:off x="-9975522" y="16024744"/>
                <a:ext cx="4291886" cy="2912758"/>
              </a:xfrm>
              <a:prstGeom prst="rect">
                <a:avLst/>
              </a:prstGeom>
            </p:spPr>
          </p:pic>
          <p:pic>
            <p:nvPicPr>
              <p:cNvPr id="45" name="Picture 44">
                <a:extLst>
                  <a:ext uri="{FF2B5EF4-FFF2-40B4-BE49-F238E27FC236}">
                    <a16:creationId xmlns:a16="http://schemas.microsoft.com/office/drawing/2014/main" id="{2DC2848A-50DC-EA49-A996-734DF0686CE0}"/>
                  </a:ext>
                </a:extLst>
              </p:cNvPr>
              <p:cNvPicPr>
                <a:picLocks noChangeAspect="1"/>
              </p:cNvPicPr>
              <p:nvPr/>
            </p:nvPicPr>
            <p:blipFill rotWithShape="1">
              <a:blip r:embed="rId9"/>
              <a:srcRect l="5216" r="26547" b="1"/>
              <a:stretch/>
            </p:blipFill>
            <p:spPr>
              <a:xfrm rot="5400000">
                <a:off x="-6023225" y="15133609"/>
                <a:ext cx="4291885" cy="4717261"/>
              </a:xfrm>
              <a:prstGeom prst="rect">
                <a:avLst/>
              </a:prstGeom>
            </p:spPr>
          </p:pic>
        </p:grpSp>
        <p:sp>
          <p:nvSpPr>
            <p:cNvPr id="52" name="TextBox 51">
              <a:extLst>
                <a:ext uri="{FF2B5EF4-FFF2-40B4-BE49-F238E27FC236}">
                  <a16:creationId xmlns:a16="http://schemas.microsoft.com/office/drawing/2014/main" id="{63BEA84E-443D-5F45-ABA5-98B054C9A82D}"/>
                </a:ext>
              </a:extLst>
            </p:cNvPr>
            <p:cNvSpPr txBox="1"/>
            <p:nvPr/>
          </p:nvSpPr>
          <p:spPr>
            <a:xfrm>
              <a:off x="25676716" y="22725438"/>
              <a:ext cx="1471797" cy="545234"/>
            </a:xfrm>
            <a:prstGeom prst="rect">
              <a:avLst/>
            </a:prstGeom>
            <a:noFill/>
          </p:spPr>
          <p:txBody>
            <a:bodyPr wrap="square" rtlCol="0">
              <a:spAutoFit/>
            </a:bodyPr>
            <a:lstStyle/>
            <a:p>
              <a:r>
                <a:rPr lang="en-US" sz="5400" b="1" dirty="0">
                  <a:solidFill>
                    <a:schemeClr val="bg1"/>
                  </a:solidFill>
                </a:rPr>
                <a:t>I</a:t>
              </a:r>
            </a:p>
          </p:txBody>
        </p:sp>
        <p:sp>
          <p:nvSpPr>
            <p:cNvPr id="53" name="TextBox 52">
              <a:extLst>
                <a:ext uri="{FF2B5EF4-FFF2-40B4-BE49-F238E27FC236}">
                  <a16:creationId xmlns:a16="http://schemas.microsoft.com/office/drawing/2014/main" id="{91386181-029E-3A47-A695-FCD3106790D4}"/>
                </a:ext>
              </a:extLst>
            </p:cNvPr>
            <p:cNvSpPr txBox="1"/>
            <p:nvPr/>
          </p:nvSpPr>
          <p:spPr>
            <a:xfrm>
              <a:off x="28632995" y="22705051"/>
              <a:ext cx="1471797" cy="545234"/>
            </a:xfrm>
            <a:prstGeom prst="rect">
              <a:avLst/>
            </a:prstGeom>
            <a:noFill/>
          </p:spPr>
          <p:txBody>
            <a:bodyPr wrap="square" rtlCol="0">
              <a:spAutoFit/>
            </a:bodyPr>
            <a:lstStyle/>
            <a:p>
              <a:r>
                <a:rPr lang="en-US" sz="5400" b="1" dirty="0">
                  <a:solidFill>
                    <a:schemeClr val="bg1"/>
                  </a:solidFill>
                </a:rPr>
                <a:t>J</a:t>
              </a:r>
            </a:p>
          </p:txBody>
        </p:sp>
      </p:grpSp>
      <p:sp>
        <p:nvSpPr>
          <p:cNvPr id="55" name="AutoShape 62">
            <a:extLst>
              <a:ext uri="{FF2B5EF4-FFF2-40B4-BE49-F238E27FC236}">
                <a16:creationId xmlns:a16="http://schemas.microsoft.com/office/drawing/2014/main" id="{033B447B-DC8E-0E4C-9821-1D115E6E5935}"/>
              </a:ext>
            </a:extLst>
          </p:cNvPr>
          <p:cNvSpPr>
            <a:spLocks noChangeArrowheads="1"/>
          </p:cNvSpPr>
          <p:nvPr/>
        </p:nvSpPr>
        <p:spPr bwMode="auto">
          <a:xfrm>
            <a:off x="422081" y="19082344"/>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PHYSICAL EXAM</a:t>
            </a:r>
          </a:p>
        </p:txBody>
      </p:sp>
      <p:grpSp>
        <p:nvGrpSpPr>
          <p:cNvPr id="6" name="Group 5">
            <a:extLst>
              <a:ext uri="{FF2B5EF4-FFF2-40B4-BE49-F238E27FC236}">
                <a16:creationId xmlns:a16="http://schemas.microsoft.com/office/drawing/2014/main" id="{159301E2-27C4-014F-85E9-7FE64F4F7DFA}"/>
              </a:ext>
            </a:extLst>
          </p:cNvPr>
          <p:cNvGrpSpPr/>
          <p:nvPr/>
        </p:nvGrpSpPr>
        <p:grpSpPr>
          <a:xfrm>
            <a:off x="15055580" y="12746804"/>
            <a:ext cx="8261379" cy="17541681"/>
            <a:chOff x="13357410" y="12746804"/>
            <a:chExt cx="8261379" cy="17541681"/>
          </a:xfrm>
        </p:grpSpPr>
        <p:grpSp>
          <p:nvGrpSpPr>
            <p:cNvPr id="49" name="Group 48">
              <a:extLst>
                <a:ext uri="{FF2B5EF4-FFF2-40B4-BE49-F238E27FC236}">
                  <a16:creationId xmlns:a16="http://schemas.microsoft.com/office/drawing/2014/main" id="{6E351D11-9B58-3C44-89AA-169644B35A8A}"/>
                </a:ext>
              </a:extLst>
            </p:cNvPr>
            <p:cNvGrpSpPr/>
            <p:nvPr/>
          </p:nvGrpSpPr>
          <p:grpSpPr>
            <a:xfrm>
              <a:off x="13357410" y="12746804"/>
              <a:ext cx="8261379" cy="8754214"/>
              <a:chOff x="18024919" y="-5134897"/>
              <a:chExt cx="10371889" cy="10965773"/>
            </a:xfrm>
          </p:grpSpPr>
          <p:pic>
            <p:nvPicPr>
              <p:cNvPr id="27" name="Picture 26">
                <a:extLst>
                  <a:ext uri="{FF2B5EF4-FFF2-40B4-BE49-F238E27FC236}">
                    <a16:creationId xmlns:a16="http://schemas.microsoft.com/office/drawing/2014/main" id="{ACFB2E3C-028A-0342-BC85-000F68AA5E16}"/>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8024919" y="-5123928"/>
                <a:ext cx="10371889" cy="10954804"/>
              </a:xfrm>
              <a:prstGeom prst="rect">
                <a:avLst/>
              </a:prstGeom>
            </p:spPr>
          </p:pic>
          <p:sp>
            <p:nvSpPr>
              <p:cNvPr id="3" name="TextBox 2"/>
              <p:cNvSpPr txBox="1"/>
              <p:nvPr/>
            </p:nvSpPr>
            <p:spPr>
              <a:xfrm>
                <a:off x="18150793" y="-5134897"/>
                <a:ext cx="1069077" cy="1156589"/>
              </a:xfrm>
              <a:prstGeom prst="rect">
                <a:avLst/>
              </a:prstGeom>
              <a:noFill/>
            </p:spPr>
            <p:txBody>
              <a:bodyPr wrap="square" rtlCol="0">
                <a:spAutoFit/>
              </a:bodyPr>
              <a:lstStyle/>
              <a:p>
                <a:r>
                  <a:rPr lang="en-US" sz="5400" b="1" dirty="0">
                    <a:solidFill>
                      <a:schemeClr val="bg1"/>
                    </a:solidFill>
                  </a:rPr>
                  <a:t>D</a:t>
                </a:r>
              </a:p>
            </p:txBody>
          </p:sp>
        </p:grpSp>
        <p:grpSp>
          <p:nvGrpSpPr>
            <p:cNvPr id="50" name="Group 49">
              <a:extLst>
                <a:ext uri="{FF2B5EF4-FFF2-40B4-BE49-F238E27FC236}">
                  <a16:creationId xmlns:a16="http://schemas.microsoft.com/office/drawing/2014/main" id="{7A953197-AF36-C642-91B9-59AFF0342280}"/>
                </a:ext>
              </a:extLst>
            </p:cNvPr>
            <p:cNvGrpSpPr/>
            <p:nvPr/>
          </p:nvGrpSpPr>
          <p:grpSpPr>
            <a:xfrm>
              <a:off x="13368695" y="21585310"/>
              <a:ext cx="8250093" cy="8703175"/>
              <a:chOff x="18039088" y="5936464"/>
              <a:chExt cx="10357720" cy="10901842"/>
            </a:xfrm>
          </p:grpSpPr>
          <p:pic>
            <p:nvPicPr>
              <p:cNvPr id="36" name="Picture 35">
                <a:extLst>
                  <a:ext uri="{FF2B5EF4-FFF2-40B4-BE49-F238E27FC236}">
                    <a16:creationId xmlns:a16="http://schemas.microsoft.com/office/drawing/2014/main" id="{12C634A0-58A9-684D-9BA0-98AB19F76DE8}"/>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8039088" y="5936464"/>
                <a:ext cx="10357720" cy="10901842"/>
              </a:xfrm>
              <a:prstGeom prst="rect">
                <a:avLst/>
              </a:prstGeom>
            </p:spPr>
          </p:pic>
          <p:sp>
            <p:nvSpPr>
              <p:cNvPr id="4" name="TextBox 3"/>
              <p:cNvSpPr txBox="1"/>
              <p:nvPr/>
            </p:nvSpPr>
            <p:spPr>
              <a:xfrm>
                <a:off x="18293202" y="6241664"/>
                <a:ext cx="1471797" cy="1156589"/>
              </a:xfrm>
              <a:prstGeom prst="rect">
                <a:avLst/>
              </a:prstGeom>
              <a:noFill/>
            </p:spPr>
            <p:txBody>
              <a:bodyPr wrap="square" rtlCol="0">
                <a:spAutoFit/>
              </a:bodyPr>
              <a:lstStyle/>
              <a:p>
                <a:r>
                  <a:rPr lang="en-US" sz="5400" b="1" dirty="0">
                    <a:solidFill>
                      <a:schemeClr val="bg1"/>
                    </a:solidFill>
                  </a:rPr>
                  <a:t>E</a:t>
                </a:r>
              </a:p>
            </p:txBody>
          </p:sp>
        </p:grpSp>
      </p:grpSp>
      <p:grpSp>
        <p:nvGrpSpPr>
          <p:cNvPr id="61" name="Group 60">
            <a:extLst>
              <a:ext uri="{FF2B5EF4-FFF2-40B4-BE49-F238E27FC236}">
                <a16:creationId xmlns:a16="http://schemas.microsoft.com/office/drawing/2014/main" id="{9CA331D1-78BC-2A49-87B8-C1616B934F22}"/>
              </a:ext>
            </a:extLst>
          </p:cNvPr>
          <p:cNvGrpSpPr/>
          <p:nvPr/>
        </p:nvGrpSpPr>
        <p:grpSpPr>
          <a:xfrm>
            <a:off x="26257686" y="7296577"/>
            <a:ext cx="11576818" cy="6477328"/>
            <a:chOff x="20258666" y="19097355"/>
            <a:chExt cx="10682812" cy="5145975"/>
          </a:xfrm>
        </p:grpSpPr>
        <p:pic>
          <p:nvPicPr>
            <p:cNvPr id="23" name="Picture 22">
              <a:extLst>
                <a:ext uri="{FF2B5EF4-FFF2-40B4-BE49-F238E27FC236}">
                  <a16:creationId xmlns:a16="http://schemas.microsoft.com/office/drawing/2014/main" id="{FD4D10E6-7102-1744-853F-244E8D71DC2E}"/>
                </a:ext>
              </a:extLst>
            </p:cNvPr>
            <p:cNvPicPr>
              <a:picLocks/>
            </p:cNvPicPr>
            <p:nvPr/>
          </p:nvPicPr>
          <p:blipFill rotWithShape="1">
            <a:blip r:embed="rId12" cstate="email">
              <a:extLst>
                <a:ext uri="{28A0092B-C50C-407E-A947-70E740481C1C}">
                  <a14:useLocalDpi xmlns:a14="http://schemas.microsoft.com/office/drawing/2010/main" val="0"/>
                </a:ext>
              </a:extLst>
            </a:blip>
            <a:srcRect l="16504" t="7935" r="15824" b="1335"/>
            <a:stretch/>
          </p:blipFill>
          <p:spPr>
            <a:xfrm rot="5400000">
              <a:off x="19999653" y="19390847"/>
              <a:ext cx="5111496" cy="4593470"/>
            </a:xfrm>
            <a:prstGeom prst="rect">
              <a:avLst/>
            </a:prstGeom>
          </p:spPr>
        </p:pic>
        <p:grpSp>
          <p:nvGrpSpPr>
            <p:cNvPr id="60" name="Group 59">
              <a:extLst>
                <a:ext uri="{FF2B5EF4-FFF2-40B4-BE49-F238E27FC236}">
                  <a16:creationId xmlns:a16="http://schemas.microsoft.com/office/drawing/2014/main" id="{114EC03C-4A30-AB4E-AC98-F251C3924FC0}"/>
                </a:ext>
              </a:extLst>
            </p:cNvPr>
            <p:cNvGrpSpPr/>
            <p:nvPr/>
          </p:nvGrpSpPr>
          <p:grpSpPr>
            <a:xfrm>
              <a:off x="20322212" y="19097355"/>
              <a:ext cx="10619266" cy="5137935"/>
              <a:chOff x="20258666" y="19039405"/>
              <a:chExt cx="10619266" cy="5137935"/>
            </a:xfrm>
          </p:grpSpPr>
          <p:pic>
            <p:nvPicPr>
              <p:cNvPr id="21" name="Picture 20">
                <a:extLst>
                  <a:ext uri="{FF2B5EF4-FFF2-40B4-BE49-F238E27FC236}">
                    <a16:creationId xmlns:a16="http://schemas.microsoft.com/office/drawing/2014/main" id="{4641127B-DE55-C34A-A29F-79A79FE669C9}"/>
                  </a:ext>
                </a:extLst>
              </p:cNvPr>
              <p:cNvPicPr>
                <a:picLocks/>
              </p:cNvPicPr>
              <p:nvPr/>
            </p:nvPicPr>
            <p:blipFill rotWithShape="1">
              <a:blip r:embed="rId13" cstate="email">
                <a:extLst>
                  <a:ext uri="{28A0092B-C50C-407E-A947-70E740481C1C}">
                    <a14:useLocalDpi xmlns:a14="http://schemas.microsoft.com/office/drawing/2010/main" val="0"/>
                  </a:ext>
                </a:extLst>
              </a:blip>
              <a:srcRect l="10836" t="11500" r="25072" b="6501"/>
              <a:stretch/>
            </p:blipFill>
            <p:spPr>
              <a:xfrm rot="5400000">
                <a:off x="26026729" y="19326137"/>
                <a:ext cx="5108936" cy="4593470"/>
              </a:xfrm>
              <a:prstGeom prst="rect">
                <a:avLst/>
              </a:prstGeom>
            </p:spPr>
          </p:pic>
          <p:sp>
            <p:nvSpPr>
              <p:cNvPr id="33" name="TextBox 32"/>
              <p:cNvSpPr txBox="1"/>
              <p:nvPr/>
            </p:nvSpPr>
            <p:spPr>
              <a:xfrm>
                <a:off x="20258666" y="19050295"/>
                <a:ext cx="1471797" cy="733548"/>
              </a:xfrm>
              <a:prstGeom prst="rect">
                <a:avLst/>
              </a:prstGeom>
              <a:noFill/>
            </p:spPr>
            <p:txBody>
              <a:bodyPr wrap="square" rtlCol="0">
                <a:spAutoFit/>
              </a:bodyPr>
              <a:lstStyle/>
              <a:p>
                <a:r>
                  <a:rPr lang="en-US" sz="5400" b="1" dirty="0">
                    <a:solidFill>
                      <a:schemeClr val="bg1"/>
                    </a:solidFill>
                  </a:rPr>
                  <a:t>F</a:t>
                </a:r>
              </a:p>
            </p:txBody>
          </p:sp>
          <p:sp>
            <p:nvSpPr>
              <p:cNvPr id="66" name="TextBox 65">
                <a:extLst>
                  <a:ext uri="{FF2B5EF4-FFF2-40B4-BE49-F238E27FC236}">
                    <a16:creationId xmlns:a16="http://schemas.microsoft.com/office/drawing/2014/main" id="{35D50D1C-0022-014E-9F25-D9BDE42478D2}"/>
                  </a:ext>
                </a:extLst>
              </p:cNvPr>
              <p:cNvSpPr txBox="1"/>
              <p:nvPr/>
            </p:nvSpPr>
            <p:spPr>
              <a:xfrm>
                <a:off x="26373254" y="19039405"/>
                <a:ext cx="1471797" cy="733548"/>
              </a:xfrm>
              <a:prstGeom prst="rect">
                <a:avLst/>
              </a:prstGeom>
              <a:noFill/>
            </p:spPr>
            <p:txBody>
              <a:bodyPr wrap="square" rtlCol="0">
                <a:spAutoFit/>
              </a:bodyPr>
              <a:lstStyle/>
              <a:p>
                <a:r>
                  <a:rPr lang="en-US" sz="5400" b="1" dirty="0">
                    <a:solidFill>
                      <a:schemeClr val="bg1"/>
                    </a:solidFill>
                  </a:rPr>
                  <a:t>G</a:t>
                </a:r>
              </a:p>
            </p:txBody>
          </p:sp>
        </p:grpSp>
      </p:grpSp>
      <p:sp>
        <p:nvSpPr>
          <p:cNvPr id="67" name="TextBox 66">
            <a:extLst>
              <a:ext uri="{FF2B5EF4-FFF2-40B4-BE49-F238E27FC236}">
                <a16:creationId xmlns:a16="http://schemas.microsoft.com/office/drawing/2014/main" id="{07D0CADA-7E5A-0E48-906F-2F4253423468}"/>
              </a:ext>
            </a:extLst>
          </p:cNvPr>
          <p:cNvSpPr txBox="1"/>
          <p:nvPr/>
        </p:nvSpPr>
        <p:spPr>
          <a:xfrm>
            <a:off x="26489484" y="16405980"/>
            <a:ext cx="781385" cy="923404"/>
          </a:xfrm>
          <a:prstGeom prst="rect">
            <a:avLst/>
          </a:prstGeom>
          <a:noFill/>
        </p:spPr>
        <p:txBody>
          <a:bodyPr wrap="square" rtlCol="0">
            <a:spAutoFit/>
          </a:bodyPr>
          <a:lstStyle/>
          <a:p>
            <a:r>
              <a:rPr lang="en-US" sz="5400" b="1" dirty="0"/>
              <a:t>H</a:t>
            </a:r>
          </a:p>
        </p:txBody>
      </p:sp>
      <p:sp>
        <p:nvSpPr>
          <p:cNvPr id="68" name="TextBox 75">
            <a:extLst>
              <a:ext uri="{FF2B5EF4-FFF2-40B4-BE49-F238E27FC236}">
                <a16:creationId xmlns:a16="http://schemas.microsoft.com/office/drawing/2014/main" id="{C99DADCE-6DC5-3643-9BA3-7D10BEFE0DC5}"/>
              </a:ext>
            </a:extLst>
          </p:cNvPr>
          <p:cNvSpPr txBox="1">
            <a:spLocks noChangeArrowheads="1"/>
          </p:cNvSpPr>
          <p:nvPr/>
        </p:nvSpPr>
        <p:spPr bwMode="auto">
          <a:xfrm>
            <a:off x="26050590" y="32339399"/>
            <a:ext cx="12354209" cy="648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4616" tIns="77308" rIns="154616" bIns="77308">
            <a:spAutoFit/>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a:defRPr/>
            </a:pPr>
            <a:r>
              <a:rPr lang="en-US" sz="3200" b="1" i="1" dirty="0">
                <a:latin typeface="Times New Roman"/>
                <a:cs typeface="Times New Roman"/>
              </a:rPr>
              <a:t>I/J</a:t>
            </a:r>
            <a:r>
              <a:rPr lang="en-US" sz="3200" dirty="0">
                <a:latin typeface="Times New Roman"/>
                <a:cs typeface="Times New Roman"/>
              </a:rPr>
              <a:t>. Fungal elements on supportive media and blood agar, respectively. </a:t>
            </a:r>
          </a:p>
        </p:txBody>
      </p:sp>
      <p:sp>
        <p:nvSpPr>
          <p:cNvPr id="75" name="AutoShape 62">
            <a:extLst>
              <a:ext uri="{FF2B5EF4-FFF2-40B4-BE49-F238E27FC236}">
                <a16:creationId xmlns:a16="http://schemas.microsoft.com/office/drawing/2014/main" id="{47613D04-F655-0746-BB90-725656F6B7F3}"/>
              </a:ext>
            </a:extLst>
          </p:cNvPr>
          <p:cNvSpPr>
            <a:spLocks noChangeArrowheads="1"/>
          </p:cNvSpPr>
          <p:nvPr/>
        </p:nvSpPr>
        <p:spPr bwMode="auto">
          <a:xfrm>
            <a:off x="26050591" y="5867589"/>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GROSS PATHOLOGY</a:t>
            </a:r>
          </a:p>
        </p:txBody>
      </p:sp>
      <p:sp>
        <p:nvSpPr>
          <p:cNvPr id="78" name="AutoShape 62">
            <a:extLst>
              <a:ext uri="{FF2B5EF4-FFF2-40B4-BE49-F238E27FC236}">
                <a16:creationId xmlns:a16="http://schemas.microsoft.com/office/drawing/2014/main" id="{58B71BB6-5703-DC4F-B961-76AE402F9E7E}"/>
              </a:ext>
            </a:extLst>
          </p:cNvPr>
          <p:cNvSpPr>
            <a:spLocks noChangeArrowheads="1"/>
          </p:cNvSpPr>
          <p:nvPr/>
        </p:nvSpPr>
        <p:spPr bwMode="auto">
          <a:xfrm>
            <a:off x="26050591" y="15082798"/>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HISTOPATHOLOGY</a:t>
            </a:r>
          </a:p>
        </p:txBody>
      </p:sp>
      <p:sp>
        <p:nvSpPr>
          <p:cNvPr id="79" name="AutoShape 62">
            <a:extLst>
              <a:ext uri="{FF2B5EF4-FFF2-40B4-BE49-F238E27FC236}">
                <a16:creationId xmlns:a16="http://schemas.microsoft.com/office/drawing/2014/main" id="{FB92F731-87E3-074B-94D8-7054E33769B7}"/>
              </a:ext>
            </a:extLst>
          </p:cNvPr>
          <p:cNvSpPr>
            <a:spLocks noChangeArrowheads="1"/>
          </p:cNvSpPr>
          <p:nvPr/>
        </p:nvSpPr>
        <p:spPr bwMode="auto">
          <a:xfrm>
            <a:off x="13216706" y="11116748"/>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RADIOLOGY</a:t>
            </a:r>
          </a:p>
        </p:txBody>
      </p:sp>
      <p:sp>
        <p:nvSpPr>
          <p:cNvPr id="62" name="TextBox 61">
            <a:extLst>
              <a:ext uri="{FF2B5EF4-FFF2-40B4-BE49-F238E27FC236}">
                <a16:creationId xmlns:a16="http://schemas.microsoft.com/office/drawing/2014/main" id="{2313D92E-C6ED-8240-A8B4-3B3FAF0C3F1E}"/>
              </a:ext>
            </a:extLst>
          </p:cNvPr>
          <p:cNvSpPr txBox="1"/>
          <p:nvPr/>
        </p:nvSpPr>
        <p:spPr>
          <a:xfrm>
            <a:off x="13373351" y="30354006"/>
            <a:ext cx="11730555" cy="3477875"/>
          </a:xfrm>
          <a:prstGeom prst="rect">
            <a:avLst/>
          </a:prstGeom>
          <a:noFill/>
        </p:spPr>
        <p:txBody>
          <a:bodyPr wrap="square" rtlCol="0">
            <a:spAutoFit/>
          </a:bodyPr>
          <a:lstStyle/>
          <a:p>
            <a:r>
              <a:rPr lang="en-US" sz="3200" b="1" i="1" dirty="0">
                <a:latin typeface="Times New Roman"/>
                <a:cs typeface="Times New Roman"/>
              </a:rPr>
              <a:t>D</a:t>
            </a:r>
            <a:r>
              <a:rPr lang="en-US" sz="3200" dirty="0">
                <a:latin typeface="Times New Roman"/>
                <a:cs typeface="Times New Roman"/>
              </a:rPr>
              <a:t>.</a:t>
            </a:r>
            <a:r>
              <a:rPr lang="en-US" sz="3200" dirty="0"/>
              <a:t> CT max/face with contrast showing extensive inflammation involving the right sphenoid sinus, ethmoid air cells, and maxillary sinus along with osteomyelitis of the right maxilla, body of the sphenoid, and right pterygoid.  Deep facial abscesses within the right face surrounding the right maxilla, involving the right pterygopalatine fossa. </a:t>
            </a:r>
            <a:r>
              <a:rPr lang="en-US" sz="3200" b="1" i="1" dirty="0"/>
              <a:t>E </a:t>
            </a:r>
            <a:r>
              <a:rPr lang="en-US" sz="3200" dirty="0"/>
              <a:t>3D reconstruction showing erosion of the hard palate</a:t>
            </a:r>
          </a:p>
          <a:p>
            <a:r>
              <a:rPr lang="en-US" sz="2800" dirty="0">
                <a:latin typeface="Times New Roman"/>
                <a:cs typeface="Times New Roman"/>
              </a:rPr>
              <a:t> </a:t>
            </a:r>
            <a:endParaRPr lang="en-US" sz="2800" dirty="0"/>
          </a:p>
        </p:txBody>
      </p:sp>
      <p:sp>
        <p:nvSpPr>
          <p:cNvPr id="63" name="TextBox 62">
            <a:extLst>
              <a:ext uri="{FF2B5EF4-FFF2-40B4-BE49-F238E27FC236}">
                <a16:creationId xmlns:a16="http://schemas.microsoft.com/office/drawing/2014/main" id="{A5DE12AA-1F44-1444-AE0B-B18D62DFA4C1}"/>
              </a:ext>
            </a:extLst>
          </p:cNvPr>
          <p:cNvSpPr txBox="1"/>
          <p:nvPr/>
        </p:nvSpPr>
        <p:spPr>
          <a:xfrm>
            <a:off x="528030" y="20341237"/>
            <a:ext cx="11887200" cy="4662815"/>
          </a:xfrm>
          <a:prstGeom prst="rect">
            <a:avLst/>
          </a:prstGeom>
          <a:noFill/>
        </p:spPr>
        <p:txBody>
          <a:bodyPr wrap="square" rtlCol="0">
            <a:spAutoFit/>
          </a:bodyPr>
          <a:lstStyle/>
          <a:p>
            <a:r>
              <a:rPr lang="en-US" sz="3300" b="1" i="1" dirty="0"/>
              <a:t>Pertinent positives</a:t>
            </a:r>
          </a:p>
          <a:p>
            <a:r>
              <a:rPr lang="en-US" sz="3300" b="1" dirty="0"/>
              <a:t>General</a:t>
            </a:r>
            <a:r>
              <a:rPr lang="en-US" sz="3300" dirty="0"/>
              <a:t>: Chronically ill appearing, cachectic</a:t>
            </a:r>
          </a:p>
          <a:p>
            <a:r>
              <a:rPr lang="en-US" sz="3300" b="1" dirty="0"/>
              <a:t>HEENT</a:t>
            </a:r>
            <a:r>
              <a:rPr lang="en-US" sz="3300" dirty="0"/>
              <a:t>: Bilateral temporal wasting. Right periorbital swelling. Multiple missing teeth and very poor dentition, 2cm area of necrosis of the hard palate with exposed maxillary bone </a:t>
            </a:r>
            <a:r>
              <a:rPr lang="en-US" sz="3300" b="1" i="1" dirty="0"/>
              <a:t>(A).</a:t>
            </a:r>
            <a:r>
              <a:rPr lang="en-US" sz="3300" dirty="0"/>
              <a:t> Tender nodule over right temporal region. No palpable parotid lesion. </a:t>
            </a:r>
          </a:p>
          <a:p>
            <a:r>
              <a:rPr lang="en-US" sz="3300" b="1" dirty="0"/>
              <a:t>Resp</a:t>
            </a:r>
            <a:r>
              <a:rPr lang="en-US" sz="3300" dirty="0"/>
              <a:t>: Coarse breath sounds in </a:t>
            </a:r>
            <a:r>
              <a:rPr lang="en-US" sz="3300" dirty="0" err="1"/>
              <a:t>b/l</a:t>
            </a:r>
            <a:r>
              <a:rPr lang="en-US" sz="3300" dirty="0"/>
              <a:t> upper lobes</a:t>
            </a:r>
          </a:p>
          <a:p>
            <a:r>
              <a:rPr lang="en-US" sz="3300" b="1" dirty="0"/>
              <a:t>Neuro</a:t>
            </a:r>
            <a:r>
              <a:rPr lang="en-US" sz="3300" dirty="0"/>
              <a:t>: Right pupil non-reactive to light with ptosis and lateral gaze palsy. Right-sided peripheral CN7 palsy. V1 palsy. (</a:t>
            </a:r>
            <a:r>
              <a:rPr lang="en-US" sz="3300" b="1" i="1" dirty="0"/>
              <a:t>B/C</a:t>
            </a:r>
            <a:r>
              <a:rPr lang="en-US" sz="3300" i="1" dirty="0"/>
              <a:t>)</a:t>
            </a:r>
            <a:endParaRPr lang="en-US" sz="3300" dirty="0"/>
          </a:p>
        </p:txBody>
      </p:sp>
      <p:grpSp>
        <p:nvGrpSpPr>
          <p:cNvPr id="84" name="Group 83">
            <a:extLst>
              <a:ext uri="{FF2B5EF4-FFF2-40B4-BE49-F238E27FC236}">
                <a16:creationId xmlns:a16="http://schemas.microsoft.com/office/drawing/2014/main" id="{FC84868D-1874-9944-9078-F7C6AEC8FB84}"/>
              </a:ext>
            </a:extLst>
          </p:cNvPr>
          <p:cNvGrpSpPr/>
          <p:nvPr/>
        </p:nvGrpSpPr>
        <p:grpSpPr>
          <a:xfrm>
            <a:off x="13357409" y="7149595"/>
            <a:ext cx="6944815" cy="1108836"/>
            <a:chOff x="1429578" y="1514218"/>
            <a:chExt cx="6944815" cy="1108836"/>
          </a:xfrm>
        </p:grpSpPr>
        <p:grpSp>
          <p:nvGrpSpPr>
            <p:cNvPr id="85" name="Group 84">
              <a:extLst>
                <a:ext uri="{FF2B5EF4-FFF2-40B4-BE49-F238E27FC236}">
                  <a16:creationId xmlns:a16="http://schemas.microsoft.com/office/drawing/2014/main" id="{1041A691-F325-524D-BF68-27FBFF26F113}"/>
                </a:ext>
              </a:extLst>
            </p:cNvPr>
            <p:cNvGrpSpPr/>
            <p:nvPr/>
          </p:nvGrpSpPr>
          <p:grpSpPr>
            <a:xfrm>
              <a:off x="1429578" y="1541675"/>
              <a:ext cx="2251362" cy="923438"/>
              <a:chOff x="1429578" y="1541675"/>
              <a:chExt cx="2251362" cy="923438"/>
            </a:xfrm>
          </p:grpSpPr>
          <p:grpSp>
            <p:nvGrpSpPr>
              <p:cNvPr id="101" name="Group 100">
                <a:extLst>
                  <a:ext uri="{FF2B5EF4-FFF2-40B4-BE49-F238E27FC236}">
                    <a16:creationId xmlns:a16="http://schemas.microsoft.com/office/drawing/2014/main" id="{C720B6FA-D936-8F49-B3D4-F1BE5196631C}"/>
                  </a:ext>
                </a:extLst>
              </p:cNvPr>
              <p:cNvGrpSpPr/>
              <p:nvPr/>
            </p:nvGrpSpPr>
            <p:grpSpPr>
              <a:xfrm>
                <a:off x="1643270" y="1758607"/>
                <a:ext cx="1550504" cy="706506"/>
                <a:chOff x="1603513" y="1325632"/>
                <a:chExt cx="1550504" cy="706506"/>
              </a:xfrm>
            </p:grpSpPr>
            <p:cxnSp>
              <p:nvCxnSpPr>
                <p:cNvPr id="105" name="Straight Connector 104">
                  <a:extLst>
                    <a:ext uri="{FF2B5EF4-FFF2-40B4-BE49-F238E27FC236}">
                      <a16:creationId xmlns:a16="http://schemas.microsoft.com/office/drawing/2014/main" id="{5A304D62-5370-9D4F-8508-FE52C54843EF}"/>
                    </a:ext>
                  </a:extLst>
                </p:cNvPr>
                <p:cNvCxnSpPr>
                  <a:cxnSpLocks/>
                </p:cNvCxnSpPr>
                <p:nvPr/>
              </p:nvCxnSpPr>
              <p:spPr>
                <a:xfrm flipV="1">
                  <a:off x="1610139" y="1325632"/>
                  <a:ext cx="1543878" cy="706506"/>
                </a:xfrm>
                <a:prstGeom prst="line">
                  <a:avLst/>
                </a:prstGeom>
                <a:ln/>
              </p:spPr>
              <p:style>
                <a:lnRef idx="2">
                  <a:schemeClr val="dk1"/>
                </a:lnRef>
                <a:fillRef idx="0">
                  <a:schemeClr val="dk1"/>
                </a:fillRef>
                <a:effectRef idx="1">
                  <a:schemeClr val="dk1"/>
                </a:effectRef>
                <a:fontRef idx="minor">
                  <a:schemeClr val="tx1"/>
                </a:fontRef>
              </p:style>
            </p:cxnSp>
            <p:cxnSp>
              <p:nvCxnSpPr>
                <p:cNvPr id="106" name="Straight Connector 105">
                  <a:extLst>
                    <a:ext uri="{FF2B5EF4-FFF2-40B4-BE49-F238E27FC236}">
                      <a16:creationId xmlns:a16="http://schemas.microsoft.com/office/drawing/2014/main" id="{303DF385-4688-D64C-A1E2-17B0ED81D24F}"/>
                    </a:ext>
                  </a:extLst>
                </p:cNvPr>
                <p:cNvCxnSpPr>
                  <a:cxnSpLocks/>
                </p:cNvCxnSpPr>
                <p:nvPr/>
              </p:nvCxnSpPr>
              <p:spPr>
                <a:xfrm>
                  <a:off x="1603513" y="1333913"/>
                  <a:ext cx="1543878" cy="631549"/>
                </a:xfrm>
                <a:prstGeom prst="line">
                  <a:avLst/>
                </a:prstGeom>
                <a:ln/>
              </p:spPr>
              <p:style>
                <a:lnRef idx="2">
                  <a:schemeClr val="dk1"/>
                </a:lnRef>
                <a:fillRef idx="0">
                  <a:schemeClr val="dk1"/>
                </a:fillRef>
                <a:effectRef idx="1">
                  <a:schemeClr val="dk1"/>
                </a:effectRef>
                <a:fontRef idx="minor">
                  <a:schemeClr val="tx1"/>
                </a:fontRef>
              </p:style>
            </p:cxnSp>
          </p:grpSp>
          <p:sp>
            <p:nvSpPr>
              <p:cNvPr id="102" name="TextBox 101">
                <a:extLst>
                  <a:ext uri="{FF2B5EF4-FFF2-40B4-BE49-F238E27FC236}">
                    <a16:creationId xmlns:a16="http://schemas.microsoft.com/office/drawing/2014/main" id="{C464FCC9-74DA-364C-B9F2-C839568035FE}"/>
                  </a:ext>
                </a:extLst>
              </p:cNvPr>
              <p:cNvSpPr txBox="1"/>
              <p:nvPr/>
            </p:nvSpPr>
            <p:spPr>
              <a:xfrm>
                <a:off x="1429578" y="1847475"/>
                <a:ext cx="703992" cy="584775"/>
              </a:xfrm>
              <a:prstGeom prst="rect">
                <a:avLst/>
              </a:prstGeom>
              <a:noFill/>
            </p:spPr>
            <p:txBody>
              <a:bodyPr wrap="square" rtlCol="0">
                <a:spAutoFit/>
              </a:bodyPr>
              <a:lstStyle/>
              <a:p>
                <a:r>
                  <a:rPr lang="en-US" sz="3200" dirty="0"/>
                  <a:t>7.5</a:t>
                </a:r>
              </a:p>
            </p:txBody>
          </p:sp>
          <p:sp>
            <p:nvSpPr>
              <p:cNvPr id="103" name="TextBox 102">
                <a:extLst>
                  <a:ext uri="{FF2B5EF4-FFF2-40B4-BE49-F238E27FC236}">
                    <a16:creationId xmlns:a16="http://schemas.microsoft.com/office/drawing/2014/main" id="{E8200B3F-624B-5043-BFBB-D58FED2EA9A3}"/>
                  </a:ext>
                </a:extLst>
              </p:cNvPr>
              <p:cNvSpPr txBox="1"/>
              <p:nvPr/>
            </p:nvSpPr>
            <p:spPr>
              <a:xfrm>
                <a:off x="2827131" y="1820279"/>
                <a:ext cx="853809" cy="584775"/>
              </a:xfrm>
              <a:prstGeom prst="rect">
                <a:avLst/>
              </a:prstGeom>
              <a:noFill/>
            </p:spPr>
            <p:txBody>
              <a:bodyPr wrap="square" rtlCol="0">
                <a:spAutoFit/>
              </a:bodyPr>
              <a:lstStyle/>
              <a:p>
                <a:r>
                  <a:rPr lang="en-US" sz="3200" dirty="0"/>
                  <a:t>313</a:t>
                </a:r>
              </a:p>
            </p:txBody>
          </p:sp>
          <p:sp>
            <p:nvSpPr>
              <p:cNvPr id="104" name="TextBox 103">
                <a:extLst>
                  <a:ext uri="{FF2B5EF4-FFF2-40B4-BE49-F238E27FC236}">
                    <a16:creationId xmlns:a16="http://schemas.microsoft.com/office/drawing/2014/main" id="{4CDB2695-6A5A-A64D-9A16-B2B2E798B107}"/>
                  </a:ext>
                </a:extLst>
              </p:cNvPr>
              <p:cNvSpPr txBox="1"/>
              <p:nvPr/>
            </p:nvSpPr>
            <p:spPr>
              <a:xfrm>
                <a:off x="2029239" y="1541675"/>
                <a:ext cx="957258" cy="584775"/>
              </a:xfrm>
              <a:prstGeom prst="rect">
                <a:avLst/>
              </a:prstGeom>
              <a:noFill/>
            </p:spPr>
            <p:txBody>
              <a:bodyPr wrap="square" rtlCol="0">
                <a:spAutoFit/>
              </a:bodyPr>
              <a:lstStyle/>
              <a:p>
                <a:r>
                  <a:rPr lang="en-US" sz="3200" dirty="0"/>
                  <a:t>10.1</a:t>
                </a:r>
              </a:p>
            </p:txBody>
          </p:sp>
        </p:grpSp>
        <p:grpSp>
          <p:nvGrpSpPr>
            <p:cNvPr id="86" name="Group 85">
              <a:extLst>
                <a:ext uri="{FF2B5EF4-FFF2-40B4-BE49-F238E27FC236}">
                  <a16:creationId xmlns:a16="http://schemas.microsoft.com/office/drawing/2014/main" id="{AEB7B6FF-1F9A-BF42-A4A4-08AAD0F380D4}"/>
                </a:ext>
              </a:extLst>
            </p:cNvPr>
            <p:cNvGrpSpPr/>
            <p:nvPr/>
          </p:nvGrpSpPr>
          <p:grpSpPr>
            <a:xfrm>
              <a:off x="4092446" y="1514218"/>
              <a:ext cx="4281947" cy="1108836"/>
              <a:chOff x="4092446" y="1514218"/>
              <a:chExt cx="4281947" cy="1108836"/>
            </a:xfrm>
          </p:grpSpPr>
          <p:grpSp>
            <p:nvGrpSpPr>
              <p:cNvPr id="87" name="Group 86">
                <a:extLst>
                  <a:ext uri="{FF2B5EF4-FFF2-40B4-BE49-F238E27FC236}">
                    <a16:creationId xmlns:a16="http://schemas.microsoft.com/office/drawing/2014/main" id="{6C99D18A-C0F3-3D42-84CC-7016B5325934}"/>
                  </a:ext>
                </a:extLst>
              </p:cNvPr>
              <p:cNvGrpSpPr/>
              <p:nvPr/>
            </p:nvGrpSpPr>
            <p:grpSpPr>
              <a:xfrm>
                <a:off x="4092446" y="1780122"/>
                <a:ext cx="3458818" cy="569843"/>
                <a:chOff x="1610139" y="2690191"/>
                <a:chExt cx="3458818" cy="569843"/>
              </a:xfrm>
            </p:grpSpPr>
            <p:cxnSp>
              <p:nvCxnSpPr>
                <p:cNvPr id="96" name="Straight Connector 95">
                  <a:extLst>
                    <a:ext uri="{FF2B5EF4-FFF2-40B4-BE49-F238E27FC236}">
                      <a16:creationId xmlns:a16="http://schemas.microsoft.com/office/drawing/2014/main" id="{F65CA179-862E-E34E-AD35-6F1F76DF5149}"/>
                    </a:ext>
                  </a:extLst>
                </p:cNvPr>
                <p:cNvCxnSpPr/>
                <p:nvPr/>
              </p:nvCxnSpPr>
              <p:spPr>
                <a:xfrm>
                  <a:off x="1610139" y="2963517"/>
                  <a:ext cx="3001618" cy="0"/>
                </a:xfrm>
                <a:prstGeom prst="line">
                  <a:avLst/>
                </a:prstGeom>
                <a:ln/>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F32A1102-1955-3445-80F5-9B076B4F1F5F}"/>
                    </a:ext>
                  </a:extLst>
                </p:cNvPr>
                <p:cNvCxnSpPr>
                  <a:cxnSpLocks/>
                </p:cNvCxnSpPr>
                <p:nvPr/>
              </p:nvCxnSpPr>
              <p:spPr>
                <a:xfrm flipV="1">
                  <a:off x="2418522" y="2690191"/>
                  <a:ext cx="0" cy="569843"/>
                </a:xfrm>
                <a:prstGeom prst="line">
                  <a:avLst/>
                </a:prstGeom>
                <a:ln/>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87874707-6B4B-1146-B3E8-B9DB11A3A693}"/>
                    </a:ext>
                  </a:extLst>
                </p:cNvPr>
                <p:cNvCxnSpPr>
                  <a:cxnSpLocks/>
                </p:cNvCxnSpPr>
                <p:nvPr/>
              </p:nvCxnSpPr>
              <p:spPr>
                <a:xfrm flipV="1">
                  <a:off x="3544957" y="2690191"/>
                  <a:ext cx="0" cy="569843"/>
                </a:xfrm>
                <a:prstGeom prst="line">
                  <a:avLst/>
                </a:prstGeom>
                <a:ln/>
              </p:spPr>
              <p:style>
                <a:lnRef idx="2">
                  <a:schemeClr val="dk1"/>
                </a:lnRef>
                <a:fillRef idx="0">
                  <a:schemeClr val="dk1"/>
                </a:fillRef>
                <a:effectRef idx="1">
                  <a:schemeClr val="dk1"/>
                </a:effectRef>
                <a:fontRef idx="minor">
                  <a:schemeClr val="tx1"/>
                </a:fontRef>
              </p:style>
            </p:cxnSp>
            <p:cxnSp>
              <p:nvCxnSpPr>
                <p:cNvPr id="99" name="Straight Connector 98">
                  <a:extLst>
                    <a:ext uri="{FF2B5EF4-FFF2-40B4-BE49-F238E27FC236}">
                      <a16:creationId xmlns:a16="http://schemas.microsoft.com/office/drawing/2014/main" id="{CC6626B5-35C7-9A46-84C0-0497BC2DC6B1}"/>
                    </a:ext>
                  </a:extLst>
                </p:cNvPr>
                <p:cNvCxnSpPr>
                  <a:cxnSpLocks/>
                </p:cNvCxnSpPr>
                <p:nvPr/>
              </p:nvCxnSpPr>
              <p:spPr>
                <a:xfrm flipV="1">
                  <a:off x="4611757" y="2690191"/>
                  <a:ext cx="457200" cy="273326"/>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a:extLst>
                    <a:ext uri="{FF2B5EF4-FFF2-40B4-BE49-F238E27FC236}">
                      <a16:creationId xmlns:a16="http://schemas.microsoft.com/office/drawing/2014/main" id="{965C98E4-593B-7F40-8C08-F217291D075B}"/>
                    </a:ext>
                  </a:extLst>
                </p:cNvPr>
                <p:cNvCxnSpPr>
                  <a:cxnSpLocks/>
                </p:cNvCxnSpPr>
                <p:nvPr/>
              </p:nvCxnSpPr>
              <p:spPr>
                <a:xfrm>
                  <a:off x="4611757" y="2963517"/>
                  <a:ext cx="457200" cy="296517"/>
                </a:xfrm>
                <a:prstGeom prst="line">
                  <a:avLst/>
                </a:prstGeom>
              </p:spPr>
              <p:style>
                <a:lnRef idx="2">
                  <a:schemeClr val="dk1"/>
                </a:lnRef>
                <a:fillRef idx="0">
                  <a:schemeClr val="dk1"/>
                </a:fillRef>
                <a:effectRef idx="1">
                  <a:schemeClr val="dk1"/>
                </a:effectRef>
                <a:fontRef idx="minor">
                  <a:schemeClr val="tx1"/>
                </a:fontRef>
              </p:style>
            </p:cxnSp>
          </p:grpSp>
          <p:grpSp>
            <p:nvGrpSpPr>
              <p:cNvPr id="88" name="Group 87">
                <a:extLst>
                  <a:ext uri="{FF2B5EF4-FFF2-40B4-BE49-F238E27FC236}">
                    <a16:creationId xmlns:a16="http://schemas.microsoft.com/office/drawing/2014/main" id="{9DEA6E82-8E25-2C4C-928F-D648B68031A5}"/>
                  </a:ext>
                </a:extLst>
              </p:cNvPr>
              <p:cNvGrpSpPr/>
              <p:nvPr/>
            </p:nvGrpSpPr>
            <p:grpSpPr>
              <a:xfrm>
                <a:off x="4097683" y="1514218"/>
                <a:ext cx="4276710" cy="1108836"/>
                <a:chOff x="4102085" y="1514218"/>
                <a:chExt cx="4276710" cy="1108836"/>
              </a:xfrm>
            </p:grpSpPr>
            <p:sp>
              <p:nvSpPr>
                <p:cNvPr id="89" name="TextBox 88">
                  <a:extLst>
                    <a:ext uri="{FF2B5EF4-FFF2-40B4-BE49-F238E27FC236}">
                      <a16:creationId xmlns:a16="http://schemas.microsoft.com/office/drawing/2014/main" id="{2E1422BB-1B91-F845-9AE3-C22494636131}"/>
                    </a:ext>
                  </a:extLst>
                </p:cNvPr>
                <p:cNvSpPr txBox="1"/>
                <p:nvPr/>
              </p:nvSpPr>
              <p:spPr>
                <a:xfrm>
                  <a:off x="4102085" y="1552983"/>
                  <a:ext cx="886444" cy="584775"/>
                </a:xfrm>
                <a:prstGeom prst="rect">
                  <a:avLst/>
                </a:prstGeom>
                <a:noFill/>
              </p:spPr>
              <p:txBody>
                <a:bodyPr wrap="square" rtlCol="0">
                  <a:spAutoFit/>
                </a:bodyPr>
                <a:lstStyle/>
                <a:p>
                  <a:r>
                    <a:rPr lang="en-US" sz="3200" dirty="0"/>
                    <a:t>138</a:t>
                  </a:r>
                </a:p>
              </p:txBody>
            </p:sp>
            <p:sp>
              <p:nvSpPr>
                <p:cNvPr id="90" name="TextBox 89">
                  <a:extLst>
                    <a:ext uri="{FF2B5EF4-FFF2-40B4-BE49-F238E27FC236}">
                      <a16:creationId xmlns:a16="http://schemas.microsoft.com/office/drawing/2014/main" id="{BDC8856F-E1BE-C148-9654-265DF9FBFC7D}"/>
                    </a:ext>
                  </a:extLst>
                </p:cNvPr>
                <p:cNvSpPr txBox="1"/>
                <p:nvPr/>
              </p:nvSpPr>
              <p:spPr>
                <a:xfrm>
                  <a:off x="4165373" y="2023525"/>
                  <a:ext cx="853809" cy="584775"/>
                </a:xfrm>
                <a:prstGeom prst="rect">
                  <a:avLst/>
                </a:prstGeom>
                <a:noFill/>
              </p:spPr>
              <p:txBody>
                <a:bodyPr wrap="square" rtlCol="0">
                  <a:spAutoFit/>
                </a:bodyPr>
                <a:lstStyle/>
                <a:p>
                  <a:r>
                    <a:rPr lang="en-US" sz="3200" dirty="0"/>
                    <a:t>3.8</a:t>
                  </a:r>
                </a:p>
              </p:txBody>
            </p:sp>
            <p:sp>
              <p:nvSpPr>
                <p:cNvPr id="91" name="TextBox 90">
                  <a:extLst>
                    <a:ext uri="{FF2B5EF4-FFF2-40B4-BE49-F238E27FC236}">
                      <a16:creationId xmlns:a16="http://schemas.microsoft.com/office/drawing/2014/main" id="{FFC6A61B-0341-8340-B65A-0F6133CC0C93}"/>
                    </a:ext>
                  </a:extLst>
                </p:cNvPr>
                <p:cNvSpPr txBox="1"/>
                <p:nvPr/>
              </p:nvSpPr>
              <p:spPr>
                <a:xfrm>
                  <a:off x="5107227" y="1553781"/>
                  <a:ext cx="886445" cy="584775"/>
                </a:xfrm>
                <a:prstGeom prst="rect">
                  <a:avLst/>
                </a:prstGeom>
                <a:noFill/>
              </p:spPr>
              <p:txBody>
                <a:bodyPr wrap="square" rtlCol="0">
                  <a:spAutoFit/>
                </a:bodyPr>
                <a:lstStyle/>
                <a:p>
                  <a:r>
                    <a:rPr lang="en-US" sz="3200" dirty="0"/>
                    <a:t>105</a:t>
                  </a:r>
                </a:p>
              </p:txBody>
            </p:sp>
            <p:sp>
              <p:nvSpPr>
                <p:cNvPr id="92" name="TextBox 91">
                  <a:extLst>
                    <a:ext uri="{FF2B5EF4-FFF2-40B4-BE49-F238E27FC236}">
                      <a16:creationId xmlns:a16="http://schemas.microsoft.com/office/drawing/2014/main" id="{2843A522-DEAE-2B47-A746-EA87293FB9C2}"/>
                    </a:ext>
                  </a:extLst>
                </p:cNvPr>
                <p:cNvSpPr txBox="1"/>
                <p:nvPr/>
              </p:nvSpPr>
              <p:spPr>
                <a:xfrm>
                  <a:off x="5190874" y="2038279"/>
                  <a:ext cx="703987" cy="584775"/>
                </a:xfrm>
                <a:prstGeom prst="rect">
                  <a:avLst/>
                </a:prstGeom>
                <a:noFill/>
              </p:spPr>
              <p:txBody>
                <a:bodyPr wrap="square" rtlCol="0">
                  <a:spAutoFit/>
                </a:bodyPr>
                <a:lstStyle/>
                <a:p>
                  <a:r>
                    <a:rPr lang="en-US" sz="3200" dirty="0"/>
                    <a:t>22</a:t>
                  </a:r>
                </a:p>
              </p:txBody>
            </p:sp>
            <p:sp>
              <p:nvSpPr>
                <p:cNvPr id="93" name="TextBox 92">
                  <a:extLst>
                    <a:ext uri="{FF2B5EF4-FFF2-40B4-BE49-F238E27FC236}">
                      <a16:creationId xmlns:a16="http://schemas.microsoft.com/office/drawing/2014/main" id="{C1927DE7-C3FD-7146-AC80-D66334E589F2}"/>
                    </a:ext>
                  </a:extLst>
                </p:cNvPr>
                <p:cNvSpPr txBox="1"/>
                <p:nvPr/>
              </p:nvSpPr>
              <p:spPr>
                <a:xfrm>
                  <a:off x="6350653" y="1514218"/>
                  <a:ext cx="703987" cy="584775"/>
                </a:xfrm>
                <a:prstGeom prst="rect">
                  <a:avLst/>
                </a:prstGeom>
                <a:noFill/>
              </p:spPr>
              <p:txBody>
                <a:bodyPr wrap="square" rtlCol="0">
                  <a:spAutoFit/>
                </a:bodyPr>
                <a:lstStyle/>
                <a:p>
                  <a:r>
                    <a:rPr lang="en-US" sz="3200" dirty="0"/>
                    <a:t>11</a:t>
                  </a:r>
                </a:p>
              </p:txBody>
            </p:sp>
            <p:sp>
              <p:nvSpPr>
                <p:cNvPr id="94" name="TextBox 93">
                  <a:extLst>
                    <a:ext uri="{FF2B5EF4-FFF2-40B4-BE49-F238E27FC236}">
                      <a16:creationId xmlns:a16="http://schemas.microsoft.com/office/drawing/2014/main" id="{BDDBC7DB-F90E-9640-AB5B-FD33505A5602}"/>
                    </a:ext>
                  </a:extLst>
                </p:cNvPr>
                <p:cNvSpPr txBox="1"/>
                <p:nvPr/>
              </p:nvSpPr>
              <p:spPr>
                <a:xfrm>
                  <a:off x="6286907" y="2021427"/>
                  <a:ext cx="789956" cy="584775"/>
                </a:xfrm>
                <a:prstGeom prst="rect">
                  <a:avLst/>
                </a:prstGeom>
                <a:noFill/>
              </p:spPr>
              <p:txBody>
                <a:bodyPr wrap="square" rtlCol="0">
                  <a:spAutoFit/>
                </a:bodyPr>
                <a:lstStyle/>
                <a:p>
                  <a:r>
                    <a:rPr lang="en-US" sz="3200" dirty="0"/>
                    <a:t>0.7</a:t>
                  </a:r>
                </a:p>
              </p:txBody>
            </p:sp>
            <p:sp>
              <p:nvSpPr>
                <p:cNvPr id="95" name="TextBox 94">
                  <a:extLst>
                    <a:ext uri="{FF2B5EF4-FFF2-40B4-BE49-F238E27FC236}">
                      <a16:creationId xmlns:a16="http://schemas.microsoft.com/office/drawing/2014/main" id="{D5A74F28-7D17-9347-83C3-A8D18B51AC06}"/>
                    </a:ext>
                  </a:extLst>
                </p:cNvPr>
                <p:cNvSpPr txBox="1"/>
                <p:nvPr/>
              </p:nvSpPr>
              <p:spPr>
                <a:xfrm>
                  <a:off x="7353299" y="1796070"/>
                  <a:ext cx="1025496" cy="584775"/>
                </a:xfrm>
                <a:prstGeom prst="rect">
                  <a:avLst/>
                </a:prstGeom>
                <a:noFill/>
              </p:spPr>
              <p:txBody>
                <a:bodyPr wrap="square" rtlCol="0">
                  <a:spAutoFit/>
                </a:bodyPr>
                <a:lstStyle/>
                <a:p>
                  <a:r>
                    <a:rPr lang="en-US" sz="3200" dirty="0"/>
                    <a:t>148</a:t>
                  </a:r>
                </a:p>
              </p:txBody>
            </p:sp>
          </p:grpSp>
        </p:grpSp>
      </p:grpSp>
      <p:grpSp>
        <p:nvGrpSpPr>
          <p:cNvPr id="2" name="Group 1">
            <a:extLst>
              <a:ext uri="{FF2B5EF4-FFF2-40B4-BE49-F238E27FC236}">
                <a16:creationId xmlns:a16="http://schemas.microsoft.com/office/drawing/2014/main" id="{ECE25452-1A61-824C-B9D1-1C9CF93091D8}"/>
              </a:ext>
            </a:extLst>
          </p:cNvPr>
          <p:cNvGrpSpPr/>
          <p:nvPr/>
        </p:nvGrpSpPr>
        <p:grpSpPr>
          <a:xfrm>
            <a:off x="434686" y="25512359"/>
            <a:ext cx="11904954" cy="7335687"/>
            <a:chOff x="434686" y="25338187"/>
            <a:chExt cx="11904954" cy="7335687"/>
          </a:xfrm>
        </p:grpSpPr>
        <p:grpSp>
          <p:nvGrpSpPr>
            <p:cNvPr id="65" name="Group 64">
              <a:extLst>
                <a:ext uri="{FF2B5EF4-FFF2-40B4-BE49-F238E27FC236}">
                  <a16:creationId xmlns:a16="http://schemas.microsoft.com/office/drawing/2014/main" id="{67BC4E19-5FFF-C54F-8F68-65C0E2FFF416}"/>
                </a:ext>
              </a:extLst>
            </p:cNvPr>
            <p:cNvGrpSpPr/>
            <p:nvPr/>
          </p:nvGrpSpPr>
          <p:grpSpPr>
            <a:xfrm>
              <a:off x="448486" y="25338187"/>
              <a:ext cx="11891154" cy="6249547"/>
              <a:chOff x="12684592" y="12593069"/>
              <a:chExt cx="11891154" cy="6249547"/>
            </a:xfrm>
          </p:grpSpPr>
          <p:pic>
            <p:nvPicPr>
              <p:cNvPr id="34" name="Content Placeholder 4">
                <a:extLst>
                  <a:ext uri="{FF2B5EF4-FFF2-40B4-BE49-F238E27FC236}">
                    <a16:creationId xmlns:a16="http://schemas.microsoft.com/office/drawing/2014/main" id="{96A34E8E-ED17-5940-88C5-D920FA8C8754}"/>
                  </a:ext>
                </a:extLst>
              </p:cNvPr>
              <p:cNvPicPr>
                <a:picLocks noChangeAspect="1"/>
              </p:cNvPicPr>
              <p:nvPr/>
            </p:nvPicPr>
            <p:blipFill rotWithShape="1">
              <a:blip r:embed="rId14"/>
              <a:srcRect l="1" t="6009" r="-146" b="29885"/>
              <a:stretch/>
            </p:blipFill>
            <p:spPr>
              <a:xfrm>
                <a:off x="12684592" y="12593069"/>
                <a:ext cx="7789803" cy="4060345"/>
              </a:xfrm>
              <a:prstGeom prst="rect">
                <a:avLst/>
              </a:prstGeom>
            </p:spPr>
          </p:pic>
          <p:grpSp>
            <p:nvGrpSpPr>
              <p:cNvPr id="19" name="Group 18">
                <a:extLst>
                  <a:ext uri="{FF2B5EF4-FFF2-40B4-BE49-F238E27FC236}">
                    <a16:creationId xmlns:a16="http://schemas.microsoft.com/office/drawing/2014/main" id="{33BA6F21-D802-784E-9B2C-171FBB247535}"/>
                  </a:ext>
                </a:extLst>
              </p:cNvPr>
              <p:cNvGrpSpPr/>
              <p:nvPr/>
            </p:nvGrpSpPr>
            <p:grpSpPr>
              <a:xfrm>
                <a:off x="20596372" y="12593069"/>
                <a:ext cx="3979374" cy="6249547"/>
                <a:chOff x="22811420" y="18790645"/>
                <a:chExt cx="3979374" cy="6249547"/>
              </a:xfrm>
            </p:grpSpPr>
            <p:pic>
              <p:nvPicPr>
                <p:cNvPr id="16" name="Picture 15">
                  <a:extLst>
                    <a:ext uri="{FF2B5EF4-FFF2-40B4-BE49-F238E27FC236}">
                      <a16:creationId xmlns:a16="http://schemas.microsoft.com/office/drawing/2014/main" id="{C4D0F5BC-BB7A-6340-BF4F-44E50646036A}"/>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2811420" y="18790645"/>
                  <a:ext cx="3979374" cy="6249547"/>
                </a:xfrm>
                <a:prstGeom prst="rect">
                  <a:avLst/>
                </a:prstGeom>
              </p:spPr>
            </p:pic>
            <p:sp>
              <p:nvSpPr>
                <p:cNvPr id="39" name="Rectangle 38">
                  <a:extLst>
                    <a:ext uri="{FF2B5EF4-FFF2-40B4-BE49-F238E27FC236}">
                      <a16:creationId xmlns:a16="http://schemas.microsoft.com/office/drawing/2014/main" id="{13ACBFBA-D4E3-D04F-A2A9-46D9FB60DB64}"/>
                    </a:ext>
                  </a:extLst>
                </p:cNvPr>
                <p:cNvSpPr/>
                <p:nvPr/>
              </p:nvSpPr>
              <p:spPr>
                <a:xfrm>
                  <a:off x="24860348" y="20023342"/>
                  <a:ext cx="995540" cy="273146"/>
                </a:xfrm>
                <a:prstGeom prst="rect">
                  <a:avLst/>
                </a:prstGeom>
                <a:solidFill>
                  <a:schemeClr val="tx1"/>
                </a:solidFill>
              </p:spPr>
              <p:txBody>
                <a:bodyPr wrap="square" rtlCol="0" anchor="ctr">
                  <a:spAutoFit/>
                </a:bodyPr>
                <a:lstStyle/>
                <a:p>
                  <a:pPr algn="ctr">
                    <a:buFont typeface="Wingdings" pitchFamily="2" charset="2"/>
                    <a:buNone/>
                  </a:pPr>
                  <a:endParaRPr lang="en-US" sz="2800" dirty="0">
                    <a:effectLst/>
                  </a:endParaRPr>
                </a:p>
              </p:txBody>
            </p:sp>
            <p:sp>
              <p:nvSpPr>
                <p:cNvPr id="40" name="Rectangle 39">
                  <a:extLst>
                    <a:ext uri="{FF2B5EF4-FFF2-40B4-BE49-F238E27FC236}">
                      <a16:creationId xmlns:a16="http://schemas.microsoft.com/office/drawing/2014/main" id="{F7A027C4-6255-8B4A-97BC-D4FA34124DBF}"/>
                    </a:ext>
                  </a:extLst>
                </p:cNvPr>
                <p:cNvSpPr/>
                <p:nvPr/>
              </p:nvSpPr>
              <p:spPr>
                <a:xfrm>
                  <a:off x="23342096" y="20159915"/>
                  <a:ext cx="996696" cy="274320"/>
                </a:xfrm>
                <a:prstGeom prst="rect">
                  <a:avLst/>
                </a:prstGeom>
                <a:solidFill>
                  <a:schemeClr val="tx1"/>
                </a:solidFill>
              </p:spPr>
              <p:txBody>
                <a:bodyPr wrap="square" rtlCol="0" anchor="ctr">
                  <a:spAutoFit/>
                </a:bodyPr>
                <a:lstStyle/>
                <a:p>
                  <a:pPr algn="ctr">
                    <a:buFont typeface="Wingdings" pitchFamily="2" charset="2"/>
                    <a:buNone/>
                  </a:pPr>
                  <a:endParaRPr lang="en-US" sz="2800" dirty="0">
                    <a:effectLst/>
                  </a:endParaRPr>
                </a:p>
              </p:txBody>
            </p:sp>
          </p:grpSp>
        </p:grpSp>
        <p:pic>
          <p:nvPicPr>
            <p:cNvPr id="70" name="Picture 69">
              <a:extLst>
                <a:ext uri="{FF2B5EF4-FFF2-40B4-BE49-F238E27FC236}">
                  <a16:creationId xmlns:a16="http://schemas.microsoft.com/office/drawing/2014/main" id="{1318C493-4F42-C242-9C5B-7A5C2F3504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4686" y="29517994"/>
              <a:ext cx="7803603" cy="3155880"/>
            </a:xfrm>
            <a:prstGeom prst="rect">
              <a:avLst/>
            </a:prstGeom>
          </p:spPr>
        </p:pic>
      </p:grpSp>
      <p:sp>
        <p:nvSpPr>
          <p:cNvPr id="71" name="TextBox 70">
            <a:extLst>
              <a:ext uri="{FF2B5EF4-FFF2-40B4-BE49-F238E27FC236}">
                <a16:creationId xmlns:a16="http://schemas.microsoft.com/office/drawing/2014/main" id="{7298189E-FE9D-AF4A-898A-ED7B7D9BE9F3}"/>
              </a:ext>
            </a:extLst>
          </p:cNvPr>
          <p:cNvSpPr txBox="1"/>
          <p:nvPr/>
        </p:nvSpPr>
        <p:spPr>
          <a:xfrm>
            <a:off x="26102495" y="13878582"/>
            <a:ext cx="11887200" cy="1077218"/>
          </a:xfrm>
          <a:prstGeom prst="rect">
            <a:avLst/>
          </a:prstGeom>
          <a:noFill/>
        </p:spPr>
        <p:txBody>
          <a:bodyPr wrap="square" rtlCol="0">
            <a:spAutoFit/>
          </a:bodyPr>
          <a:lstStyle/>
          <a:p>
            <a:r>
              <a:rPr lang="en-US" sz="3200" b="1" i="1" dirty="0">
                <a:latin typeface="Times New Roman"/>
                <a:cs typeface="Times New Roman"/>
              </a:rPr>
              <a:t>F/G</a:t>
            </a:r>
            <a:r>
              <a:rPr lang="en-US" sz="3200" dirty="0">
                <a:latin typeface="Times New Roman"/>
                <a:cs typeface="Times New Roman"/>
              </a:rPr>
              <a:t>. Images from nasal endoscopy showing extensive necrosis of the right maxillary sinus, inferior turbinate and pterygopalatine fossa</a:t>
            </a:r>
            <a:endParaRPr lang="en-US" sz="3200" dirty="0"/>
          </a:p>
        </p:txBody>
      </p:sp>
      <p:sp>
        <p:nvSpPr>
          <p:cNvPr id="72" name="TextBox 71">
            <a:extLst>
              <a:ext uri="{FF2B5EF4-FFF2-40B4-BE49-F238E27FC236}">
                <a16:creationId xmlns:a16="http://schemas.microsoft.com/office/drawing/2014/main" id="{A2F928D8-02B8-684B-B7F9-5B2C8CE16457}"/>
              </a:ext>
            </a:extLst>
          </p:cNvPr>
          <p:cNvSpPr txBox="1"/>
          <p:nvPr/>
        </p:nvSpPr>
        <p:spPr>
          <a:xfrm>
            <a:off x="26102495" y="22400623"/>
            <a:ext cx="11887200" cy="1077218"/>
          </a:xfrm>
          <a:prstGeom prst="rect">
            <a:avLst/>
          </a:prstGeom>
          <a:noFill/>
        </p:spPr>
        <p:txBody>
          <a:bodyPr wrap="square" rtlCol="0">
            <a:spAutoFit/>
          </a:bodyPr>
          <a:lstStyle/>
          <a:p>
            <a:r>
              <a:rPr lang="en-US" sz="3200" b="1" i="1" dirty="0">
                <a:latin typeface="Times New Roman"/>
                <a:cs typeface="Times New Roman"/>
              </a:rPr>
              <a:t>H</a:t>
            </a:r>
            <a:r>
              <a:rPr lang="en-US" sz="3200" dirty="0">
                <a:latin typeface="Times New Roman"/>
                <a:cs typeface="Times New Roman"/>
              </a:rPr>
              <a:t>. H&amp;E stain showing branching aseptate hyphae with extensive necrosis and focal angioinvasion suggestive of Zygomycetes species</a:t>
            </a:r>
            <a:endParaRPr lang="en-US" sz="3200" dirty="0"/>
          </a:p>
        </p:txBody>
      </p:sp>
      <p:sp>
        <p:nvSpPr>
          <p:cNvPr id="135" name="AutoShape 62">
            <a:extLst>
              <a:ext uri="{FF2B5EF4-FFF2-40B4-BE49-F238E27FC236}">
                <a16:creationId xmlns:a16="http://schemas.microsoft.com/office/drawing/2014/main" id="{94B3FCFD-7CF9-EC42-ACF4-691044C87A4F}"/>
              </a:ext>
            </a:extLst>
          </p:cNvPr>
          <p:cNvSpPr>
            <a:spLocks noChangeArrowheads="1"/>
          </p:cNvSpPr>
          <p:nvPr/>
        </p:nvSpPr>
        <p:spPr bwMode="auto">
          <a:xfrm>
            <a:off x="38833781" y="5892989"/>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MANAGEMENT</a:t>
            </a:r>
          </a:p>
        </p:txBody>
      </p:sp>
      <p:sp>
        <p:nvSpPr>
          <p:cNvPr id="136" name="AutoShape 62">
            <a:extLst>
              <a:ext uri="{FF2B5EF4-FFF2-40B4-BE49-F238E27FC236}">
                <a16:creationId xmlns:a16="http://schemas.microsoft.com/office/drawing/2014/main" id="{0A1037DA-B630-9A46-8146-CCC485F0941A}"/>
              </a:ext>
            </a:extLst>
          </p:cNvPr>
          <p:cNvSpPr>
            <a:spLocks noChangeArrowheads="1"/>
          </p:cNvSpPr>
          <p:nvPr/>
        </p:nvSpPr>
        <p:spPr bwMode="auto">
          <a:xfrm>
            <a:off x="38833781" y="14806079"/>
            <a:ext cx="11887200" cy="1207008"/>
          </a:xfrm>
          <a:prstGeom prst="roundRect">
            <a:avLst>
              <a:gd name="adj" fmla="val 16667"/>
            </a:avLst>
          </a:prstGeom>
          <a:solidFill>
            <a:srgbClr val="0070C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DISCUSSION</a:t>
            </a:r>
          </a:p>
        </p:txBody>
      </p:sp>
      <p:sp>
        <p:nvSpPr>
          <p:cNvPr id="81" name="Frame 80">
            <a:extLst>
              <a:ext uri="{FF2B5EF4-FFF2-40B4-BE49-F238E27FC236}">
                <a16:creationId xmlns:a16="http://schemas.microsoft.com/office/drawing/2014/main" id="{79EFFF0A-FFB2-2A42-849B-449122251700}"/>
              </a:ext>
            </a:extLst>
          </p:cNvPr>
          <p:cNvSpPr/>
          <p:nvPr/>
        </p:nvSpPr>
        <p:spPr>
          <a:xfrm>
            <a:off x="31964211" y="18616740"/>
            <a:ext cx="1756138" cy="1234981"/>
          </a:xfrm>
          <a:prstGeom prst="frame">
            <a:avLst>
              <a:gd name="adj1" fmla="val 2790"/>
            </a:avLst>
          </a:prstGeom>
          <a:solidFill>
            <a:schemeClr val="tx1"/>
          </a:solidFill>
          <a:ln>
            <a:solidFill>
              <a:schemeClr val="tx1"/>
            </a:solidFill>
          </a:ln>
        </p:spPr>
        <p:txBody>
          <a:bodyPr wrap="square" rtlCol="0" anchor="ctr">
            <a:spAutoFit/>
          </a:bodyPr>
          <a:lstStyle/>
          <a:p>
            <a:pPr algn="ctr">
              <a:buFont typeface="Wingdings" pitchFamily="2" charset="2"/>
              <a:buNone/>
            </a:pPr>
            <a:endParaRPr lang="en-US" sz="2800" dirty="0">
              <a:effectLst/>
            </a:endParaRPr>
          </a:p>
        </p:txBody>
      </p:sp>
      <p:cxnSp>
        <p:nvCxnSpPr>
          <p:cNvPr id="83" name="Straight Connector 82">
            <a:extLst>
              <a:ext uri="{FF2B5EF4-FFF2-40B4-BE49-F238E27FC236}">
                <a16:creationId xmlns:a16="http://schemas.microsoft.com/office/drawing/2014/main" id="{A71BAF56-E9D5-184D-87BD-FC9DF3D1996C}"/>
              </a:ext>
            </a:extLst>
          </p:cNvPr>
          <p:cNvCxnSpPr/>
          <p:nvPr/>
        </p:nvCxnSpPr>
        <p:spPr bwMode="auto">
          <a:xfrm flipH="1">
            <a:off x="31964211" y="16562367"/>
            <a:ext cx="2014121" cy="20543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361" name="Straight Connector 15360">
            <a:extLst>
              <a:ext uri="{FF2B5EF4-FFF2-40B4-BE49-F238E27FC236}">
                <a16:creationId xmlns:a16="http://schemas.microsoft.com/office/drawing/2014/main" id="{19702B5A-9592-2845-AAD2-40B50AD0941A}"/>
              </a:ext>
            </a:extLst>
          </p:cNvPr>
          <p:cNvCxnSpPr/>
          <p:nvPr/>
        </p:nvCxnSpPr>
        <p:spPr bwMode="auto">
          <a:xfrm flipH="1">
            <a:off x="31964211" y="19043634"/>
            <a:ext cx="2014121" cy="8080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367" name="Straight Connector 15366">
            <a:extLst>
              <a:ext uri="{FF2B5EF4-FFF2-40B4-BE49-F238E27FC236}">
                <a16:creationId xmlns:a16="http://schemas.microsoft.com/office/drawing/2014/main" id="{D60B3B7E-06D9-DF4F-928A-6AE3DCB7D6F2}"/>
              </a:ext>
            </a:extLst>
          </p:cNvPr>
          <p:cNvCxnSpPr/>
          <p:nvPr/>
        </p:nvCxnSpPr>
        <p:spPr bwMode="auto">
          <a:xfrm flipV="1">
            <a:off x="33717126" y="16562367"/>
            <a:ext cx="3887710" cy="20543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376" name="Straight Connector 15375">
            <a:extLst>
              <a:ext uri="{FF2B5EF4-FFF2-40B4-BE49-F238E27FC236}">
                <a16:creationId xmlns:a16="http://schemas.microsoft.com/office/drawing/2014/main" id="{3C67180F-CB0C-9C41-B20B-E7246D6FF0B5}"/>
              </a:ext>
            </a:extLst>
          </p:cNvPr>
          <p:cNvCxnSpPr/>
          <p:nvPr/>
        </p:nvCxnSpPr>
        <p:spPr bwMode="auto">
          <a:xfrm flipV="1">
            <a:off x="33720349" y="19043634"/>
            <a:ext cx="3884487" cy="808087"/>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6" name="Picture 75">
            <a:extLst>
              <a:ext uri="{FF2B5EF4-FFF2-40B4-BE49-F238E27FC236}">
                <a16:creationId xmlns:a16="http://schemas.microsoft.com/office/drawing/2014/main" id="{8B4E0B39-80C0-5A4D-9674-D73561633CFD}"/>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t="454" r="40955" b="34704"/>
          <a:stretch/>
        </p:blipFill>
        <p:spPr>
          <a:xfrm>
            <a:off x="33978332" y="16562367"/>
            <a:ext cx="3626504" cy="2481267"/>
          </a:xfrm>
          <a:prstGeom prst="rect">
            <a:avLst/>
          </a:prstGeom>
          <a:ln w="34925">
            <a:solidFill>
              <a:schemeClr val="tx1"/>
            </a:solidFill>
          </a:ln>
          <a:effectLst>
            <a:outerShdw blurRad="107950" dist="12700" dir="5400000" algn="ctr">
              <a:srgbClr val="000000"/>
            </a:outerShdw>
          </a:effectLst>
        </p:spPr>
      </p:pic>
      <p:sp>
        <p:nvSpPr>
          <p:cNvPr id="153" name="TextBox 152">
            <a:extLst>
              <a:ext uri="{FF2B5EF4-FFF2-40B4-BE49-F238E27FC236}">
                <a16:creationId xmlns:a16="http://schemas.microsoft.com/office/drawing/2014/main" id="{D2EB2D86-A479-3D4F-881F-56CE69F704CA}"/>
              </a:ext>
            </a:extLst>
          </p:cNvPr>
          <p:cNvSpPr txBox="1"/>
          <p:nvPr/>
        </p:nvSpPr>
        <p:spPr>
          <a:xfrm>
            <a:off x="38884514" y="7087475"/>
            <a:ext cx="11887200" cy="7709803"/>
          </a:xfrm>
          <a:prstGeom prst="rect">
            <a:avLst/>
          </a:prstGeom>
          <a:noFill/>
        </p:spPr>
        <p:txBody>
          <a:bodyPr wrap="square" rtlCol="0">
            <a:spAutoFit/>
          </a:bodyPr>
          <a:lstStyle/>
          <a:p>
            <a:r>
              <a:rPr lang="en-US" sz="3300" dirty="0"/>
              <a:t>Management is a 4-step approach: </a:t>
            </a:r>
          </a:p>
          <a:p>
            <a:pPr marL="514350" indent="-514350">
              <a:buFont typeface="+mj-lt"/>
              <a:buAutoNum type="arabicPeriod"/>
            </a:pPr>
            <a:r>
              <a:rPr lang="en-US" sz="3300" dirty="0"/>
              <a:t>Early diagnosis: Usually beginning with computed tomography which lacks sensitivity, follow-up magnetic resonance imaging is highly suggested. CT imaging is highly relied on for pulmonary involvement which often shows a reverse halo sign early in the disease course.</a:t>
            </a:r>
          </a:p>
          <a:p>
            <a:pPr marL="514350" indent="-514350">
              <a:buAutoNum type="arabicPeriod"/>
            </a:pPr>
            <a:r>
              <a:rPr lang="en-US" sz="3300" dirty="0"/>
              <a:t>Reversal of predisposing risk factors: In this patient prompt, aggressive glycemic control was initiated to better aid in prognosis. If patients are immunosuppressed secondary to chronic steroid use therapy must be stopped.</a:t>
            </a:r>
          </a:p>
          <a:p>
            <a:pPr marL="514350" indent="-514350">
              <a:buAutoNum type="arabicPeriod"/>
            </a:pPr>
            <a:r>
              <a:rPr lang="en-US" sz="3300" dirty="0"/>
              <a:t>Surgical debridement: This provides a more favorable outcome than patients who do not undergo surgery and reduces mortality, consultation with a Head and Neck surgeon early is essential.</a:t>
            </a:r>
          </a:p>
          <a:p>
            <a:pPr marL="514350" indent="-514350">
              <a:buAutoNum type="arabicPeriod"/>
            </a:pPr>
            <a:r>
              <a:rPr lang="en-US" sz="3300" dirty="0"/>
              <a:t>Antifungal therapy: Liposomal amphotericin starting at 5.0 – 7.5mg/kg/day along with </a:t>
            </a:r>
            <a:r>
              <a:rPr lang="en-US" sz="3300" dirty="0" err="1"/>
              <a:t>isavuconazole</a:t>
            </a:r>
            <a:r>
              <a:rPr lang="en-US" sz="3300" dirty="0"/>
              <a:t> for salvage therapy</a:t>
            </a:r>
          </a:p>
        </p:txBody>
      </p:sp>
      <p:sp>
        <p:nvSpPr>
          <p:cNvPr id="15380" name="TextBox 15379">
            <a:extLst>
              <a:ext uri="{FF2B5EF4-FFF2-40B4-BE49-F238E27FC236}">
                <a16:creationId xmlns:a16="http://schemas.microsoft.com/office/drawing/2014/main" id="{C2352E2F-368A-BC42-9D3E-D7A63109A4AE}"/>
              </a:ext>
            </a:extLst>
          </p:cNvPr>
          <p:cNvSpPr txBox="1"/>
          <p:nvPr/>
        </p:nvSpPr>
        <p:spPr>
          <a:xfrm>
            <a:off x="38833781" y="16130056"/>
            <a:ext cx="11887199" cy="13295948"/>
          </a:xfrm>
          <a:prstGeom prst="rect">
            <a:avLst/>
          </a:prstGeom>
          <a:noFill/>
        </p:spPr>
        <p:txBody>
          <a:bodyPr wrap="square" rtlCol="0">
            <a:spAutoFit/>
          </a:bodyPr>
          <a:lstStyle/>
          <a:p>
            <a:r>
              <a:rPr lang="en-US" sz="3300" dirty="0"/>
              <a:t>Head and Neck surgery were notified on admission with surgery scheduled early the following morning. With fungal elements seen on frozen culture liposomal amphotericin B 5mg/kg was started immediately along with </a:t>
            </a:r>
            <a:r>
              <a:rPr lang="en-US" sz="3300" dirty="0" err="1"/>
              <a:t>isavuconazole</a:t>
            </a:r>
            <a:r>
              <a:rPr lang="en-US" sz="3300" dirty="0"/>
              <a:t> due to concerns of intracranial extension on HD 2. After discussion with surgical specialists and neuro-radiology intracranial extension of infection was highly likely. Options were discussed with the patient and family who ultimately elected to pursue home hospice and was discharged on HD 5.</a:t>
            </a:r>
          </a:p>
          <a:p>
            <a:r>
              <a:rPr lang="en-US" sz="3300" dirty="0"/>
              <a:t>Invasive mold infections such as </a:t>
            </a:r>
            <a:r>
              <a:rPr lang="en-US" sz="3300" dirty="0" err="1"/>
              <a:t>mucormycosis</a:t>
            </a:r>
            <a:r>
              <a:rPr lang="en-US" sz="3300" dirty="0"/>
              <a:t> and aspergillus are uncommon findings in the general population however immunocompromised groups are at high risk for these aggressive and often fatal diseases. Sinusitis is much more common in uncontrolled diabetes rather than pulmonary Beta-glucan is absent from the cell wall of </a:t>
            </a:r>
            <a:r>
              <a:rPr lang="en-US" sz="3300" dirty="0" err="1"/>
              <a:t>mucor</a:t>
            </a:r>
            <a:r>
              <a:rPr lang="en-US" sz="3300" dirty="0"/>
              <a:t> which helps to differentiate it from aspergillus. In this patient an elevated B-glucan level was observed however previous case reports have observed elevated levels as well which could be explained by a mixed infection with Aspergillus or Fusarium species, this patient also had moderate levels of Aspergillus on fungal culture. Histopathology is also required for definitive diagnosis which shows aseptate hyphae as opposed to septate hyphae characteristic of aspergillus. Branching angles are also differentiating factors, </a:t>
            </a:r>
            <a:r>
              <a:rPr lang="en-US" sz="3300" dirty="0" err="1"/>
              <a:t>mucor</a:t>
            </a:r>
            <a:r>
              <a:rPr lang="en-US" sz="3300" dirty="0"/>
              <a:t> often shows branching at 90</a:t>
            </a:r>
            <a:r>
              <a:rPr lang="en-US" sz="3300" baseline="30000" dirty="0"/>
              <a:t>o</a:t>
            </a:r>
            <a:r>
              <a:rPr lang="en-US" sz="3300" dirty="0"/>
              <a:t> angles as opposed to more acute branching seen in aspergillus. Comment on branching angles must be differed to microbiology due to the steps necessary to prepare tissue to be fixed for staining. Despite early diagnosis and treatment prognosis remains poor in patients with invasive fungal sinusitis</a:t>
            </a:r>
          </a:p>
        </p:txBody>
      </p:sp>
      <p:cxnSp>
        <p:nvCxnSpPr>
          <p:cNvPr id="8" name="Straight Arrow Connector 7">
            <a:extLst>
              <a:ext uri="{FF2B5EF4-FFF2-40B4-BE49-F238E27FC236}">
                <a16:creationId xmlns:a16="http://schemas.microsoft.com/office/drawing/2014/main" id="{DFAF21EA-F7AF-974F-8B98-9AC8BEECB39A}"/>
              </a:ext>
            </a:extLst>
          </p:cNvPr>
          <p:cNvCxnSpPr>
            <a:cxnSpLocks/>
          </p:cNvCxnSpPr>
          <p:nvPr/>
        </p:nvCxnSpPr>
        <p:spPr bwMode="auto">
          <a:xfrm flipV="1">
            <a:off x="17027217" y="24975055"/>
            <a:ext cx="1312248" cy="1702136"/>
          </a:xfrm>
          <a:prstGeom prst="straightConnector1">
            <a:avLst/>
          </a:prstGeom>
          <a:ln w="1270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748F00A4-ABC5-284D-8027-9142713786EB}"/>
              </a:ext>
            </a:extLst>
          </p:cNvPr>
          <p:cNvSpPr txBox="1"/>
          <p:nvPr/>
        </p:nvSpPr>
        <p:spPr>
          <a:xfrm>
            <a:off x="38884514" y="30823790"/>
            <a:ext cx="11887200" cy="2677656"/>
          </a:xfrm>
          <a:prstGeom prst="rect">
            <a:avLst/>
          </a:prstGeom>
          <a:noFill/>
        </p:spPr>
        <p:txBody>
          <a:bodyPr wrap="square" rtlCol="0">
            <a:spAutoFit/>
          </a:bodyPr>
          <a:lstStyle/>
          <a:p>
            <a:r>
              <a:rPr lang="en-US" sz="2400" b="1" dirty="0"/>
              <a:t>Zygomycetes in Human Disease</a:t>
            </a:r>
          </a:p>
          <a:p>
            <a:r>
              <a:rPr lang="en-US" sz="2400" dirty="0"/>
              <a:t>Julie A. </a:t>
            </a:r>
            <a:r>
              <a:rPr lang="en-US" sz="2400" dirty="0" err="1"/>
              <a:t>Ribes</a:t>
            </a:r>
            <a:r>
              <a:rPr lang="en-US" sz="2400" dirty="0"/>
              <a:t>, Carolyn L. Vanover-</a:t>
            </a:r>
            <a:r>
              <a:rPr lang="en-US" sz="2400" dirty="0" err="1"/>
              <a:t>Sams</a:t>
            </a:r>
            <a:r>
              <a:rPr lang="en-US" sz="2400" dirty="0"/>
              <a:t>, Doris J. Baker</a:t>
            </a:r>
          </a:p>
          <a:p>
            <a:r>
              <a:rPr lang="en-US" sz="2400" dirty="0"/>
              <a:t>Clinical Microbiology Reviews Apr 2000, 13 (2) 236-301</a:t>
            </a:r>
          </a:p>
          <a:p>
            <a:endParaRPr lang="en-US" sz="2400" dirty="0"/>
          </a:p>
          <a:p>
            <a:r>
              <a:rPr lang="en-US" sz="2400" b="1" dirty="0"/>
              <a:t>Practice Guidelines for the Diagnosis and Management of Skin and Soft Tissue Infections: </a:t>
            </a:r>
            <a:r>
              <a:rPr lang="en-US" sz="2400" dirty="0"/>
              <a:t>2014 Update by the Infectious Diseases Society of America, </a:t>
            </a:r>
            <a:r>
              <a:rPr lang="en-US" sz="2400" i="1" dirty="0"/>
              <a:t>Clinical Infectious Diseases</a:t>
            </a:r>
            <a:r>
              <a:rPr lang="en-US" sz="2400" dirty="0"/>
              <a:t>, Volume 59, Issue 2, 15 July 2014, Pages e10–e52</a:t>
            </a:r>
          </a:p>
        </p:txBody>
      </p:sp>
      <p:sp>
        <p:nvSpPr>
          <p:cNvPr id="5" name="TextBox 4">
            <a:extLst>
              <a:ext uri="{FF2B5EF4-FFF2-40B4-BE49-F238E27FC236}">
                <a16:creationId xmlns:a16="http://schemas.microsoft.com/office/drawing/2014/main" id="{F2C5D896-8D1B-6447-BA02-9816029CE563}"/>
              </a:ext>
            </a:extLst>
          </p:cNvPr>
          <p:cNvSpPr txBox="1"/>
          <p:nvPr/>
        </p:nvSpPr>
        <p:spPr>
          <a:xfrm>
            <a:off x="546630" y="25533488"/>
            <a:ext cx="1053326" cy="923330"/>
          </a:xfrm>
          <a:prstGeom prst="rect">
            <a:avLst/>
          </a:prstGeom>
          <a:noFill/>
        </p:spPr>
        <p:txBody>
          <a:bodyPr wrap="square" rtlCol="0">
            <a:spAutoFit/>
          </a:bodyPr>
          <a:lstStyle/>
          <a:p>
            <a:r>
              <a:rPr lang="en-US" sz="5400" b="1" dirty="0">
                <a:solidFill>
                  <a:schemeClr val="bg1"/>
                </a:solidFill>
              </a:rPr>
              <a:t>A</a:t>
            </a:r>
          </a:p>
        </p:txBody>
      </p:sp>
      <p:sp>
        <p:nvSpPr>
          <p:cNvPr id="7" name="TextBox 6">
            <a:extLst>
              <a:ext uri="{FF2B5EF4-FFF2-40B4-BE49-F238E27FC236}">
                <a16:creationId xmlns:a16="http://schemas.microsoft.com/office/drawing/2014/main" id="{58E26FAB-A3DC-2248-970F-268A3A7A1247}"/>
              </a:ext>
            </a:extLst>
          </p:cNvPr>
          <p:cNvSpPr txBox="1"/>
          <p:nvPr/>
        </p:nvSpPr>
        <p:spPr>
          <a:xfrm>
            <a:off x="8490975" y="25475232"/>
            <a:ext cx="1198430" cy="923330"/>
          </a:xfrm>
          <a:prstGeom prst="rect">
            <a:avLst/>
          </a:prstGeom>
          <a:noFill/>
        </p:spPr>
        <p:txBody>
          <a:bodyPr wrap="square" rtlCol="0">
            <a:spAutoFit/>
          </a:bodyPr>
          <a:lstStyle/>
          <a:p>
            <a:r>
              <a:rPr lang="en-US" sz="5400" dirty="0">
                <a:solidFill>
                  <a:schemeClr val="bg1"/>
                </a:solidFill>
              </a:rPr>
              <a:t>C</a:t>
            </a:r>
          </a:p>
        </p:txBody>
      </p:sp>
      <p:sp>
        <p:nvSpPr>
          <p:cNvPr id="9" name="TextBox 8">
            <a:extLst>
              <a:ext uri="{FF2B5EF4-FFF2-40B4-BE49-F238E27FC236}">
                <a16:creationId xmlns:a16="http://schemas.microsoft.com/office/drawing/2014/main" id="{08C0BE5A-2457-FD42-8340-E458FE73D8BF}"/>
              </a:ext>
            </a:extLst>
          </p:cNvPr>
          <p:cNvSpPr txBox="1"/>
          <p:nvPr/>
        </p:nvSpPr>
        <p:spPr>
          <a:xfrm>
            <a:off x="584282" y="29815532"/>
            <a:ext cx="729924" cy="923330"/>
          </a:xfrm>
          <a:prstGeom prst="rect">
            <a:avLst/>
          </a:prstGeom>
          <a:noFill/>
        </p:spPr>
        <p:txBody>
          <a:bodyPr wrap="square" rtlCol="0">
            <a:spAutoFit/>
          </a:bodyPr>
          <a:lstStyle/>
          <a:p>
            <a:r>
              <a:rPr lang="en-US" sz="5400" dirty="0">
                <a:solidFill>
                  <a:schemeClr val="bg1"/>
                </a:solidFill>
              </a:rPr>
              <a:t>B</a:t>
            </a:r>
          </a:p>
        </p:txBody>
      </p:sp>
      <p:sp>
        <p:nvSpPr>
          <p:cNvPr id="14" name="TextBox 13">
            <a:extLst>
              <a:ext uri="{FF2B5EF4-FFF2-40B4-BE49-F238E27FC236}">
                <a16:creationId xmlns:a16="http://schemas.microsoft.com/office/drawing/2014/main" id="{67131826-FF25-8942-960F-94317C0FC130}"/>
              </a:ext>
            </a:extLst>
          </p:cNvPr>
          <p:cNvSpPr txBox="1"/>
          <p:nvPr/>
        </p:nvSpPr>
        <p:spPr>
          <a:xfrm>
            <a:off x="13571102" y="8639431"/>
            <a:ext cx="4383994" cy="2585323"/>
          </a:xfrm>
          <a:prstGeom prst="rect">
            <a:avLst/>
          </a:prstGeom>
          <a:noFill/>
        </p:spPr>
        <p:txBody>
          <a:bodyPr wrap="square" rtlCol="0">
            <a:spAutoFit/>
          </a:bodyPr>
          <a:lstStyle/>
          <a:p>
            <a:r>
              <a:rPr lang="en-US" sz="4000" dirty="0"/>
              <a:t>PT/INR: 13.2/1.2</a:t>
            </a:r>
          </a:p>
          <a:p>
            <a:r>
              <a:rPr lang="en-US" sz="4000" dirty="0"/>
              <a:t>CRP: 24.4</a:t>
            </a:r>
          </a:p>
          <a:p>
            <a:r>
              <a:rPr lang="en-US" sz="4000" dirty="0"/>
              <a:t>ESR: 54</a:t>
            </a:r>
          </a:p>
          <a:p>
            <a:endParaRPr lang="en-US" dirty="0"/>
          </a:p>
        </p:txBody>
      </p:sp>
      <p:sp>
        <p:nvSpPr>
          <p:cNvPr id="15" name="TextBox 14">
            <a:extLst>
              <a:ext uri="{FF2B5EF4-FFF2-40B4-BE49-F238E27FC236}">
                <a16:creationId xmlns:a16="http://schemas.microsoft.com/office/drawing/2014/main" id="{84385638-2618-D94A-8FB5-254286CEB14B}"/>
              </a:ext>
            </a:extLst>
          </p:cNvPr>
          <p:cNvSpPr txBox="1"/>
          <p:nvPr/>
        </p:nvSpPr>
        <p:spPr>
          <a:xfrm>
            <a:off x="20936763" y="7422385"/>
            <a:ext cx="4977493" cy="2585323"/>
          </a:xfrm>
          <a:prstGeom prst="rect">
            <a:avLst/>
          </a:prstGeom>
          <a:noFill/>
        </p:spPr>
        <p:txBody>
          <a:bodyPr wrap="square" rtlCol="0">
            <a:spAutoFit/>
          </a:bodyPr>
          <a:lstStyle/>
          <a:p>
            <a:r>
              <a:rPr lang="en-US" sz="4000" dirty="0"/>
              <a:t>HbA1c: 10.8</a:t>
            </a:r>
          </a:p>
          <a:p>
            <a:r>
              <a:rPr lang="en-US" sz="4000" dirty="0"/>
              <a:t>HIV: negative</a:t>
            </a:r>
          </a:p>
          <a:p>
            <a:r>
              <a:rPr lang="en-US" sz="4000" dirty="0"/>
              <a:t>B-glucan: 144</a:t>
            </a:r>
          </a:p>
          <a:p>
            <a:endParaRPr lang="en-US" dirty="0"/>
          </a:p>
        </p:txBody>
      </p:sp>
      <p:sp>
        <p:nvSpPr>
          <p:cNvPr id="17" name="TextBox 16">
            <a:extLst>
              <a:ext uri="{FF2B5EF4-FFF2-40B4-BE49-F238E27FC236}">
                <a16:creationId xmlns:a16="http://schemas.microsoft.com/office/drawing/2014/main" id="{D4C8F488-52E5-2A4D-B56D-F2B9ADFEED35}"/>
              </a:ext>
            </a:extLst>
          </p:cNvPr>
          <p:cNvSpPr txBox="1"/>
          <p:nvPr/>
        </p:nvSpPr>
        <p:spPr>
          <a:xfrm>
            <a:off x="16973010" y="9333164"/>
            <a:ext cx="8548344" cy="1969770"/>
          </a:xfrm>
          <a:prstGeom prst="rect">
            <a:avLst/>
          </a:prstGeom>
          <a:noFill/>
        </p:spPr>
        <p:txBody>
          <a:bodyPr wrap="square" rtlCol="0">
            <a:spAutoFit/>
          </a:bodyPr>
          <a:lstStyle/>
          <a:p>
            <a:r>
              <a:rPr lang="en-US" sz="4000" dirty="0"/>
              <a:t>Galactomannan: negative</a:t>
            </a:r>
          </a:p>
          <a:p>
            <a:r>
              <a:rPr lang="en-US" sz="4000" dirty="0"/>
              <a:t>Resp Culture: Moderate pseudomonas</a:t>
            </a:r>
          </a:p>
          <a:p>
            <a:endParaRPr lang="en-US" dirty="0"/>
          </a:p>
        </p:txBody>
      </p:sp>
      <p:pic>
        <p:nvPicPr>
          <p:cNvPr id="22" name="Audio 21">
            <a:hlinkClick r:id="" action="ppaction://media"/>
            <a:extLst>
              <a:ext uri="{FF2B5EF4-FFF2-40B4-BE49-F238E27FC236}">
                <a16:creationId xmlns:a16="http://schemas.microsoft.com/office/drawing/2014/main" id="{7D1220DD-00AA-6944-A0EB-0E6985AC930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0241200" y="32867600"/>
            <a:ext cx="812800" cy="812800"/>
          </a:xfrm>
          <a:prstGeom prst="rect">
            <a:avLst/>
          </a:prstGeom>
        </p:spPr>
      </p:pic>
    </p:spTree>
    <p:extLst>
      <p:ext uri="{BB962C8B-B14F-4D97-AF65-F5344CB8AC3E}">
        <p14:creationId xmlns:p14="http://schemas.microsoft.com/office/powerpoint/2010/main" val="2814699515"/>
      </p:ext>
    </p:extLst>
  </p:cSld>
  <p:clrMapOvr>
    <a:masterClrMapping/>
  </p:clrMapOvr>
  <mc:AlternateContent xmlns:mc="http://schemas.openxmlformats.org/markup-compatibility/2006" xmlns:p14="http://schemas.microsoft.com/office/powerpoint/2010/main">
    <mc:Choice Requires="p14">
      <p:transition spd="slow" p14:dur="2000" advClick="0" advTm="154639"/>
    </mc:Choice>
    <mc:Fallback xmlns="">
      <p:transition spd="slow" advClick="0" advTm="15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buFont typeface="Wingdings" pitchFamily="2" charset="2"/>
          <a:buNone/>
          <a:defRPr sz="2800" dirty="0">
            <a:effectLs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37729</TotalTime>
  <Words>996</Words>
  <Application>Microsoft Office PowerPoint</Application>
  <PresentationFormat>Custom</PresentationFormat>
  <Paragraphs>68</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MS PGothic</vt:lpstr>
      <vt:lpstr>MS PGothic</vt:lpstr>
      <vt:lpstr>Arial</vt:lpstr>
      <vt:lpstr>Times New Roman</vt:lpstr>
      <vt:lpstr>Wingdings</vt:lpstr>
      <vt:lpstr>Default Design</vt:lpstr>
      <vt:lpstr>Sweet Tooth: A case of opportunistic infection in an immunocompromised host.  Ryan K. James, MD1; Mary Burgess, MD1 1 Department of Internal Medicine, University of Arkansas for Medical Science, Little Rock, Arkansas</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48x96  poster template</dc:title>
  <dc:creator>Jay Buckley</dc:creator>
  <dc:description>Call if we can help   800-590-7850_x000d_
_x000d_
(c) copyright  MegaPrint Inc. 2001</dc:description>
  <cp:lastModifiedBy>Cushing, Jennifer</cp:lastModifiedBy>
  <cp:revision>620</cp:revision>
  <cp:lastPrinted>2000-08-03T00:31:24Z</cp:lastPrinted>
  <dcterms:created xsi:type="dcterms:W3CDTF">2000-02-09T15:01:13Z</dcterms:created>
  <dcterms:modified xsi:type="dcterms:W3CDTF">2020-06-03T14:39:26Z</dcterms:modified>
</cp:coreProperties>
</file>