
<file path=[Content_Types].xml><?xml version="1.0" encoding="utf-8"?>
<Types xmlns="http://schemas.openxmlformats.org/package/2006/content-types">
  <Default Extension="png" ContentType="image/png"/>
  <Default Extension="emf" ContentType="image/x-emf"/>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2" r:id="rId2"/>
  </p:sldIdLst>
  <p:sldSz cx="43891200" cy="32918400"/>
  <p:notesSz cx="9398000" cy="14884400"/>
  <p:defaultTextStyle>
    <a:defPPr>
      <a:defRPr lang="en-US"/>
    </a:defPPr>
    <a:lvl1pPr algn="l" rtl="0" eaLnBrk="0" fontAlgn="base" hangingPunct="0">
      <a:spcBef>
        <a:spcPct val="0"/>
      </a:spcBef>
      <a:spcAft>
        <a:spcPct val="0"/>
      </a:spcAft>
      <a:defRPr sz="2170" kern="1200">
        <a:solidFill>
          <a:schemeClr val="tx1"/>
        </a:solidFill>
        <a:latin typeface="Times New Roman" pitchFamily="18" charset="0"/>
        <a:ea typeface="+mn-ea"/>
        <a:cs typeface="+mn-cs"/>
      </a:defRPr>
    </a:lvl1pPr>
    <a:lvl2pPr marL="644645" algn="l" rtl="0" eaLnBrk="0" fontAlgn="base" hangingPunct="0">
      <a:spcBef>
        <a:spcPct val="0"/>
      </a:spcBef>
      <a:spcAft>
        <a:spcPct val="0"/>
      </a:spcAft>
      <a:defRPr sz="2170" kern="1200">
        <a:solidFill>
          <a:schemeClr val="tx1"/>
        </a:solidFill>
        <a:latin typeface="Times New Roman" pitchFamily="18" charset="0"/>
        <a:ea typeface="+mn-ea"/>
        <a:cs typeface="+mn-cs"/>
      </a:defRPr>
    </a:lvl2pPr>
    <a:lvl3pPr marL="1289289" algn="l" rtl="0" eaLnBrk="0" fontAlgn="base" hangingPunct="0">
      <a:spcBef>
        <a:spcPct val="0"/>
      </a:spcBef>
      <a:spcAft>
        <a:spcPct val="0"/>
      </a:spcAft>
      <a:defRPr sz="2170" kern="1200">
        <a:solidFill>
          <a:schemeClr val="tx1"/>
        </a:solidFill>
        <a:latin typeface="Times New Roman" pitchFamily="18" charset="0"/>
        <a:ea typeface="+mn-ea"/>
        <a:cs typeface="+mn-cs"/>
      </a:defRPr>
    </a:lvl3pPr>
    <a:lvl4pPr marL="1933935" algn="l" rtl="0" eaLnBrk="0" fontAlgn="base" hangingPunct="0">
      <a:spcBef>
        <a:spcPct val="0"/>
      </a:spcBef>
      <a:spcAft>
        <a:spcPct val="0"/>
      </a:spcAft>
      <a:defRPr sz="2170" kern="1200">
        <a:solidFill>
          <a:schemeClr val="tx1"/>
        </a:solidFill>
        <a:latin typeface="Times New Roman" pitchFamily="18" charset="0"/>
        <a:ea typeface="+mn-ea"/>
        <a:cs typeface="+mn-cs"/>
      </a:defRPr>
    </a:lvl4pPr>
    <a:lvl5pPr marL="2578577" algn="l" rtl="0" eaLnBrk="0" fontAlgn="base" hangingPunct="0">
      <a:spcBef>
        <a:spcPct val="0"/>
      </a:spcBef>
      <a:spcAft>
        <a:spcPct val="0"/>
      </a:spcAft>
      <a:defRPr sz="2170" kern="1200">
        <a:solidFill>
          <a:schemeClr val="tx1"/>
        </a:solidFill>
        <a:latin typeface="Times New Roman" pitchFamily="18" charset="0"/>
        <a:ea typeface="+mn-ea"/>
        <a:cs typeface="+mn-cs"/>
      </a:defRPr>
    </a:lvl5pPr>
    <a:lvl6pPr marL="3223222" algn="l" defTabSz="1289289" rtl="0" eaLnBrk="1" latinLnBrk="0" hangingPunct="1">
      <a:defRPr sz="2170" kern="1200">
        <a:solidFill>
          <a:schemeClr val="tx1"/>
        </a:solidFill>
        <a:latin typeface="Times New Roman" pitchFamily="18" charset="0"/>
        <a:ea typeface="+mn-ea"/>
        <a:cs typeface="+mn-cs"/>
      </a:defRPr>
    </a:lvl6pPr>
    <a:lvl7pPr marL="3867868" algn="l" defTabSz="1289289" rtl="0" eaLnBrk="1" latinLnBrk="0" hangingPunct="1">
      <a:defRPr sz="2170" kern="1200">
        <a:solidFill>
          <a:schemeClr val="tx1"/>
        </a:solidFill>
        <a:latin typeface="Times New Roman" pitchFamily="18" charset="0"/>
        <a:ea typeface="+mn-ea"/>
        <a:cs typeface="+mn-cs"/>
      </a:defRPr>
    </a:lvl7pPr>
    <a:lvl8pPr marL="4512513" algn="l" defTabSz="1289289" rtl="0" eaLnBrk="1" latinLnBrk="0" hangingPunct="1">
      <a:defRPr sz="2170" kern="1200">
        <a:solidFill>
          <a:schemeClr val="tx1"/>
        </a:solidFill>
        <a:latin typeface="Times New Roman" pitchFamily="18" charset="0"/>
        <a:ea typeface="+mn-ea"/>
        <a:cs typeface="+mn-cs"/>
      </a:defRPr>
    </a:lvl8pPr>
    <a:lvl9pPr marL="5157157" algn="l" defTabSz="1289289" rtl="0" eaLnBrk="1" latinLnBrk="0" hangingPunct="1">
      <a:defRPr sz="217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9368" userDrawn="1">
          <p15:clr>
            <a:srgbClr val="A4A3A4"/>
          </p15:clr>
        </p15:guide>
        <p15:guide id="2" orient="horz" pos="5184" userDrawn="1">
          <p15:clr>
            <a:srgbClr val="A4A3A4"/>
          </p15:clr>
        </p15:guide>
        <p15:guide id="3" orient="horz" pos="3712" userDrawn="1">
          <p15:clr>
            <a:srgbClr val="A4A3A4"/>
          </p15:clr>
        </p15:guide>
        <p15:guide id="4" orient="horz" pos="19872" userDrawn="1">
          <p15:clr>
            <a:srgbClr val="A4A3A4"/>
          </p15:clr>
        </p15:guide>
        <p15:guide id="5" orient="horz" pos="14924" userDrawn="1">
          <p15:clr>
            <a:srgbClr val="A4A3A4"/>
          </p15:clr>
        </p15:guide>
        <p15:guide id="6" pos="353" userDrawn="1">
          <p15:clr>
            <a:srgbClr val="A4A3A4"/>
          </p15:clr>
        </p15:guide>
        <p15:guide id="7" pos="3456" userDrawn="1">
          <p15:clr>
            <a:srgbClr val="A4A3A4"/>
          </p15:clr>
        </p15:guide>
        <p15:guide id="8" pos="3696" userDrawn="1">
          <p15:clr>
            <a:srgbClr val="A4A3A4"/>
          </p15:clr>
        </p15:guide>
        <p15:guide id="9" pos="6793" userDrawn="1">
          <p15:clr>
            <a:srgbClr val="A4A3A4"/>
          </p15:clr>
        </p15:guide>
        <p15:guide id="10" pos="7033" userDrawn="1">
          <p15:clr>
            <a:srgbClr val="A4A3A4"/>
          </p15:clr>
        </p15:guide>
        <p15:guide id="11" pos="10128" userDrawn="1">
          <p15:clr>
            <a:srgbClr val="A4A3A4"/>
          </p15:clr>
        </p15:guide>
        <p15:guide id="12" pos="10368" userDrawn="1">
          <p15:clr>
            <a:srgbClr val="A4A3A4"/>
          </p15:clr>
        </p15:guide>
        <p15:guide id="13" pos="13465" userDrawn="1">
          <p15:clr>
            <a:srgbClr val="A4A3A4"/>
          </p15:clr>
        </p15:guide>
        <p15:guide id="14" pos="523" userDrawn="1">
          <p15:clr>
            <a:srgbClr val="A4A3A4"/>
          </p15:clr>
        </p15:guide>
        <p15:guide id="15" pos="6598" userDrawn="1">
          <p15:clr>
            <a:srgbClr val="A4A3A4"/>
          </p15:clr>
        </p15:guide>
        <p15:guide id="16" pos="7226" userDrawn="1">
          <p15:clr>
            <a:srgbClr val="A4A3A4"/>
          </p15:clr>
        </p15:guide>
        <p15:guide id="17" pos="13248" userDrawn="1">
          <p15:clr>
            <a:srgbClr val="A4A3A4"/>
          </p15:clr>
        </p15:guide>
        <p15:guide id="18" pos="706">
          <p15:clr>
            <a:srgbClr val="A4A3A4"/>
          </p15:clr>
        </p15:guide>
        <p15:guide id="19" pos="6912">
          <p15:clr>
            <a:srgbClr val="A4A3A4"/>
          </p15:clr>
        </p15:guide>
        <p15:guide id="20" pos="7392">
          <p15:clr>
            <a:srgbClr val="A4A3A4"/>
          </p15:clr>
        </p15:guide>
        <p15:guide id="21" pos="13586">
          <p15:clr>
            <a:srgbClr val="A4A3A4"/>
          </p15:clr>
        </p15:guide>
        <p15:guide id="22" pos="14066">
          <p15:clr>
            <a:srgbClr val="A4A3A4"/>
          </p15:clr>
        </p15:guide>
        <p15:guide id="23" pos="20256">
          <p15:clr>
            <a:srgbClr val="A4A3A4"/>
          </p15:clr>
        </p15:guide>
        <p15:guide id="24" pos="20736">
          <p15:clr>
            <a:srgbClr val="A4A3A4"/>
          </p15:clr>
        </p15:guide>
        <p15:guide id="25" pos="26930">
          <p15:clr>
            <a:srgbClr val="A4A3A4"/>
          </p15:clr>
        </p15:guide>
        <p15:guide id="26" pos="1046">
          <p15:clr>
            <a:srgbClr val="A4A3A4"/>
          </p15:clr>
        </p15:guide>
        <p15:guide id="27" pos="13196">
          <p15:clr>
            <a:srgbClr val="A4A3A4"/>
          </p15:clr>
        </p15:guide>
        <p15:guide id="28" pos="14452">
          <p15:clr>
            <a:srgbClr val="A4A3A4"/>
          </p15:clr>
        </p15:guide>
        <p15:guide id="29" pos="264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e, Ryan" initials="DR" lastIdx="17" clrIdx="0"/>
  <p:cmAuthor id="2" name="Justin Klucher" initials="" lastIdx="11" clrIdx="1"/>
  <p:cmAuthor id="3" name="ryan dare" initials="" lastIdx="7" clrIdx="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33CCCC"/>
    <a:srgbClr val="009973"/>
    <a:srgbClr val="00CC99"/>
    <a:srgbClr val="006699"/>
    <a:srgbClr val="CC3300"/>
    <a:srgbClr val="006600"/>
    <a:srgbClr val="336699"/>
    <a:srgbClr val="F2DD60"/>
    <a:srgbClr val="F3D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4675" autoAdjust="0"/>
  </p:normalViewPr>
  <p:slideViewPr>
    <p:cSldViewPr showGuides="1">
      <p:cViewPr varScale="1">
        <p:scale>
          <a:sx n="20" d="100"/>
          <a:sy n="20" d="100"/>
        </p:scale>
        <p:origin x="1459" y="34"/>
      </p:cViewPr>
      <p:guideLst>
        <p:guide orient="horz" pos="19368"/>
        <p:guide orient="horz" pos="5184"/>
        <p:guide orient="horz" pos="3712"/>
        <p:guide orient="horz" pos="19872"/>
        <p:guide orient="horz" pos="14924"/>
        <p:guide pos="353"/>
        <p:guide pos="3456"/>
        <p:guide pos="3696"/>
        <p:guide pos="6793"/>
        <p:guide pos="7033"/>
        <p:guide pos="10128"/>
        <p:guide pos="10368"/>
        <p:guide pos="13465"/>
        <p:guide pos="523"/>
        <p:guide pos="6598"/>
        <p:guide pos="7226"/>
        <p:guide pos="13248"/>
        <p:guide pos="706"/>
        <p:guide pos="6912"/>
        <p:guide pos="7392"/>
        <p:guide pos="13586"/>
        <p:guide pos="14066"/>
        <p:guide pos="20256"/>
        <p:guide pos="20736"/>
        <p:guide pos="26930"/>
        <p:guide pos="1046"/>
        <p:guide pos="13196"/>
        <p:guide pos="14452"/>
        <p:guide pos="264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59238" cy="781050"/>
          </a:xfrm>
          <a:prstGeom prst="rect">
            <a:avLst/>
          </a:prstGeom>
          <a:noFill/>
          <a:ln w="9525">
            <a:noFill/>
            <a:miter lim="800000"/>
            <a:headEnd/>
            <a:tailEnd/>
          </a:ln>
          <a:effectLst/>
        </p:spPr>
        <p:txBody>
          <a:bodyPr vert="horz" wrap="square" lIns="128630" tIns="64316" rIns="128630" bIns="64316" numCol="1" anchor="t" anchorCtr="0" compatLnSpc="1">
            <a:prstTxWarp prst="textNoShape">
              <a:avLst/>
            </a:prstTxWarp>
          </a:bodyPr>
          <a:lstStyle>
            <a:lvl1pPr defTabSz="1287463">
              <a:defRPr sz="1700"/>
            </a:lvl1pPr>
          </a:lstStyle>
          <a:p>
            <a:endParaRPr lang="en-AU"/>
          </a:p>
        </p:txBody>
      </p:sp>
      <p:sp>
        <p:nvSpPr>
          <p:cNvPr id="4099" name="Rectangle 3"/>
          <p:cNvSpPr>
            <a:spLocks noGrp="1" noChangeArrowheads="1"/>
          </p:cNvSpPr>
          <p:nvPr>
            <p:ph type="dt" sz="quarter" idx="1"/>
          </p:nvPr>
        </p:nvSpPr>
        <p:spPr bwMode="auto">
          <a:xfrm>
            <a:off x="5276850" y="0"/>
            <a:ext cx="4157663" cy="781050"/>
          </a:xfrm>
          <a:prstGeom prst="rect">
            <a:avLst/>
          </a:prstGeom>
          <a:noFill/>
          <a:ln w="9525">
            <a:noFill/>
            <a:miter lim="800000"/>
            <a:headEnd/>
            <a:tailEnd/>
          </a:ln>
          <a:effectLst/>
        </p:spPr>
        <p:txBody>
          <a:bodyPr vert="horz" wrap="square" lIns="128630" tIns="64316" rIns="128630" bIns="64316" numCol="1" anchor="t" anchorCtr="0" compatLnSpc="1">
            <a:prstTxWarp prst="textNoShape">
              <a:avLst/>
            </a:prstTxWarp>
          </a:bodyPr>
          <a:lstStyle>
            <a:lvl1pPr algn="r" defTabSz="1287463">
              <a:defRPr sz="1700"/>
            </a:lvl1pPr>
          </a:lstStyle>
          <a:p>
            <a:endParaRPr lang="en-AU"/>
          </a:p>
        </p:txBody>
      </p:sp>
      <p:sp>
        <p:nvSpPr>
          <p:cNvPr id="4100" name="Rectangle 4"/>
          <p:cNvSpPr>
            <a:spLocks noGrp="1" noChangeArrowheads="1"/>
          </p:cNvSpPr>
          <p:nvPr>
            <p:ph type="ftr" sz="quarter" idx="2"/>
          </p:nvPr>
        </p:nvSpPr>
        <p:spPr bwMode="auto">
          <a:xfrm>
            <a:off x="0" y="14141450"/>
            <a:ext cx="4059238" cy="777875"/>
          </a:xfrm>
          <a:prstGeom prst="rect">
            <a:avLst/>
          </a:prstGeom>
          <a:noFill/>
          <a:ln w="9525">
            <a:noFill/>
            <a:miter lim="800000"/>
            <a:headEnd/>
            <a:tailEnd/>
          </a:ln>
          <a:effectLst/>
        </p:spPr>
        <p:txBody>
          <a:bodyPr vert="horz" wrap="square" lIns="128630" tIns="64316" rIns="128630" bIns="64316" numCol="1" anchor="b" anchorCtr="0" compatLnSpc="1">
            <a:prstTxWarp prst="textNoShape">
              <a:avLst/>
            </a:prstTxWarp>
          </a:bodyPr>
          <a:lstStyle>
            <a:lvl1pPr defTabSz="1287463">
              <a:defRPr sz="1700"/>
            </a:lvl1pPr>
          </a:lstStyle>
          <a:p>
            <a:endParaRPr lang="en-AU"/>
          </a:p>
        </p:txBody>
      </p:sp>
      <p:sp>
        <p:nvSpPr>
          <p:cNvPr id="4101" name="Rectangle 5"/>
          <p:cNvSpPr>
            <a:spLocks noGrp="1" noChangeArrowheads="1"/>
          </p:cNvSpPr>
          <p:nvPr>
            <p:ph type="sldNum" sz="quarter" idx="3"/>
          </p:nvPr>
        </p:nvSpPr>
        <p:spPr bwMode="auto">
          <a:xfrm>
            <a:off x="5276850" y="14141450"/>
            <a:ext cx="4157663" cy="777875"/>
          </a:xfrm>
          <a:prstGeom prst="rect">
            <a:avLst/>
          </a:prstGeom>
          <a:noFill/>
          <a:ln w="9525">
            <a:noFill/>
            <a:miter lim="800000"/>
            <a:headEnd/>
            <a:tailEnd/>
          </a:ln>
          <a:effectLst/>
        </p:spPr>
        <p:txBody>
          <a:bodyPr vert="horz" wrap="square" lIns="128630" tIns="64316" rIns="128630" bIns="64316" numCol="1" anchor="b" anchorCtr="0" compatLnSpc="1">
            <a:prstTxWarp prst="textNoShape">
              <a:avLst/>
            </a:prstTxWarp>
          </a:bodyPr>
          <a:lstStyle>
            <a:lvl1pPr algn="r" defTabSz="1287463">
              <a:defRPr sz="1700"/>
            </a:lvl1pPr>
          </a:lstStyle>
          <a:p>
            <a:fld id="{0C110309-3D6C-4B7E-9522-2CF7394A684E}" type="slidenum">
              <a:rPr lang="en-AU"/>
              <a:pPr/>
              <a:t>‹#›</a:t>
            </a:fld>
            <a:endParaRPr lang="en-AU"/>
          </a:p>
        </p:txBody>
      </p:sp>
    </p:spTree>
    <p:extLst>
      <p:ext uri="{BB962C8B-B14F-4D97-AF65-F5344CB8AC3E}">
        <p14:creationId xmlns:p14="http://schemas.microsoft.com/office/powerpoint/2010/main" val="612139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59238" cy="781050"/>
          </a:xfrm>
          <a:prstGeom prst="rect">
            <a:avLst/>
          </a:prstGeom>
          <a:noFill/>
          <a:ln w="9525">
            <a:noFill/>
            <a:miter lim="800000"/>
            <a:headEnd/>
            <a:tailEnd/>
          </a:ln>
          <a:effectLst/>
        </p:spPr>
        <p:txBody>
          <a:bodyPr vert="horz" wrap="square" lIns="128630" tIns="64316" rIns="128630" bIns="64316" numCol="1" anchor="t" anchorCtr="0" compatLnSpc="1">
            <a:prstTxWarp prst="textNoShape">
              <a:avLst/>
            </a:prstTxWarp>
          </a:bodyPr>
          <a:lstStyle>
            <a:lvl1pPr defTabSz="1287463">
              <a:defRPr sz="1700"/>
            </a:lvl1pPr>
          </a:lstStyle>
          <a:p>
            <a:endParaRPr lang="en-AU"/>
          </a:p>
        </p:txBody>
      </p:sp>
      <p:sp>
        <p:nvSpPr>
          <p:cNvPr id="3075" name="Rectangle 3"/>
          <p:cNvSpPr>
            <a:spLocks noGrp="1" noChangeArrowheads="1"/>
          </p:cNvSpPr>
          <p:nvPr>
            <p:ph type="dt" idx="1"/>
          </p:nvPr>
        </p:nvSpPr>
        <p:spPr bwMode="auto">
          <a:xfrm>
            <a:off x="5276850" y="0"/>
            <a:ext cx="4157663" cy="781050"/>
          </a:xfrm>
          <a:prstGeom prst="rect">
            <a:avLst/>
          </a:prstGeom>
          <a:noFill/>
          <a:ln w="9525">
            <a:noFill/>
            <a:miter lim="800000"/>
            <a:headEnd/>
            <a:tailEnd/>
          </a:ln>
          <a:effectLst/>
        </p:spPr>
        <p:txBody>
          <a:bodyPr vert="horz" wrap="square" lIns="128630" tIns="64316" rIns="128630" bIns="64316" numCol="1" anchor="t" anchorCtr="0" compatLnSpc="1">
            <a:prstTxWarp prst="textNoShape">
              <a:avLst/>
            </a:prstTxWarp>
          </a:bodyPr>
          <a:lstStyle>
            <a:lvl1pPr algn="r" defTabSz="1287463">
              <a:defRPr sz="1700"/>
            </a:lvl1pPr>
          </a:lstStyle>
          <a:p>
            <a:endParaRPr lang="en-AU"/>
          </a:p>
        </p:txBody>
      </p:sp>
      <p:sp>
        <p:nvSpPr>
          <p:cNvPr id="3076" name="Rectangle 4"/>
          <p:cNvSpPr>
            <a:spLocks noGrp="1" noRot="1" noChangeAspect="1" noChangeArrowheads="1" noTextEdit="1"/>
          </p:cNvSpPr>
          <p:nvPr>
            <p:ph type="sldImg" idx="2"/>
          </p:nvPr>
        </p:nvSpPr>
        <p:spPr bwMode="auto">
          <a:xfrm>
            <a:off x="958850" y="1112838"/>
            <a:ext cx="7421563" cy="5567362"/>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1217613" y="7126288"/>
            <a:ext cx="6897687" cy="6680200"/>
          </a:xfrm>
          <a:prstGeom prst="rect">
            <a:avLst/>
          </a:prstGeom>
          <a:noFill/>
          <a:ln w="9525">
            <a:noFill/>
            <a:miter lim="800000"/>
            <a:headEnd/>
            <a:tailEnd/>
          </a:ln>
          <a:effectLst/>
        </p:spPr>
        <p:txBody>
          <a:bodyPr vert="horz" wrap="square" lIns="128630" tIns="64316" rIns="128630" bIns="64316"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3078" name="Rectangle 6"/>
          <p:cNvSpPr>
            <a:spLocks noGrp="1" noChangeArrowheads="1"/>
          </p:cNvSpPr>
          <p:nvPr>
            <p:ph type="ftr" sz="quarter" idx="4"/>
          </p:nvPr>
        </p:nvSpPr>
        <p:spPr bwMode="auto">
          <a:xfrm>
            <a:off x="0" y="14141450"/>
            <a:ext cx="4059238" cy="777875"/>
          </a:xfrm>
          <a:prstGeom prst="rect">
            <a:avLst/>
          </a:prstGeom>
          <a:noFill/>
          <a:ln w="9525">
            <a:noFill/>
            <a:miter lim="800000"/>
            <a:headEnd/>
            <a:tailEnd/>
          </a:ln>
          <a:effectLst/>
        </p:spPr>
        <p:txBody>
          <a:bodyPr vert="horz" wrap="square" lIns="128630" tIns="64316" rIns="128630" bIns="64316" numCol="1" anchor="b" anchorCtr="0" compatLnSpc="1">
            <a:prstTxWarp prst="textNoShape">
              <a:avLst/>
            </a:prstTxWarp>
          </a:bodyPr>
          <a:lstStyle>
            <a:lvl1pPr defTabSz="1287463">
              <a:defRPr sz="1700"/>
            </a:lvl1pPr>
          </a:lstStyle>
          <a:p>
            <a:endParaRPr lang="en-AU"/>
          </a:p>
        </p:txBody>
      </p:sp>
      <p:sp>
        <p:nvSpPr>
          <p:cNvPr id="3079" name="Rectangle 7"/>
          <p:cNvSpPr>
            <a:spLocks noGrp="1" noChangeArrowheads="1"/>
          </p:cNvSpPr>
          <p:nvPr>
            <p:ph type="sldNum" sz="quarter" idx="5"/>
          </p:nvPr>
        </p:nvSpPr>
        <p:spPr bwMode="auto">
          <a:xfrm>
            <a:off x="5276850" y="14141450"/>
            <a:ext cx="4157663" cy="777875"/>
          </a:xfrm>
          <a:prstGeom prst="rect">
            <a:avLst/>
          </a:prstGeom>
          <a:noFill/>
          <a:ln w="9525">
            <a:noFill/>
            <a:miter lim="800000"/>
            <a:headEnd/>
            <a:tailEnd/>
          </a:ln>
          <a:effectLst/>
        </p:spPr>
        <p:txBody>
          <a:bodyPr vert="horz" wrap="square" lIns="128630" tIns="64316" rIns="128630" bIns="64316" numCol="1" anchor="b" anchorCtr="0" compatLnSpc="1">
            <a:prstTxWarp prst="textNoShape">
              <a:avLst/>
            </a:prstTxWarp>
          </a:bodyPr>
          <a:lstStyle>
            <a:lvl1pPr algn="r" defTabSz="1287463">
              <a:defRPr sz="1700"/>
            </a:lvl1pPr>
          </a:lstStyle>
          <a:p>
            <a:fld id="{8B4F82A6-27ED-4AB3-AA70-73C492DD4680}" type="slidenum">
              <a:rPr lang="en-AU"/>
              <a:pPr/>
              <a:t>‹#›</a:t>
            </a:fld>
            <a:endParaRPr lang="en-AU"/>
          </a:p>
        </p:txBody>
      </p:sp>
    </p:spTree>
    <p:extLst>
      <p:ext uri="{BB962C8B-B14F-4D97-AF65-F5344CB8AC3E}">
        <p14:creationId xmlns:p14="http://schemas.microsoft.com/office/powerpoint/2010/main" val="10275537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58" kern="1200">
        <a:solidFill>
          <a:schemeClr val="tx1"/>
        </a:solidFill>
        <a:latin typeface="Times New Roman" pitchFamily="18" charset="0"/>
        <a:ea typeface="+mn-ea"/>
        <a:cs typeface="+mn-cs"/>
      </a:defRPr>
    </a:lvl1pPr>
    <a:lvl2pPr marL="644645" algn="l" rtl="0" eaLnBrk="0" fontAlgn="base" hangingPunct="0">
      <a:spcBef>
        <a:spcPct val="30000"/>
      </a:spcBef>
      <a:spcAft>
        <a:spcPct val="0"/>
      </a:spcAft>
      <a:defRPr sz="1658" kern="1200">
        <a:solidFill>
          <a:schemeClr val="tx1"/>
        </a:solidFill>
        <a:latin typeface="Times New Roman" pitchFamily="18" charset="0"/>
        <a:ea typeface="+mn-ea"/>
        <a:cs typeface="+mn-cs"/>
      </a:defRPr>
    </a:lvl2pPr>
    <a:lvl3pPr marL="1289289" algn="l" rtl="0" eaLnBrk="0" fontAlgn="base" hangingPunct="0">
      <a:spcBef>
        <a:spcPct val="30000"/>
      </a:spcBef>
      <a:spcAft>
        <a:spcPct val="0"/>
      </a:spcAft>
      <a:defRPr sz="1658" kern="1200">
        <a:solidFill>
          <a:schemeClr val="tx1"/>
        </a:solidFill>
        <a:latin typeface="Times New Roman" pitchFamily="18" charset="0"/>
        <a:ea typeface="+mn-ea"/>
        <a:cs typeface="+mn-cs"/>
      </a:defRPr>
    </a:lvl3pPr>
    <a:lvl4pPr marL="1933935" algn="l" rtl="0" eaLnBrk="0" fontAlgn="base" hangingPunct="0">
      <a:spcBef>
        <a:spcPct val="30000"/>
      </a:spcBef>
      <a:spcAft>
        <a:spcPct val="0"/>
      </a:spcAft>
      <a:defRPr sz="1658" kern="1200">
        <a:solidFill>
          <a:schemeClr val="tx1"/>
        </a:solidFill>
        <a:latin typeface="Times New Roman" pitchFamily="18" charset="0"/>
        <a:ea typeface="+mn-ea"/>
        <a:cs typeface="+mn-cs"/>
      </a:defRPr>
    </a:lvl4pPr>
    <a:lvl5pPr marL="2578577" algn="l" rtl="0" eaLnBrk="0" fontAlgn="base" hangingPunct="0">
      <a:spcBef>
        <a:spcPct val="30000"/>
      </a:spcBef>
      <a:spcAft>
        <a:spcPct val="0"/>
      </a:spcAft>
      <a:defRPr sz="1658" kern="1200">
        <a:solidFill>
          <a:schemeClr val="tx1"/>
        </a:solidFill>
        <a:latin typeface="Times New Roman" pitchFamily="18" charset="0"/>
        <a:ea typeface="+mn-ea"/>
        <a:cs typeface="+mn-cs"/>
      </a:defRPr>
    </a:lvl5pPr>
    <a:lvl6pPr marL="3223222" algn="l" defTabSz="1289289" rtl="0" eaLnBrk="1" latinLnBrk="0" hangingPunct="1">
      <a:defRPr sz="1658" kern="1200">
        <a:solidFill>
          <a:schemeClr val="tx1"/>
        </a:solidFill>
        <a:latin typeface="+mn-lt"/>
        <a:ea typeface="+mn-ea"/>
        <a:cs typeface="+mn-cs"/>
      </a:defRPr>
    </a:lvl6pPr>
    <a:lvl7pPr marL="3867868" algn="l" defTabSz="1289289" rtl="0" eaLnBrk="1" latinLnBrk="0" hangingPunct="1">
      <a:defRPr sz="1658" kern="1200">
        <a:solidFill>
          <a:schemeClr val="tx1"/>
        </a:solidFill>
        <a:latin typeface="+mn-lt"/>
        <a:ea typeface="+mn-ea"/>
        <a:cs typeface="+mn-cs"/>
      </a:defRPr>
    </a:lvl7pPr>
    <a:lvl8pPr marL="4512513" algn="l" defTabSz="1289289" rtl="0" eaLnBrk="1" latinLnBrk="0" hangingPunct="1">
      <a:defRPr sz="1658" kern="1200">
        <a:solidFill>
          <a:schemeClr val="tx1"/>
        </a:solidFill>
        <a:latin typeface="+mn-lt"/>
        <a:ea typeface="+mn-ea"/>
        <a:cs typeface="+mn-cs"/>
      </a:defRPr>
    </a:lvl8pPr>
    <a:lvl9pPr marL="5157157" algn="l" defTabSz="1289289" rtl="0" eaLnBrk="1" latinLnBrk="0" hangingPunct="1">
      <a:defRPr sz="165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4F82A6-27ED-4AB3-AA70-73C492DD4680}" type="slidenum">
              <a:rPr lang="en-AU" smtClean="0"/>
              <a:pPr/>
              <a:t>1</a:t>
            </a:fld>
            <a:endParaRPr lang="en-AU"/>
          </a:p>
        </p:txBody>
      </p:sp>
    </p:spTree>
    <p:extLst>
      <p:ext uri="{BB962C8B-B14F-4D97-AF65-F5344CB8AC3E}">
        <p14:creationId xmlns:p14="http://schemas.microsoft.com/office/powerpoint/2010/main" val="390979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6" name="Rectangle 98"/>
          <p:cNvSpPr>
            <a:spLocks noChangeArrowheads="1"/>
          </p:cNvSpPr>
          <p:nvPr userDrawn="1"/>
        </p:nvSpPr>
        <p:spPr bwMode="auto">
          <a:xfrm>
            <a:off x="1118756" y="4673602"/>
            <a:ext cx="20449308" cy="19017675"/>
          </a:xfrm>
          <a:prstGeom prst="rect">
            <a:avLst/>
          </a:prstGeom>
          <a:solidFill>
            <a:schemeClr val="bg1"/>
          </a:solidFill>
          <a:ln w="9525">
            <a:noFill/>
            <a:miter lim="800000"/>
            <a:headEnd/>
            <a:tailEnd/>
          </a:ln>
          <a:effectLst/>
        </p:spPr>
        <p:txBody>
          <a:bodyPr lIns="248510" tIns="248510" rIns="248510" bIns="248510"/>
          <a:lstStyle/>
          <a:p>
            <a:pPr defTabSz="631311">
              <a:spcBef>
                <a:spcPct val="50000"/>
              </a:spcBef>
            </a:pPr>
            <a:endParaRPr lang="en-US" sz="2800" b="1" dirty="0">
              <a:solidFill>
                <a:srgbClr val="CC3300"/>
              </a:solidFill>
              <a:latin typeface="Arial" charset="0"/>
            </a:endParaRPr>
          </a:p>
        </p:txBody>
      </p:sp>
      <p:sp>
        <p:nvSpPr>
          <p:cNvPr id="27" name="Rectangle 101"/>
          <p:cNvSpPr>
            <a:spLocks noChangeArrowheads="1"/>
          </p:cNvSpPr>
          <p:nvPr userDrawn="1"/>
        </p:nvSpPr>
        <p:spPr bwMode="auto">
          <a:xfrm>
            <a:off x="1118756" y="24314732"/>
            <a:ext cx="41632908" cy="7855527"/>
          </a:xfrm>
          <a:prstGeom prst="rect">
            <a:avLst/>
          </a:prstGeom>
          <a:solidFill>
            <a:schemeClr val="bg1"/>
          </a:solidFill>
          <a:ln w="9525">
            <a:noFill/>
            <a:miter lim="800000"/>
            <a:headEnd/>
            <a:tailEnd/>
          </a:ln>
          <a:effectLst/>
        </p:spPr>
        <p:txBody>
          <a:bodyPr lIns="248510" tIns="248510" rIns="248510" bIns="248510"/>
          <a:lstStyle/>
          <a:p>
            <a:pPr defTabSz="631311">
              <a:spcBef>
                <a:spcPct val="50000"/>
              </a:spcBef>
            </a:pPr>
            <a:endParaRPr lang="en-US" sz="2800" b="1" dirty="0">
              <a:solidFill>
                <a:srgbClr val="CC3300"/>
              </a:solidFill>
              <a:latin typeface="Arial" charset="0"/>
            </a:endParaRPr>
          </a:p>
        </p:txBody>
      </p:sp>
      <p:sp>
        <p:nvSpPr>
          <p:cNvPr id="28" name="Rectangle 102"/>
          <p:cNvSpPr>
            <a:spLocks noChangeArrowheads="1"/>
          </p:cNvSpPr>
          <p:nvPr userDrawn="1"/>
        </p:nvSpPr>
        <p:spPr bwMode="auto">
          <a:xfrm>
            <a:off x="22330068" y="4673601"/>
            <a:ext cx="20421600" cy="19017677"/>
          </a:xfrm>
          <a:prstGeom prst="rect">
            <a:avLst/>
          </a:prstGeom>
          <a:solidFill>
            <a:schemeClr val="bg1"/>
          </a:solidFill>
          <a:ln w="9525">
            <a:noFill/>
            <a:miter lim="800000"/>
            <a:headEnd/>
            <a:tailEnd/>
          </a:ln>
          <a:effectLst/>
        </p:spPr>
        <p:txBody>
          <a:bodyPr lIns="248510" tIns="248510" rIns="248510" bIns="248510"/>
          <a:lstStyle/>
          <a:p>
            <a:pPr defTabSz="631311">
              <a:spcBef>
                <a:spcPct val="50000"/>
              </a:spcBef>
            </a:pPr>
            <a:endParaRPr lang="en-US" sz="2800" b="1" dirty="0">
              <a:solidFill>
                <a:srgbClr val="CC3300"/>
              </a:solidFill>
              <a:latin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8" name="Rectangle 125"/>
          <p:cNvSpPr>
            <a:spLocks noChangeArrowheads="1"/>
          </p:cNvSpPr>
          <p:nvPr userDrawn="1"/>
        </p:nvSpPr>
        <p:spPr bwMode="auto">
          <a:xfrm>
            <a:off x="0" y="3977640"/>
            <a:ext cx="43891200" cy="28940760"/>
          </a:xfrm>
          <a:prstGeom prst="rect">
            <a:avLst/>
          </a:prstGeom>
          <a:solidFill>
            <a:schemeClr val="bg1">
              <a:lumMod val="75000"/>
            </a:schemeClr>
          </a:solidFill>
          <a:ln w="9525">
            <a:noFill/>
            <a:miter lim="800000"/>
            <a:headEnd/>
            <a:tailEnd/>
          </a:ln>
          <a:effectLst/>
        </p:spPr>
        <p:txBody>
          <a:bodyPr wrap="none" lIns="101014" tIns="50507" rIns="101014" bIns="50507" anchor="ctr"/>
          <a:lstStyle/>
          <a:p>
            <a:endParaRPr lang="en-US" sz="2170"/>
          </a:p>
        </p:txBody>
      </p:sp>
      <p:sp>
        <p:nvSpPr>
          <p:cNvPr id="9" name="Rectangle 29"/>
          <p:cNvSpPr>
            <a:spLocks noChangeArrowheads="1"/>
          </p:cNvSpPr>
          <p:nvPr userDrawn="1"/>
        </p:nvSpPr>
        <p:spPr bwMode="auto">
          <a:xfrm>
            <a:off x="0" y="3891917"/>
            <a:ext cx="43891200" cy="254973"/>
          </a:xfrm>
          <a:prstGeom prst="rect">
            <a:avLst/>
          </a:prstGeom>
          <a:solidFill>
            <a:schemeClr val="tx1"/>
          </a:solidFill>
          <a:ln w="9525">
            <a:solidFill>
              <a:srgbClr val="6E9CC6"/>
            </a:solidFill>
            <a:miter lim="800000"/>
            <a:headEnd/>
            <a:tailEnd/>
          </a:ln>
          <a:effectLst/>
        </p:spPr>
        <p:txBody>
          <a:bodyPr wrap="none" lIns="101014" tIns="50507" rIns="101014" bIns="50507" anchor="ctr"/>
          <a:lstStyle/>
          <a:p>
            <a:endParaRPr lang="en-US" sz="2170"/>
          </a:p>
        </p:txBody>
      </p:sp>
      <p:pic>
        <p:nvPicPr>
          <p:cNvPr id="6"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1661160" y="2586521"/>
            <a:ext cx="4389120" cy="86580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2946117" rtl="0" eaLnBrk="0" fontAlgn="base" hangingPunct="0">
        <a:spcBef>
          <a:spcPct val="0"/>
        </a:spcBef>
        <a:spcAft>
          <a:spcPct val="0"/>
        </a:spcAft>
        <a:defRPr sz="14299">
          <a:solidFill>
            <a:schemeClr val="tx2"/>
          </a:solidFill>
          <a:latin typeface="+mj-lt"/>
          <a:ea typeface="+mj-ea"/>
          <a:cs typeface="+mj-cs"/>
        </a:defRPr>
      </a:lvl1pPr>
      <a:lvl2pPr algn="ctr" defTabSz="2946117" rtl="0" eaLnBrk="0" fontAlgn="base" hangingPunct="0">
        <a:spcBef>
          <a:spcPct val="0"/>
        </a:spcBef>
        <a:spcAft>
          <a:spcPct val="0"/>
        </a:spcAft>
        <a:defRPr sz="14299">
          <a:solidFill>
            <a:schemeClr val="tx2"/>
          </a:solidFill>
          <a:latin typeface="Times New Roman" pitchFamily="18" charset="0"/>
        </a:defRPr>
      </a:lvl2pPr>
      <a:lvl3pPr algn="ctr" defTabSz="2946117" rtl="0" eaLnBrk="0" fontAlgn="base" hangingPunct="0">
        <a:spcBef>
          <a:spcPct val="0"/>
        </a:spcBef>
        <a:spcAft>
          <a:spcPct val="0"/>
        </a:spcAft>
        <a:defRPr sz="14299">
          <a:solidFill>
            <a:schemeClr val="tx2"/>
          </a:solidFill>
          <a:latin typeface="Times New Roman" pitchFamily="18" charset="0"/>
        </a:defRPr>
      </a:lvl3pPr>
      <a:lvl4pPr algn="ctr" defTabSz="2946117" rtl="0" eaLnBrk="0" fontAlgn="base" hangingPunct="0">
        <a:spcBef>
          <a:spcPct val="0"/>
        </a:spcBef>
        <a:spcAft>
          <a:spcPct val="0"/>
        </a:spcAft>
        <a:defRPr sz="14299">
          <a:solidFill>
            <a:schemeClr val="tx2"/>
          </a:solidFill>
          <a:latin typeface="Times New Roman" pitchFamily="18" charset="0"/>
        </a:defRPr>
      </a:lvl4pPr>
      <a:lvl5pPr algn="ctr" defTabSz="2946117" rtl="0" eaLnBrk="0" fontAlgn="base" hangingPunct="0">
        <a:spcBef>
          <a:spcPct val="0"/>
        </a:spcBef>
        <a:spcAft>
          <a:spcPct val="0"/>
        </a:spcAft>
        <a:defRPr sz="14299">
          <a:solidFill>
            <a:schemeClr val="tx2"/>
          </a:solidFill>
          <a:latin typeface="Times New Roman" pitchFamily="18" charset="0"/>
        </a:defRPr>
      </a:lvl5pPr>
      <a:lvl6pPr marL="505049" algn="ctr" defTabSz="2946117" rtl="0" eaLnBrk="0" fontAlgn="base" hangingPunct="0">
        <a:spcBef>
          <a:spcPct val="0"/>
        </a:spcBef>
        <a:spcAft>
          <a:spcPct val="0"/>
        </a:spcAft>
        <a:defRPr sz="14299">
          <a:solidFill>
            <a:schemeClr val="tx2"/>
          </a:solidFill>
          <a:latin typeface="Times New Roman" pitchFamily="18" charset="0"/>
        </a:defRPr>
      </a:lvl6pPr>
      <a:lvl7pPr marL="1010098" algn="ctr" defTabSz="2946117" rtl="0" eaLnBrk="0" fontAlgn="base" hangingPunct="0">
        <a:spcBef>
          <a:spcPct val="0"/>
        </a:spcBef>
        <a:spcAft>
          <a:spcPct val="0"/>
        </a:spcAft>
        <a:defRPr sz="14299">
          <a:solidFill>
            <a:schemeClr val="tx2"/>
          </a:solidFill>
          <a:latin typeface="Times New Roman" pitchFamily="18" charset="0"/>
        </a:defRPr>
      </a:lvl7pPr>
      <a:lvl8pPr marL="1515146" algn="ctr" defTabSz="2946117" rtl="0" eaLnBrk="0" fontAlgn="base" hangingPunct="0">
        <a:spcBef>
          <a:spcPct val="0"/>
        </a:spcBef>
        <a:spcAft>
          <a:spcPct val="0"/>
        </a:spcAft>
        <a:defRPr sz="14299">
          <a:solidFill>
            <a:schemeClr val="tx2"/>
          </a:solidFill>
          <a:latin typeface="Times New Roman" pitchFamily="18" charset="0"/>
        </a:defRPr>
      </a:lvl8pPr>
      <a:lvl9pPr marL="2020194" algn="ctr" defTabSz="2946117" rtl="0" eaLnBrk="0" fontAlgn="base" hangingPunct="0">
        <a:spcBef>
          <a:spcPct val="0"/>
        </a:spcBef>
        <a:spcAft>
          <a:spcPct val="0"/>
        </a:spcAft>
        <a:defRPr sz="14299">
          <a:solidFill>
            <a:schemeClr val="tx2"/>
          </a:solidFill>
          <a:latin typeface="Times New Roman" pitchFamily="18" charset="0"/>
        </a:defRPr>
      </a:lvl9pPr>
    </p:titleStyle>
    <p:bodyStyle>
      <a:lvl1pPr marL="1104794" indent="-1104794" algn="l" defTabSz="2946117" rtl="0" eaLnBrk="0" fontAlgn="base" hangingPunct="0">
        <a:spcBef>
          <a:spcPct val="20000"/>
        </a:spcBef>
        <a:spcAft>
          <a:spcPct val="0"/>
        </a:spcAft>
        <a:buChar char="•"/>
        <a:defRPr sz="10300">
          <a:solidFill>
            <a:schemeClr val="tx1"/>
          </a:solidFill>
          <a:latin typeface="+mn-lt"/>
          <a:ea typeface="+mn-ea"/>
          <a:cs typeface="+mn-cs"/>
        </a:defRPr>
      </a:lvl1pPr>
      <a:lvl2pPr marL="2393720" indent="-920662" algn="l" defTabSz="2946117" rtl="0" eaLnBrk="0" fontAlgn="base" hangingPunct="0">
        <a:spcBef>
          <a:spcPct val="20000"/>
        </a:spcBef>
        <a:spcAft>
          <a:spcPct val="0"/>
        </a:spcAft>
        <a:buChar char="–"/>
        <a:defRPr sz="8900">
          <a:solidFill>
            <a:schemeClr val="tx1"/>
          </a:solidFill>
          <a:latin typeface="+mn-lt"/>
        </a:defRPr>
      </a:lvl2pPr>
      <a:lvl3pPr marL="3682647" indent="-736530" algn="l" defTabSz="2946117" rtl="0" eaLnBrk="0" fontAlgn="base" hangingPunct="0">
        <a:spcBef>
          <a:spcPct val="20000"/>
        </a:spcBef>
        <a:spcAft>
          <a:spcPct val="0"/>
        </a:spcAft>
        <a:buChar char="•"/>
        <a:defRPr sz="7700">
          <a:solidFill>
            <a:schemeClr val="tx1"/>
          </a:solidFill>
          <a:latin typeface="+mn-lt"/>
        </a:defRPr>
      </a:lvl3pPr>
      <a:lvl4pPr marL="5155705" indent="-736530" algn="l" defTabSz="2946117" rtl="0" eaLnBrk="0" fontAlgn="base" hangingPunct="0">
        <a:spcBef>
          <a:spcPct val="20000"/>
        </a:spcBef>
        <a:spcAft>
          <a:spcPct val="0"/>
        </a:spcAft>
        <a:buChar char="–"/>
        <a:defRPr sz="6400">
          <a:solidFill>
            <a:schemeClr val="tx1"/>
          </a:solidFill>
          <a:latin typeface="+mn-lt"/>
        </a:defRPr>
      </a:lvl4pPr>
      <a:lvl5pPr marL="6628764" indent="-736530" algn="l" defTabSz="2946117" rtl="0" eaLnBrk="0" fontAlgn="base" hangingPunct="0">
        <a:spcBef>
          <a:spcPct val="20000"/>
        </a:spcBef>
        <a:spcAft>
          <a:spcPct val="0"/>
        </a:spcAft>
        <a:buChar char="»"/>
        <a:defRPr sz="6400">
          <a:solidFill>
            <a:schemeClr val="tx1"/>
          </a:solidFill>
          <a:latin typeface="+mn-lt"/>
        </a:defRPr>
      </a:lvl5pPr>
      <a:lvl6pPr marL="7133811" indent="-736530" algn="l" defTabSz="2946117" rtl="0" eaLnBrk="0" fontAlgn="base" hangingPunct="0">
        <a:spcBef>
          <a:spcPct val="20000"/>
        </a:spcBef>
        <a:spcAft>
          <a:spcPct val="0"/>
        </a:spcAft>
        <a:buChar char="»"/>
        <a:defRPr sz="6400">
          <a:solidFill>
            <a:schemeClr val="tx1"/>
          </a:solidFill>
          <a:latin typeface="+mn-lt"/>
        </a:defRPr>
      </a:lvl6pPr>
      <a:lvl7pPr marL="7638860" indent="-736530" algn="l" defTabSz="2946117" rtl="0" eaLnBrk="0" fontAlgn="base" hangingPunct="0">
        <a:spcBef>
          <a:spcPct val="20000"/>
        </a:spcBef>
        <a:spcAft>
          <a:spcPct val="0"/>
        </a:spcAft>
        <a:buChar char="»"/>
        <a:defRPr sz="6400">
          <a:solidFill>
            <a:schemeClr val="tx1"/>
          </a:solidFill>
          <a:latin typeface="+mn-lt"/>
        </a:defRPr>
      </a:lvl7pPr>
      <a:lvl8pPr marL="8143909" indent="-736530" algn="l" defTabSz="2946117" rtl="0" eaLnBrk="0" fontAlgn="base" hangingPunct="0">
        <a:spcBef>
          <a:spcPct val="20000"/>
        </a:spcBef>
        <a:spcAft>
          <a:spcPct val="0"/>
        </a:spcAft>
        <a:buChar char="»"/>
        <a:defRPr sz="6400">
          <a:solidFill>
            <a:schemeClr val="tx1"/>
          </a:solidFill>
          <a:latin typeface="+mn-lt"/>
        </a:defRPr>
      </a:lvl8pPr>
      <a:lvl9pPr marL="8648958" indent="-736530" algn="l" defTabSz="2946117" rtl="0" eaLnBrk="0" fontAlgn="base" hangingPunct="0">
        <a:spcBef>
          <a:spcPct val="20000"/>
        </a:spcBef>
        <a:spcAft>
          <a:spcPct val="0"/>
        </a:spcAft>
        <a:buChar char="»"/>
        <a:defRPr sz="6400">
          <a:solidFill>
            <a:schemeClr val="tx1"/>
          </a:solidFill>
          <a:latin typeface="+mn-lt"/>
        </a:defRPr>
      </a:lvl9pPr>
    </p:bodyStyle>
    <p:otherStyle>
      <a:defPPr>
        <a:defRPr lang="en-US"/>
      </a:defPPr>
      <a:lvl1pPr marL="0" algn="l" defTabSz="1010098" rtl="0" eaLnBrk="1" latinLnBrk="0" hangingPunct="1">
        <a:defRPr sz="2000" kern="1200">
          <a:solidFill>
            <a:schemeClr val="tx1"/>
          </a:solidFill>
          <a:latin typeface="+mn-lt"/>
          <a:ea typeface="+mn-ea"/>
          <a:cs typeface="+mn-cs"/>
        </a:defRPr>
      </a:lvl1pPr>
      <a:lvl2pPr marL="505049" algn="l" defTabSz="1010098" rtl="0" eaLnBrk="1" latinLnBrk="0" hangingPunct="1">
        <a:defRPr sz="2000" kern="1200">
          <a:solidFill>
            <a:schemeClr val="tx1"/>
          </a:solidFill>
          <a:latin typeface="+mn-lt"/>
          <a:ea typeface="+mn-ea"/>
          <a:cs typeface="+mn-cs"/>
        </a:defRPr>
      </a:lvl2pPr>
      <a:lvl3pPr marL="1010098" algn="l" defTabSz="1010098" rtl="0" eaLnBrk="1" latinLnBrk="0" hangingPunct="1">
        <a:defRPr sz="2000" kern="1200">
          <a:solidFill>
            <a:schemeClr val="tx1"/>
          </a:solidFill>
          <a:latin typeface="+mn-lt"/>
          <a:ea typeface="+mn-ea"/>
          <a:cs typeface="+mn-cs"/>
        </a:defRPr>
      </a:lvl3pPr>
      <a:lvl4pPr marL="1515146" algn="l" defTabSz="1010098" rtl="0" eaLnBrk="1" latinLnBrk="0" hangingPunct="1">
        <a:defRPr sz="2000" kern="1200">
          <a:solidFill>
            <a:schemeClr val="tx1"/>
          </a:solidFill>
          <a:latin typeface="+mn-lt"/>
          <a:ea typeface="+mn-ea"/>
          <a:cs typeface="+mn-cs"/>
        </a:defRPr>
      </a:lvl4pPr>
      <a:lvl5pPr marL="2020194" algn="l" defTabSz="1010098" rtl="0" eaLnBrk="1" latinLnBrk="0" hangingPunct="1">
        <a:defRPr sz="2000" kern="1200">
          <a:solidFill>
            <a:schemeClr val="tx1"/>
          </a:solidFill>
          <a:latin typeface="+mn-lt"/>
          <a:ea typeface="+mn-ea"/>
          <a:cs typeface="+mn-cs"/>
        </a:defRPr>
      </a:lvl5pPr>
      <a:lvl6pPr marL="2525243" algn="l" defTabSz="1010098" rtl="0" eaLnBrk="1" latinLnBrk="0" hangingPunct="1">
        <a:defRPr sz="2000" kern="1200">
          <a:solidFill>
            <a:schemeClr val="tx1"/>
          </a:solidFill>
          <a:latin typeface="+mn-lt"/>
          <a:ea typeface="+mn-ea"/>
          <a:cs typeface="+mn-cs"/>
        </a:defRPr>
      </a:lvl6pPr>
      <a:lvl7pPr marL="3030292" algn="l" defTabSz="1010098" rtl="0" eaLnBrk="1" latinLnBrk="0" hangingPunct="1">
        <a:defRPr sz="2000" kern="1200">
          <a:solidFill>
            <a:schemeClr val="tx1"/>
          </a:solidFill>
          <a:latin typeface="+mn-lt"/>
          <a:ea typeface="+mn-ea"/>
          <a:cs typeface="+mn-cs"/>
        </a:defRPr>
      </a:lvl7pPr>
      <a:lvl8pPr marL="3535340" algn="l" defTabSz="1010098" rtl="0" eaLnBrk="1" latinLnBrk="0" hangingPunct="1">
        <a:defRPr sz="2000" kern="1200">
          <a:solidFill>
            <a:schemeClr val="tx1"/>
          </a:solidFill>
          <a:latin typeface="+mn-lt"/>
          <a:ea typeface="+mn-ea"/>
          <a:cs typeface="+mn-cs"/>
        </a:defRPr>
      </a:lvl8pPr>
      <a:lvl9pPr marL="4040389" algn="l" defTabSz="101009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emf"/><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Cx Rate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17830800"/>
            <a:ext cx="12545527" cy="5754110"/>
          </a:xfrm>
          <a:prstGeom prst="rect">
            <a:avLst/>
          </a:prstGeom>
        </p:spPr>
      </p:pic>
      <p:sp>
        <p:nvSpPr>
          <p:cNvPr id="41" name="Rectangle 40"/>
          <p:cNvSpPr/>
          <p:nvPr/>
        </p:nvSpPr>
        <p:spPr bwMode="auto">
          <a:xfrm rot="5400000">
            <a:off x="21374100" y="3162300"/>
            <a:ext cx="1143000" cy="416052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5715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a:ln>
                <a:noFill/>
              </a:ln>
              <a:solidFill>
                <a:schemeClr val="tx1"/>
              </a:solidFill>
              <a:effectLst/>
              <a:latin typeface="Times New Roman" pitchFamily="18" charset="0"/>
            </a:endParaRPr>
          </a:p>
        </p:txBody>
      </p:sp>
      <p:sp>
        <p:nvSpPr>
          <p:cNvPr id="38" name="Rectangle 37"/>
          <p:cNvSpPr/>
          <p:nvPr/>
        </p:nvSpPr>
        <p:spPr bwMode="auto">
          <a:xfrm>
            <a:off x="21564600" y="8839200"/>
            <a:ext cx="838200" cy="157734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5715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a:ln>
                <a:noFill/>
              </a:ln>
              <a:solidFill>
                <a:schemeClr val="tx1"/>
              </a:solidFill>
              <a:effectLst/>
              <a:latin typeface="Times New Roman" pitchFamily="18" charset="0"/>
            </a:endParaRPr>
          </a:p>
        </p:txBody>
      </p:sp>
      <p:sp>
        <p:nvSpPr>
          <p:cNvPr id="13" name="TextBox 12"/>
          <p:cNvSpPr txBox="1"/>
          <p:nvPr/>
        </p:nvSpPr>
        <p:spPr>
          <a:xfrm>
            <a:off x="1295400" y="23926800"/>
            <a:ext cx="12954000" cy="1015663"/>
          </a:xfrm>
          <a:prstGeom prst="rect">
            <a:avLst/>
          </a:prstGeom>
          <a:noFill/>
        </p:spPr>
        <p:txBody>
          <a:bodyPr wrap="square" rtlCol="0">
            <a:spAutoFit/>
          </a:bodyPr>
          <a:lstStyle/>
          <a:p>
            <a:pPr algn="just"/>
            <a:r>
              <a:rPr lang="en-US" sz="2000" b="1" dirty="0">
                <a:latin typeface="Calibri"/>
                <a:cs typeface="Calibri"/>
              </a:rPr>
              <a:t>Figure 2</a:t>
            </a:r>
            <a:r>
              <a:rPr lang="en-US" sz="2000" dirty="0">
                <a:latin typeface="Calibri"/>
                <a:cs typeface="Calibri"/>
              </a:rPr>
              <a:t>: Annual contamination rates at UAMS ED from 2014 to 2018 </a:t>
            </a:r>
            <a:r>
              <a:rPr lang="en-US" sz="2000" i="1" dirty="0">
                <a:latin typeface="Calibri"/>
                <a:cs typeface="Calibri"/>
              </a:rPr>
              <a:t>at the patient encounter level</a:t>
            </a:r>
            <a:r>
              <a:rPr lang="en-US" sz="2000" b="1" i="1" dirty="0">
                <a:latin typeface="Calibri"/>
                <a:cs typeface="Calibri"/>
              </a:rPr>
              <a:t> </a:t>
            </a:r>
            <a:r>
              <a:rPr lang="en-US" sz="2000" dirty="0">
                <a:latin typeface="Calibri"/>
                <a:cs typeface="Calibri"/>
              </a:rPr>
              <a:t>(rate a patient had a contaminant during their stay). Binomial proportion tests  were used to compare consecutive yearly rates. </a:t>
            </a:r>
          </a:p>
          <a:p>
            <a:pPr algn="just"/>
            <a:r>
              <a:rPr lang="en-US" sz="2000" dirty="0">
                <a:latin typeface="Calibri"/>
                <a:cs typeface="Calibri"/>
              </a:rPr>
              <a:t>* = Year intervals with statistically significant difference (p value &lt;0.05.)</a:t>
            </a:r>
          </a:p>
        </p:txBody>
      </p:sp>
      <p:sp>
        <p:nvSpPr>
          <p:cNvPr id="15456" name="Text Box 96"/>
          <p:cNvSpPr txBox="1">
            <a:spLocks noChangeArrowheads="1"/>
          </p:cNvSpPr>
          <p:nvPr/>
        </p:nvSpPr>
        <p:spPr bwMode="auto">
          <a:xfrm>
            <a:off x="0" y="-76200"/>
            <a:ext cx="43891200" cy="4208461"/>
          </a:xfrm>
          <a:prstGeom prst="rect">
            <a:avLst/>
          </a:prstGeom>
          <a:solidFill>
            <a:schemeClr val="bg2"/>
          </a:solidFill>
          <a:ln w="9525">
            <a:noFill/>
            <a:miter lim="800000"/>
            <a:headEnd/>
            <a:tailEnd/>
          </a:ln>
          <a:effectLst/>
        </p:spPr>
        <p:txBody>
          <a:bodyPr wrap="square" lIns="63121" tIns="31560" rIns="63121" bIns="31560">
            <a:spAutoFit/>
          </a:bodyPr>
          <a:lstStyle/>
          <a:p>
            <a:pPr algn="ctr" defTabSz="631311" eaLnBrk="1" hangingPunct="1"/>
            <a:endParaRPr lang="en-US" sz="4400" b="1" dirty="0">
              <a:solidFill>
                <a:schemeClr val="bg1"/>
              </a:solidFill>
              <a:latin typeface="Arial" charset="0"/>
            </a:endParaRPr>
          </a:p>
          <a:p>
            <a:pPr algn="ctr" defTabSz="631311" eaLnBrk="1" hangingPunct="1"/>
            <a:r>
              <a:rPr lang="en-US" sz="7200" b="1" dirty="0">
                <a:solidFill>
                  <a:schemeClr val="bg1"/>
                </a:solidFill>
                <a:latin typeface="Arial" charset="0"/>
              </a:rPr>
              <a:t>Blood Culture Contamination in the Emergency Department: A Risk Factor Analysis</a:t>
            </a:r>
          </a:p>
          <a:p>
            <a:pPr algn="ctr" defTabSz="631311" eaLnBrk="1" hangingPunct="1"/>
            <a:endParaRPr lang="en-US" sz="2000" b="1" dirty="0">
              <a:solidFill>
                <a:schemeClr val="bg1"/>
              </a:solidFill>
              <a:latin typeface="Arial" charset="0"/>
            </a:endParaRPr>
          </a:p>
          <a:p>
            <a:pPr algn="ctr" defTabSz="631311" eaLnBrk="1" hangingPunct="1"/>
            <a:r>
              <a:rPr lang="en-US" sz="3600" dirty="0">
                <a:solidFill>
                  <a:schemeClr val="bg1"/>
                </a:solidFill>
                <a:latin typeface="Arial" charset="0"/>
              </a:rPr>
              <a:t>Justin Klucher, BS</a:t>
            </a:r>
            <a:r>
              <a:rPr lang="en-US" sz="3600" baseline="30000" dirty="0">
                <a:solidFill>
                  <a:schemeClr val="bg1"/>
                </a:solidFill>
                <a:latin typeface="Arial" charset="0"/>
              </a:rPr>
              <a:t>1</a:t>
            </a:r>
            <a:r>
              <a:rPr lang="en-US" sz="3600" dirty="0">
                <a:solidFill>
                  <a:schemeClr val="bg1"/>
                </a:solidFill>
                <a:latin typeface="Arial" charset="0"/>
              </a:rPr>
              <a:t> </a:t>
            </a:r>
            <a:r>
              <a:rPr lang="en-US" sz="3600" dirty="0" err="1">
                <a:solidFill>
                  <a:schemeClr val="bg1"/>
                </a:solidFill>
                <a:latin typeface="Arial" charset="0"/>
              </a:rPr>
              <a:t>Mrinmayee</a:t>
            </a:r>
            <a:r>
              <a:rPr lang="en-US" sz="3600" dirty="0">
                <a:solidFill>
                  <a:schemeClr val="bg1"/>
                </a:solidFill>
                <a:latin typeface="Arial" charset="0"/>
              </a:rPr>
              <a:t> </a:t>
            </a:r>
            <a:r>
              <a:rPr lang="en-US" sz="3600" dirty="0" err="1">
                <a:solidFill>
                  <a:schemeClr val="bg1"/>
                </a:solidFill>
                <a:latin typeface="Arial" charset="0"/>
              </a:rPr>
              <a:t>Lakkad</a:t>
            </a:r>
            <a:r>
              <a:rPr lang="en-US" sz="3600" dirty="0">
                <a:solidFill>
                  <a:schemeClr val="bg1"/>
                </a:solidFill>
                <a:latin typeface="Arial" charset="0"/>
              </a:rPr>
              <a:t>, MS</a:t>
            </a:r>
            <a:r>
              <a:rPr lang="en-US" sz="3600" baseline="30000" dirty="0">
                <a:solidFill>
                  <a:schemeClr val="bg1"/>
                </a:solidFill>
                <a:latin typeface="Arial" charset="0"/>
              </a:rPr>
              <a:t>2</a:t>
            </a:r>
            <a:r>
              <a:rPr lang="en-US" sz="3600" dirty="0">
                <a:solidFill>
                  <a:schemeClr val="bg1"/>
                </a:solidFill>
                <a:latin typeface="Arial" charset="0"/>
              </a:rPr>
              <a:t> Jacob Painter, PhD</a:t>
            </a:r>
            <a:r>
              <a:rPr lang="en-US" sz="3600" baseline="30000" dirty="0">
                <a:solidFill>
                  <a:schemeClr val="bg1"/>
                </a:solidFill>
                <a:latin typeface="Arial" charset="0"/>
              </a:rPr>
              <a:t>2</a:t>
            </a:r>
            <a:r>
              <a:rPr lang="en-US" sz="3600" dirty="0">
                <a:solidFill>
                  <a:schemeClr val="bg1"/>
                </a:solidFill>
                <a:latin typeface="Arial" charset="0"/>
              </a:rPr>
              <a:t> Ryan Dare, MD</a:t>
            </a:r>
            <a:r>
              <a:rPr lang="en-US" sz="3600" baseline="30000" dirty="0">
                <a:solidFill>
                  <a:schemeClr val="bg1"/>
                </a:solidFill>
                <a:latin typeface="Arial" charset="0"/>
              </a:rPr>
              <a:t>3</a:t>
            </a:r>
            <a:endParaRPr lang="en-US" sz="3600" dirty="0">
              <a:solidFill>
                <a:schemeClr val="bg1"/>
              </a:solidFill>
              <a:latin typeface="Arial" charset="0"/>
            </a:endParaRPr>
          </a:p>
          <a:p>
            <a:pPr algn="ctr" defTabSz="631311" eaLnBrk="1" hangingPunct="1"/>
            <a:r>
              <a:rPr lang="en-US" sz="3600" dirty="0">
                <a:solidFill>
                  <a:schemeClr val="bg1"/>
                </a:solidFill>
                <a:latin typeface="Arial" charset="0"/>
              </a:rPr>
              <a:t>University of Arkansas for Medical Sciences, Little Rock, AR</a:t>
            </a:r>
            <a:endParaRPr lang="en-US" sz="3600" b="1" dirty="0">
              <a:solidFill>
                <a:schemeClr val="bg1"/>
              </a:solidFill>
              <a:latin typeface="Arial" charset="0"/>
              <a:ea typeface="Times New Roman" pitchFamily="18" charset="0"/>
              <a:cs typeface="Arial" charset="0"/>
            </a:endParaRPr>
          </a:p>
          <a:p>
            <a:pPr algn="ctr" defTabSz="631311" eaLnBrk="1" hangingPunct="1"/>
            <a:r>
              <a:rPr lang="en-US" sz="3600" dirty="0">
                <a:solidFill>
                  <a:schemeClr val="bg1"/>
                </a:solidFill>
                <a:latin typeface="Arial" charset="0"/>
              </a:rPr>
              <a:t>College of Medicine</a:t>
            </a:r>
            <a:r>
              <a:rPr lang="en-US" sz="3600" baseline="30000" dirty="0">
                <a:solidFill>
                  <a:schemeClr val="bg1"/>
                </a:solidFill>
                <a:latin typeface="Arial" charset="0"/>
              </a:rPr>
              <a:t>1</a:t>
            </a:r>
            <a:r>
              <a:rPr lang="en-US" sz="3600" dirty="0">
                <a:solidFill>
                  <a:schemeClr val="bg1"/>
                </a:solidFill>
                <a:latin typeface="Arial" charset="0"/>
              </a:rPr>
              <a:t>, Division of Pharmaceutical Evaluation and Policy</a:t>
            </a:r>
            <a:r>
              <a:rPr lang="en-US" sz="3600" baseline="30000" dirty="0">
                <a:solidFill>
                  <a:schemeClr val="bg1"/>
                </a:solidFill>
                <a:latin typeface="Arial" charset="0"/>
              </a:rPr>
              <a:t>2</a:t>
            </a:r>
            <a:r>
              <a:rPr lang="en-US" sz="3600" dirty="0">
                <a:solidFill>
                  <a:schemeClr val="bg1"/>
                </a:solidFill>
                <a:latin typeface="Arial" charset="0"/>
              </a:rPr>
              <a:t>  Division of Infectious Diseases</a:t>
            </a:r>
            <a:r>
              <a:rPr lang="en-US" sz="3600" baseline="30000" dirty="0">
                <a:solidFill>
                  <a:schemeClr val="bg1"/>
                </a:solidFill>
                <a:latin typeface="Arial" charset="0"/>
              </a:rPr>
              <a:t>3</a:t>
            </a:r>
          </a:p>
          <a:p>
            <a:pPr algn="ctr" defTabSz="631311" eaLnBrk="1" hangingPunct="1"/>
            <a:endParaRPr lang="en-US" sz="3200" baseline="30000" dirty="0">
              <a:solidFill>
                <a:schemeClr val="bg1"/>
              </a:solidFill>
              <a:latin typeface="Arial" charset="0"/>
            </a:endParaRPr>
          </a:p>
        </p:txBody>
      </p:sp>
      <p:sp>
        <p:nvSpPr>
          <p:cNvPr id="15469" name="Text Box 109"/>
          <p:cNvSpPr txBox="1">
            <a:spLocks noChangeArrowheads="1"/>
          </p:cNvSpPr>
          <p:nvPr/>
        </p:nvSpPr>
        <p:spPr bwMode="auto">
          <a:xfrm>
            <a:off x="1066800" y="4114800"/>
            <a:ext cx="20878800" cy="606279"/>
          </a:xfrm>
          <a:prstGeom prst="rect">
            <a:avLst/>
          </a:prstGeom>
          <a:solidFill>
            <a:srgbClr val="800000"/>
          </a:solidFill>
          <a:ln w="9525" algn="ctr">
            <a:noFill/>
            <a:miter lim="800000"/>
            <a:headEnd/>
            <a:tailEnd/>
          </a:ln>
          <a:effectLst/>
        </p:spPr>
        <p:txBody>
          <a:bodyPr wrap="square" lIns="143217" tIns="71608" rIns="143217" bIns="71608" anchor="ctr" anchorCtr="1">
            <a:spAutoFit/>
          </a:bodyPr>
          <a:lstStyle/>
          <a:p>
            <a:pPr algn="ctr" defTabSz="2453345" eaLnBrk="1" hangingPunct="1">
              <a:spcBef>
                <a:spcPct val="50000"/>
              </a:spcBef>
            </a:pPr>
            <a:r>
              <a:rPr lang="en-US" sz="3000" b="1" dirty="0">
                <a:solidFill>
                  <a:schemeClr val="bg1"/>
                </a:solidFill>
                <a:latin typeface="Arial" charset="0"/>
              </a:rPr>
              <a:t>BACKGROUND</a:t>
            </a:r>
          </a:p>
        </p:txBody>
      </p:sp>
      <p:sp>
        <p:nvSpPr>
          <p:cNvPr id="15470" name="Text Box 110"/>
          <p:cNvSpPr txBox="1">
            <a:spLocks noChangeArrowheads="1"/>
          </p:cNvSpPr>
          <p:nvPr/>
        </p:nvSpPr>
        <p:spPr bwMode="auto">
          <a:xfrm>
            <a:off x="1219200" y="4648200"/>
            <a:ext cx="20269200" cy="3837933"/>
          </a:xfrm>
          <a:prstGeom prst="rect">
            <a:avLst/>
          </a:prstGeom>
          <a:noFill/>
          <a:ln w="9525">
            <a:noFill/>
            <a:miter lim="800000"/>
            <a:headEnd/>
            <a:tailEnd/>
          </a:ln>
          <a:effectLst/>
        </p:spPr>
        <p:txBody>
          <a:bodyPr wrap="square" lIns="143217" tIns="71608" rIns="143217" bIns="71608">
            <a:spAutoFit/>
          </a:bodyPr>
          <a:lstStyle/>
          <a:p>
            <a:pPr marL="457200" indent="-457200" algn="just" defTabSz="2453345" eaLnBrk="1" hangingPunct="1">
              <a:buFont typeface="Arial"/>
              <a:buChar char="•"/>
            </a:pPr>
            <a:r>
              <a:rPr lang="en-US" sz="2000" dirty="0">
                <a:latin typeface="Calibri"/>
                <a:cs typeface="Calibri"/>
              </a:rPr>
              <a:t>Blood Cultures (</a:t>
            </a:r>
            <a:r>
              <a:rPr lang="en-US" sz="2000" dirty="0" err="1">
                <a:latin typeface="Calibri"/>
                <a:cs typeface="Calibri"/>
              </a:rPr>
              <a:t>BCx</a:t>
            </a:r>
            <a:r>
              <a:rPr lang="en-US" sz="2000" dirty="0">
                <a:latin typeface="Calibri"/>
                <a:cs typeface="Calibri"/>
              </a:rPr>
              <a:t>) are used to guide treatment in </a:t>
            </a:r>
            <a:r>
              <a:rPr lang="en-US" sz="2000" dirty="0" err="1">
                <a:latin typeface="Calibri"/>
                <a:cs typeface="Calibri"/>
              </a:rPr>
              <a:t>bacteremic</a:t>
            </a:r>
            <a:r>
              <a:rPr lang="en-US" sz="2000" dirty="0">
                <a:latin typeface="Calibri"/>
                <a:cs typeface="Calibri"/>
              </a:rPr>
              <a:t> patients, but are susceptible to contamination by patient skin flora, environmental pathogens, or collector flora</a:t>
            </a:r>
            <a:r>
              <a:rPr lang="en-US" sz="2000" baseline="30000" dirty="0">
                <a:latin typeface="Calibri"/>
                <a:cs typeface="Calibri"/>
              </a:rPr>
              <a:t>1</a:t>
            </a:r>
            <a:endParaRPr lang="en-US" sz="2000" dirty="0">
              <a:latin typeface="Calibri"/>
              <a:cs typeface="Calibri"/>
            </a:endParaRPr>
          </a:p>
          <a:p>
            <a:pPr lvl="1" algn="just" defTabSz="2453345" eaLnBrk="1" hangingPunct="1"/>
            <a:endParaRPr lang="en-US" sz="2000" dirty="0">
              <a:latin typeface="Calibri"/>
              <a:cs typeface="Calibri"/>
            </a:endParaRPr>
          </a:p>
          <a:p>
            <a:pPr marL="457200" indent="-457200" algn="just" defTabSz="2453345" eaLnBrk="1" hangingPunct="1">
              <a:buFont typeface="Arial"/>
              <a:buChar char="•"/>
            </a:pPr>
            <a:r>
              <a:rPr lang="en-US" sz="2000" dirty="0">
                <a:latin typeface="Calibri"/>
                <a:cs typeface="Calibri"/>
              </a:rPr>
              <a:t>Contaminated </a:t>
            </a:r>
            <a:r>
              <a:rPr lang="en-US" sz="2000" dirty="0" err="1">
                <a:latin typeface="Calibri"/>
                <a:cs typeface="Calibri"/>
              </a:rPr>
              <a:t>BCx</a:t>
            </a:r>
            <a:r>
              <a:rPr lang="en-US" sz="2000" dirty="0">
                <a:solidFill>
                  <a:srgbClr val="000000"/>
                </a:solidFill>
                <a:latin typeface="Calibri"/>
                <a:cs typeface="Calibri"/>
              </a:rPr>
              <a:t> impact patient care through increased costs, increased hospitalization and inappropriate antibiotics</a:t>
            </a:r>
            <a:r>
              <a:rPr lang="en-US" sz="2000" baseline="30000" dirty="0">
                <a:solidFill>
                  <a:srgbClr val="000000"/>
                </a:solidFill>
                <a:latin typeface="Calibri"/>
                <a:cs typeface="Calibri"/>
              </a:rPr>
              <a:t>1</a:t>
            </a:r>
          </a:p>
          <a:p>
            <a:pPr marL="1101845" lvl="1" indent="-457200" algn="just" defTabSz="2453345" eaLnBrk="1" hangingPunct="1">
              <a:buFont typeface="Arial"/>
              <a:buChar char="•"/>
            </a:pPr>
            <a:endParaRPr lang="en-US" sz="2000" dirty="0">
              <a:solidFill>
                <a:srgbClr val="000000"/>
              </a:solidFill>
              <a:latin typeface="Calibri"/>
              <a:cs typeface="Calibri"/>
            </a:endParaRPr>
          </a:p>
          <a:p>
            <a:pPr marL="457200" indent="-457200" algn="just" defTabSz="2453345" eaLnBrk="1" hangingPunct="1">
              <a:buFont typeface="Arial"/>
              <a:buChar char="•"/>
            </a:pPr>
            <a:r>
              <a:rPr lang="en-US" sz="2000" dirty="0">
                <a:solidFill>
                  <a:srgbClr val="000000"/>
                </a:solidFill>
                <a:latin typeface="Calibri"/>
                <a:cs typeface="Calibri"/>
              </a:rPr>
              <a:t>Clinical Laboratory Standards Institute (CLSI) recommends </a:t>
            </a:r>
            <a:r>
              <a:rPr lang="en-US" sz="2000" dirty="0" err="1">
                <a:solidFill>
                  <a:srgbClr val="000000"/>
                </a:solidFill>
                <a:latin typeface="Calibri"/>
                <a:cs typeface="Calibri"/>
              </a:rPr>
              <a:t>BCx</a:t>
            </a:r>
            <a:r>
              <a:rPr lang="en-US" sz="2000" dirty="0">
                <a:solidFill>
                  <a:srgbClr val="000000"/>
                </a:solidFill>
                <a:latin typeface="Calibri"/>
                <a:cs typeface="Calibri"/>
              </a:rPr>
              <a:t> contamination rates &lt; 3%, our institution’s Emergency Department (ED) is currently more than double this during this study</a:t>
            </a:r>
          </a:p>
          <a:p>
            <a:pPr marL="1746489" lvl="2" indent="-457200" algn="just" defTabSz="2453345" eaLnBrk="1" hangingPunct="1">
              <a:buFont typeface="Arial"/>
              <a:buChar char="•"/>
            </a:pPr>
            <a:endParaRPr lang="en-US" sz="2000" dirty="0">
              <a:solidFill>
                <a:srgbClr val="000000"/>
              </a:solidFill>
              <a:latin typeface="Calibri"/>
              <a:cs typeface="Calibri"/>
            </a:endParaRPr>
          </a:p>
          <a:p>
            <a:pPr marL="457200" indent="-457200" algn="just" defTabSz="2453345" eaLnBrk="1" hangingPunct="1">
              <a:buFont typeface="Arial"/>
              <a:buChar char="•"/>
            </a:pPr>
            <a:r>
              <a:rPr lang="en-US" sz="2000" dirty="0">
                <a:solidFill>
                  <a:srgbClr val="000000"/>
                </a:solidFill>
                <a:latin typeface="Calibri"/>
                <a:cs typeface="Calibri"/>
              </a:rPr>
              <a:t>Efforts should be made to discern the cause of this rise in order to improve practice and patient care</a:t>
            </a:r>
            <a:endParaRPr lang="en-US" sz="2000" dirty="0">
              <a:latin typeface="Calibri"/>
              <a:cs typeface="Calibri"/>
            </a:endParaRPr>
          </a:p>
          <a:p>
            <a:pPr marL="1101845" lvl="1" indent="-457200" algn="just" defTabSz="2453345" eaLnBrk="1" hangingPunct="1">
              <a:buFont typeface="Arial"/>
              <a:buChar char="•"/>
            </a:pPr>
            <a:endParaRPr lang="en-US" sz="2000" dirty="0">
              <a:solidFill>
                <a:srgbClr val="000000"/>
              </a:solidFill>
              <a:latin typeface="Calibri"/>
              <a:cs typeface="Calibri"/>
            </a:endParaRPr>
          </a:p>
          <a:p>
            <a:pPr marL="457200" indent="-457200" algn="just" defTabSz="2453345" eaLnBrk="1" hangingPunct="1">
              <a:buFont typeface="Arial"/>
              <a:buChar char="•"/>
            </a:pPr>
            <a:r>
              <a:rPr lang="en-US" sz="2000" dirty="0">
                <a:solidFill>
                  <a:srgbClr val="000000"/>
                </a:solidFill>
                <a:latin typeface="Calibri"/>
                <a:cs typeface="Calibri"/>
              </a:rPr>
              <a:t>Since 2016, “Code Sepsis” has been used as an ED code for potentially septic patients when 2 or more of the following are abnormal: Temperature, Blood Pressure, Heart Rate, and Respiratory Rate. “Code Sepsis” enhances the urgency of care for these patients</a:t>
            </a:r>
          </a:p>
          <a:p>
            <a:pPr marL="457200" indent="-457200" algn="just" defTabSz="2453345" eaLnBrk="1" hangingPunct="1">
              <a:buFont typeface="Arial"/>
              <a:buChar char="•"/>
            </a:pPr>
            <a:endParaRPr lang="en-US" sz="2000" dirty="0">
              <a:solidFill>
                <a:srgbClr val="000000"/>
              </a:solidFill>
              <a:latin typeface="Calibri"/>
              <a:cs typeface="Calibri"/>
            </a:endParaRPr>
          </a:p>
          <a:p>
            <a:pPr marL="457200" indent="-457200" algn="just" defTabSz="2453345" eaLnBrk="1" hangingPunct="1">
              <a:buFont typeface="Arial"/>
              <a:buChar char="•"/>
            </a:pPr>
            <a:r>
              <a:rPr lang="en-US" sz="2000" dirty="0">
                <a:solidFill>
                  <a:srgbClr val="000000"/>
                </a:solidFill>
                <a:latin typeface="Calibri"/>
                <a:cs typeface="Calibri"/>
              </a:rPr>
              <a:t>We hypothesized that implementation of “Code Sepsis”, while decreasing sepsis related mortality, increases risk of contamination due to the added urgency resulting in collection errors</a:t>
            </a:r>
          </a:p>
        </p:txBody>
      </p:sp>
      <p:sp>
        <p:nvSpPr>
          <p:cNvPr id="15472" name="Text Box 112"/>
          <p:cNvSpPr txBox="1">
            <a:spLocks noChangeArrowheads="1"/>
          </p:cNvSpPr>
          <p:nvPr/>
        </p:nvSpPr>
        <p:spPr bwMode="auto">
          <a:xfrm>
            <a:off x="1143000" y="25239532"/>
            <a:ext cx="41605200" cy="606279"/>
          </a:xfrm>
          <a:prstGeom prst="rect">
            <a:avLst/>
          </a:prstGeom>
          <a:solidFill>
            <a:srgbClr val="800000"/>
          </a:solidFill>
          <a:ln w="9525" algn="ctr">
            <a:noFill/>
            <a:miter lim="800000"/>
            <a:headEnd/>
            <a:tailEnd/>
          </a:ln>
          <a:effectLst/>
        </p:spPr>
        <p:txBody>
          <a:bodyPr wrap="square" lIns="143217" tIns="71608" rIns="143217" bIns="71608" anchor="ctr" anchorCtr="1">
            <a:spAutoFit/>
          </a:bodyPr>
          <a:lstStyle/>
          <a:p>
            <a:pPr algn="ctr" defTabSz="2453345" eaLnBrk="1" hangingPunct="1">
              <a:spcBef>
                <a:spcPct val="50000"/>
              </a:spcBef>
            </a:pPr>
            <a:r>
              <a:rPr lang="en-US" sz="3000" b="1" dirty="0">
                <a:solidFill>
                  <a:schemeClr val="bg1"/>
                </a:solidFill>
                <a:latin typeface="Arial" charset="0"/>
              </a:rPr>
              <a:t>CONCLUSIONS</a:t>
            </a:r>
          </a:p>
        </p:txBody>
      </p:sp>
      <p:sp>
        <p:nvSpPr>
          <p:cNvPr id="15479" name="Text Box 119"/>
          <p:cNvSpPr txBox="1">
            <a:spLocks noChangeArrowheads="1"/>
          </p:cNvSpPr>
          <p:nvPr/>
        </p:nvSpPr>
        <p:spPr bwMode="auto">
          <a:xfrm>
            <a:off x="21869400" y="4114800"/>
            <a:ext cx="20878800" cy="606279"/>
          </a:xfrm>
          <a:prstGeom prst="rect">
            <a:avLst/>
          </a:prstGeom>
          <a:solidFill>
            <a:srgbClr val="800000"/>
          </a:solidFill>
          <a:ln w="9525" algn="ctr">
            <a:noFill/>
            <a:miter lim="800000"/>
            <a:headEnd/>
            <a:tailEnd/>
          </a:ln>
          <a:effectLst/>
        </p:spPr>
        <p:txBody>
          <a:bodyPr wrap="square" lIns="143217" tIns="71608" rIns="143217" bIns="71608" anchor="ctr" anchorCtr="1">
            <a:spAutoFit/>
          </a:bodyPr>
          <a:lstStyle/>
          <a:p>
            <a:pPr algn="ctr" defTabSz="2453345" eaLnBrk="1" hangingPunct="1">
              <a:spcBef>
                <a:spcPct val="50000"/>
              </a:spcBef>
            </a:pPr>
            <a:r>
              <a:rPr lang="en-US" sz="3000" b="1" dirty="0">
                <a:solidFill>
                  <a:schemeClr val="bg1"/>
                </a:solidFill>
                <a:latin typeface="Arial" charset="0"/>
              </a:rPr>
              <a:t>METHODS</a:t>
            </a:r>
          </a:p>
        </p:txBody>
      </p:sp>
      <p:sp>
        <p:nvSpPr>
          <p:cNvPr id="15480" name="Text Box 120"/>
          <p:cNvSpPr txBox="1">
            <a:spLocks noChangeArrowheads="1"/>
          </p:cNvSpPr>
          <p:nvPr/>
        </p:nvSpPr>
        <p:spPr bwMode="auto">
          <a:xfrm>
            <a:off x="1143000" y="30026121"/>
            <a:ext cx="13335000" cy="606279"/>
          </a:xfrm>
          <a:prstGeom prst="rect">
            <a:avLst/>
          </a:prstGeom>
          <a:solidFill>
            <a:srgbClr val="800000"/>
          </a:solidFill>
          <a:ln w="9525" algn="ctr">
            <a:noFill/>
            <a:miter lim="800000"/>
            <a:headEnd/>
            <a:tailEnd/>
          </a:ln>
          <a:effectLst/>
        </p:spPr>
        <p:txBody>
          <a:bodyPr wrap="square" lIns="143217" tIns="71608" rIns="143217" bIns="71608" anchor="ctr" anchorCtr="1">
            <a:spAutoFit/>
          </a:bodyPr>
          <a:lstStyle/>
          <a:p>
            <a:pPr algn="ctr" defTabSz="2453345" eaLnBrk="1" hangingPunct="1">
              <a:spcBef>
                <a:spcPct val="50000"/>
              </a:spcBef>
            </a:pPr>
            <a:r>
              <a:rPr lang="en-US" sz="3000" b="1" dirty="0">
                <a:solidFill>
                  <a:schemeClr val="bg1"/>
                </a:solidFill>
                <a:latin typeface="Arial" charset="0"/>
              </a:rPr>
              <a:t>ACKNOWLEGEMENTS</a:t>
            </a:r>
          </a:p>
        </p:txBody>
      </p:sp>
      <p:sp>
        <p:nvSpPr>
          <p:cNvPr id="15481" name="Text Box 121"/>
          <p:cNvSpPr txBox="1">
            <a:spLocks noChangeArrowheads="1"/>
          </p:cNvSpPr>
          <p:nvPr/>
        </p:nvSpPr>
        <p:spPr bwMode="auto">
          <a:xfrm>
            <a:off x="22326600" y="4617290"/>
            <a:ext cx="20421600" cy="4145710"/>
          </a:xfrm>
          <a:prstGeom prst="rect">
            <a:avLst/>
          </a:prstGeom>
          <a:noFill/>
          <a:ln w="9525">
            <a:noFill/>
            <a:miter lim="800000"/>
            <a:headEnd/>
            <a:tailEnd/>
          </a:ln>
          <a:effectLst/>
        </p:spPr>
        <p:txBody>
          <a:bodyPr wrap="square" lIns="143217" tIns="71608" rIns="143217" bIns="71608">
            <a:spAutoFit/>
          </a:bodyPr>
          <a:lstStyle/>
          <a:p>
            <a:pPr marL="342900" indent="-342900" algn="just" defTabSz="2453345" eaLnBrk="1" hangingPunct="1">
              <a:buFont typeface="Arial"/>
              <a:buChar char="•"/>
            </a:pPr>
            <a:r>
              <a:rPr lang="en-US" sz="2000" dirty="0">
                <a:latin typeface="Calibri"/>
                <a:cs typeface="Calibri"/>
              </a:rPr>
              <a:t>Retrospective case-control risk factor analysis of patients with </a:t>
            </a:r>
            <a:r>
              <a:rPr lang="en-US" sz="2000" dirty="0" err="1">
                <a:latin typeface="Calibri"/>
                <a:cs typeface="Calibri"/>
              </a:rPr>
              <a:t>BCx</a:t>
            </a:r>
            <a:r>
              <a:rPr lang="en-US" sz="2000" dirty="0">
                <a:latin typeface="Calibri"/>
                <a:cs typeface="Calibri"/>
              </a:rPr>
              <a:t> drawn in our institution’s ED between June 2014 and March 2018</a:t>
            </a:r>
          </a:p>
          <a:p>
            <a:pPr marL="342900" indent="-342900" algn="just" defTabSz="2453345" eaLnBrk="1" hangingPunct="1">
              <a:buFont typeface="Arial"/>
              <a:buChar char="•"/>
            </a:pPr>
            <a:endParaRPr lang="en-US" sz="2000" dirty="0">
              <a:latin typeface="Calibri"/>
              <a:cs typeface="Calibri"/>
            </a:endParaRPr>
          </a:p>
          <a:p>
            <a:pPr marL="342900" indent="-342900" algn="just" defTabSz="2453345" eaLnBrk="1" hangingPunct="1">
              <a:buFont typeface="Arial"/>
              <a:buChar char="•"/>
            </a:pPr>
            <a:r>
              <a:rPr lang="en-US" sz="2000" dirty="0">
                <a:latin typeface="Calibri"/>
                <a:cs typeface="Calibri"/>
              </a:rPr>
              <a:t>Patients with false positive (contaminated) </a:t>
            </a:r>
            <a:r>
              <a:rPr lang="en-US" sz="2000" dirty="0" err="1">
                <a:latin typeface="Calibri"/>
                <a:cs typeface="Calibri"/>
              </a:rPr>
              <a:t>BCx</a:t>
            </a:r>
            <a:r>
              <a:rPr lang="en-US" sz="2000" dirty="0">
                <a:latin typeface="Calibri"/>
                <a:cs typeface="Calibri"/>
              </a:rPr>
              <a:t>, identified per American Society for Microbiology guidelines†, were considered cases. While patients with true negative cultures were considered controls. True positive cultures were not included in analysis</a:t>
            </a:r>
          </a:p>
          <a:p>
            <a:pPr marL="342900" indent="-342900" algn="just" defTabSz="2453345" eaLnBrk="1" hangingPunct="1">
              <a:buFont typeface="Arial"/>
              <a:buChar char="•"/>
            </a:pPr>
            <a:endParaRPr lang="en-US" sz="2000" dirty="0">
              <a:latin typeface="Calibri"/>
              <a:cs typeface="Calibri"/>
            </a:endParaRPr>
          </a:p>
          <a:p>
            <a:pPr marL="342900" indent="-342900" algn="just" defTabSz="2453345" eaLnBrk="1" hangingPunct="1">
              <a:buFont typeface="Arial"/>
              <a:buChar char="•"/>
            </a:pPr>
            <a:r>
              <a:rPr lang="en-US" sz="2000" dirty="0">
                <a:latin typeface="Calibri"/>
                <a:cs typeface="Calibri"/>
              </a:rPr>
              <a:t>Demographics and clinical characteristics were collected from generated reports from our electronic medical record and included in this risk factor analysis. Comorbidity data was obtained from a query with support from our institution’s translational research institute (TRI)</a:t>
            </a:r>
          </a:p>
          <a:p>
            <a:pPr marL="342900" indent="-342900" algn="just" defTabSz="2453345" eaLnBrk="1" hangingPunct="1">
              <a:buFont typeface="Arial"/>
              <a:buChar char="•"/>
            </a:pPr>
            <a:endParaRPr lang="en-US" sz="2000" dirty="0">
              <a:latin typeface="Calibri"/>
              <a:cs typeface="Calibri"/>
            </a:endParaRPr>
          </a:p>
          <a:p>
            <a:pPr marL="342900" indent="-342900" algn="just" defTabSz="2453345" eaLnBrk="1" hangingPunct="1">
              <a:buFont typeface="Arial"/>
              <a:buChar char="•"/>
            </a:pPr>
            <a:r>
              <a:rPr lang="en-US" sz="2000" dirty="0">
                <a:latin typeface="Calibri"/>
                <a:cs typeface="Calibri"/>
              </a:rPr>
              <a:t>Sepsis was defined as meeting two or more systemic inflammatory response syndrome (SIRS) criteria without hypotension. Septic shock was defined as meeting two or more SIRS criteria with hypotension. </a:t>
            </a:r>
            <a:r>
              <a:rPr lang="en-US" sz="2000">
                <a:latin typeface="Calibri"/>
                <a:cs typeface="Calibri"/>
              </a:rPr>
              <a:t>Not septic </a:t>
            </a:r>
            <a:r>
              <a:rPr lang="en-US" sz="2000" dirty="0">
                <a:latin typeface="Calibri"/>
                <a:cs typeface="Calibri"/>
              </a:rPr>
              <a:t>was defined as meeting one or less SIRS criteria without hypotension. By nature of </a:t>
            </a:r>
            <a:r>
              <a:rPr lang="en-US" sz="2000" dirty="0" err="1">
                <a:latin typeface="Calibri"/>
                <a:cs typeface="Calibri"/>
              </a:rPr>
              <a:t>BCx</a:t>
            </a:r>
            <a:r>
              <a:rPr lang="en-US" sz="2000" dirty="0">
                <a:latin typeface="Calibri"/>
                <a:cs typeface="Calibri"/>
              </a:rPr>
              <a:t> being drawn it was assumed there was suspicion for infection.</a:t>
            </a:r>
          </a:p>
          <a:p>
            <a:pPr marL="342900" indent="-342900" algn="just" defTabSz="2453345" eaLnBrk="1" hangingPunct="1">
              <a:buFont typeface="Arial"/>
              <a:buChar char="•"/>
            </a:pPr>
            <a:endParaRPr lang="en-US" sz="2000" dirty="0">
              <a:latin typeface="Calibri"/>
              <a:cs typeface="Calibri"/>
            </a:endParaRPr>
          </a:p>
          <a:p>
            <a:pPr marL="342900" indent="-342900" algn="just" defTabSz="2453345" eaLnBrk="1" hangingPunct="1">
              <a:buFont typeface="Arial"/>
              <a:buChar char="•"/>
            </a:pPr>
            <a:r>
              <a:rPr lang="en-US" sz="2000" dirty="0">
                <a:latin typeface="Calibri"/>
                <a:cs typeface="Calibri"/>
              </a:rPr>
              <a:t>For categorical data, statistical analysis was performed using Pearson’s chi squared test, while continuous data was analyzed with student t-tests, binomial proportion tests, or Pearson’s correlation coefficient. All statistical analysis was performed using STATA 14.2 software (College Station, TX) and SAS (Cary, NC)</a:t>
            </a:r>
          </a:p>
        </p:txBody>
      </p:sp>
      <p:sp>
        <p:nvSpPr>
          <p:cNvPr id="15488" name="Rectangle 128"/>
          <p:cNvSpPr>
            <a:spLocks noChangeArrowheads="1"/>
          </p:cNvSpPr>
          <p:nvPr/>
        </p:nvSpPr>
        <p:spPr bwMode="auto">
          <a:xfrm>
            <a:off x="1143000" y="25831800"/>
            <a:ext cx="20421600" cy="4103096"/>
          </a:xfrm>
          <a:prstGeom prst="rect">
            <a:avLst/>
          </a:prstGeom>
          <a:noFill/>
          <a:ln w="9525">
            <a:noFill/>
            <a:miter lim="800000"/>
            <a:headEnd/>
            <a:tailEnd/>
          </a:ln>
          <a:effectLst/>
        </p:spPr>
        <p:txBody>
          <a:bodyPr wrap="square" lIns="101014" tIns="50507" rIns="101014" bIns="50507">
            <a:spAutoFit/>
          </a:bodyPr>
          <a:lstStyle/>
          <a:p>
            <a:pPr marL="457200" indent="-457200" algn="just" defTabSz="631311">
              <a:buFont typeface="Arial"/>
              <a:buChar char="•"/>
            </a:pPr>
            <a:r>
              <a:rPr lang="en-US" sz="2000" dirty="0">
                <a:latin typeface="Calibri"/>
                <a:cs typeface="Calibri"/>
              </a:rPr>
              <a:t>The ED </a:t>
            </a:r>
            <a:r>
              <a:rPr lang="en-US" sz="2000" dirty="0" err="1">
                <a:latin typeface="Calibri"/>
                <a:cs typeface="Calibri"/>
              </a:rPr>
              <a:t>BCx</a:t>
            </a:r>
            <a:r>
              <a:rPr lang="en-US" sz="2000" dirty="0">
                <a:latin typeface="Calibri"/>
                <a:cs typeface="Calibri"/>
              </a:rPr>
              <a:t> contamination rate is not only higher than the acceptable rate (3%) but is rising with the increase in overall </a:t>
            </a:r>
            <a:r>
              <a:rPr lang="en-US" sz="2000" dirty="0" err="1">
                <a:latin typeface="Calibri"/>
                <a:cs typeface="Calibri"/>
              </a:rPr>
              <a:t>BCx</a:t>
            </a:r>
            <a:r>
              <a:rPr lang="en-US" sz="2000" dirty="0">
                <a:latin typeface="Calibri"/>
                <a:cs typeface="Calibri"/>
              </a:rPr>
              <a:t> collections despite a relatively constant rate of truly positive </a:t>
            </a:r>
            <a:r>
              <a:rPr lang="en-US" sz="2000" dirty="0" err="1">
                <a:latin typeface="Calibri"/>
                <a:cs typeface="Calibri"/>
              </a:rPr>
              <a:t>BCx</a:t>
            </a:r>
            <a:r>
              <a:rPr lang="en-US" sz="2000" dirty="0">
                <a:latin typeface="Calibri"/>
                <a:cs typeface="Calibri"/>
              </a:rPr>
              <a:t>.</a:t>
            </a:r>
          </a:p>
          <a:p>
            <a:pPr marL="457200" indent="-457200" algn="just" defTabSz="631311">
              <a:buFont typeface="Arial"/>
              <a:buChar char="•"/>
            </a:pPr>
            <a:endParaRPr lang="en-US" sz="2000" dirty="0">
              <a:latin typeface="Calibri"/>
              <a:cs typeface="Calibri"/>
            </a:endParaRPr>
          </a:p>
          <a:p>
            <a:pPr marL="457200" indent="-457200" algn="just" defTabSz="631311">
              <a:buFont typeface="Arial"/>
              <a:buChar char="•"/>
            </a:pPr>
            <a:r>
              <a:rPr lang="en-US" sz="2000" dirty="0" err="1">
                <a:latin typeface="Calibri"/>
                <a:cs typeface="Calibri"/>
              </a:rPr>
              <a:t>BCx</a:t>
            </a:r>
            <a:r>
              <a:rPr lang="en-US" sz="2000" dirty="0">
                <a:latin typeface="Calibri"/>
                <a:cs typeface="Calibri"/>
              </a:rPr>
              <a:t> contamination rates significantly increased between 2014-2015 and again between 2016-2017. Of note, “Code Sepsis” was implemented in the ED 03/2016.</a:t>
            </a:r>
          </a:p>
          <a:p>
            <a:pPr marL="457200" indent="-457200" algn="just" defTabSz="631311">
              <a:buFont typeface="Arial"/>
              <a:buChar char="•"/>
            </a:pPr>
            <a:endParaRPr lang="en-US" sz="2000" dirty="0">
              <a:latin typeface="Calibri"/>
              <a:cs typeface="Calibri"/>
            </a:endParaRPr>
          </a:p>
          <a:p>
            <a:pPr marL="457200" indent="-457200" algn="just" defTabSz="631311">
              <a:buFont typeface="Arial"/>
              <a:buChar char="•"/>
            </a:pPr>
            <a:r>
              <a:rPr lang="en-US" sz="2000" dirty="0">
                <a:latin typeface="Calibri"/>
                <a:cs typeface="Calibri"/>
              </a:rPr>
              <a:t>Older age, obesity, African American race, and having specific comorbidities (congestive heart failure, chronic pulmonary disease, diabetes mellitus, paralysis, </a:t>
            </a:r>
            <a:r>
              <a:rPr lang="en-US" sz="2000" dirty="0" err="1">
                <a:latin typeface="Calibri"/>
                <a:cs typeface="Calibri"/>
              </a:rPr>
              <a:t>etc</a:t>
            </a:r>
            <a:r>
              <a:rPr lang="en-US" sz="2000" dirty="0">
                <a:latin typeface="Calibri"/>
                <a:cs typeface="Calibri"/>
              </a:rPr>
              <a:t>) increased contaminant risk </a:t>
            </a:r>
          </a:p>
          <a:p>
            <a:pPr marL="457200" indent="-457200" algn="just" defTabSz="631311">
              <a:buFont typeface="Arial"/>
              <a:buChar char="•"/>
            </a:pPr>
            <a:endParaRPr lang="en-US" sz="2000" dirty="0">
              <a:latin typeface="Calibri"/>
              <a:cs typeface="Calibri"/>
            </a:endParaRPr>
          </a:p>
          <a:p>
            <a:pPr marL="457200" indent="-457200" algn="just" defTabSz="631311">
              <a:buFont typeface="Arial"/>
              <a:buChar char="•"/>
            </a:pPr>
            <a:r>
              <a:rPr lang="en-US" sz="2000" dirty="0">
                <a:latin typeface="Calibri"/>
                <a:cs typeface="Calibri"/>
              </a:rPr>
              <a:t>Presentation with septic shock are more likely to have contaminated </a:t>
            </a:r>
            <a:r>
              <a:rPr lang="en-US" sz="2000" dirty="0" err="1">
                <a:latin typeface="Calibri"/>
                <a:cs typeface="Calibri"/>
              </a:rPr>
              <a:t>BCx</a:t>
            </a:r>
            <a:endParaRPr lang="en-US" sz="2000" dirty="0">
              <a:latin typeface="Calibri"/>
              <a:cs typeface="Calibri"/>
            </a:endParaRPr>
          </a:p>
          <a:p>
            <a:pPr marL="457200" indent="-457200" algn="just" defTabSz="631311">
              <a:buFont typeface="Arial"/>
              <a:buChar char="•"/>
            </a:pPr>
            <a:endParaRPr lang="en-US" sz="2000" dirty="0">
              <a:latin typeface="Calibri"/>
              <a:cs typeface="Calibri"/>
            </a:endParaRPr>
          </a:p>
          <a:p>
            <a:pPr marL="457200" indent="-457200" algn="just" defTabSz="631311">
              <a:buFont typeface="Arial"/>
              <a:buChar char="•"/>
            </a:pPr>
            <a:r>
              <a:rPr lang="en-US" sz="2000" dirty="0">
                <a:latin typeface="Calibri"/>
                <a:cs typeface="Calibri"/>
              </a:rPr>
              <a:t>The severity of SIRS presentation appears to increase risk of contamination</a:t>
            </a:r>
          </a:p>
          <a:p>
            <a:pPr marL="457200" indent="-457200" algn="just" defTabSz="631311">
              <a:buFont typeface="Arial"/>
              <a:buChar char="•"/>
            </a:pPr>
            <a:endParaRPr lang="en-US" sz="2000" dirty="0">
              <a:latin typeface="Calibri"/>
              <a:cs typeface="Calibri"/>
            </a:endParaRPr>
          </a:p>
          <a:p>
            <a:pPr marL="457200" indent="-457200" algn="just" defTabSz="631311">
              <a:buFont typeface="Arial"/>
              <a:buChar char="•"/>
            </a:pPr>
            <a:r>
              <a:rPr lang="en-US" sz="2000" dirty="0">
                <a:latin typeface="Calibri"/>
                <a:cs typeface="Calibri"/>
              </a:rPr>
              <a:t>“Code Sepsis” appears to have significantly increased contamination rates, but is no longer significant when accounted for other variables (possibly Septic Shock)</a:t>
            </a:r>
          </a:p>
          <a:p>
            <a:pPr marL="457200" indent="-457200" algn="just" defTabSz="631311">
              <a:buFont typeface="Arial"/>
              <a:buChar char="•"/>
            </a:pPr>
            <a:endParaRPr lang="en-US" sz="2000" dirty="0">
              <a:latin typeface="Calibri"/>
              <a:cs typeface="Calibri"/>
            </a:endParaRPr>
          </a:p>
          <a:p>
            <a:pPr marL="457200" indent="-457200" algn="just" defTabSz="631311">
              <a:buFont typeface="Arial"/>
              <a:buChar char="•"/>
            </a:pPr>
            <a:r>
              <a:rPr lang="en-US" sz="2000" dirty="0">
                <a:latin typeface="Calibri"/>
                <a:cs typeface="Calibri"/>
              </a:rPr>
              <a:t>The data suggests patients who present as a more “difficult stick” (dark, fragile skin; hypotensive) are more likely to develop contaminated </a:t>
            </a:r>
            <a:r>
              <a:rPr lang="en-US" sz="2000" dirty="0" err="1">
                <a:latin typeface="Calibri"/>
                <a:cs typeface="Calibri"/>
              </a:rPr>
              <a:t>BCx</a:t>
            </a:r>
            <a:r>
              <a:rPr lang="en-US" sz="2000" dirty="0">
                <a:latin typeface="Calibri"/>
                <a:cs typeface="Calibri"/>
              </a:rPr>
              <a:t>. </a:t>
            </a:r>
          </a:p>
        </p:txBody>
      </p:sp>
      <p:sp>
        <p:nvSpPr>
          <p:cNvPr id="6" name="TextBox 5"/>
          <p:cNvSpPr txBox="1"/>
          <p:nvPr/>
        </p:nvSpPr>
        <p:spPr>
          <a:xfrm>
            <a:off x="1371600" y="15925800"/>
            <a:ext cx="12877800" cy="1015663"/>
          </a:xfrm>
          <a:prstGeom prst="rect">
            <a:avLst/>
          </a:prstGeom>
          <a:noFill/>
        </p:spPr>
        <p:txBody>
          <a:bodyPr wrap="square" rtlCol="0">
            <a:spAutoFit/>
          </a:bodyPr>
          <a:lstStyle/>
          <a:p>
            <a:pPr algn="just"/>
            <a:r>
              <a:rPr lang="en-US" sz="2000" b="1" dirty="0">
                <a:latin typeface="Calibri"/>
                <a:cs typeface="Calibri"/>
              </a:rPr>
              <a:t>Figure 1: </a:t>
            </a:r>
            <a:r>
              <a:rPr lang="en-US" sz="2000" dirty="0">
                <a:latin typeface="Calibri"/>
                <a:cs typeface="Calibri"/>
              </a:rPr>
              <a:t>Yearly </a:t>
            </a:r>
            <a:r>
              <a:rPr lang="en-US" sz="2000" dirty="0" err="1">
                <a:latin typeface="Calibri"/>
                <a:cs typeface="Calibri"/>
              </a:rPr>
              <a:t>BCx</a:t>
            </a:r>
            <a:r>
              <a:rPr lang="en-US" sz="2000" dirty="0">
                <a:latin typeface="Calibri"/>
                <a:cs typeface="Calibri"/>
              </a:rPr>
              <a:t> rates from UAMS ED from 2014 to 2018. The left axis shows true and false positive </a:t>
            </a:r>
            <a:r>
              <a:rPr lang="en-US" sz="2000" dirty="0" err="1">
                <a:latin typeface="Calibri"/>
                <a:cs typeface="Calibri"/>
              </a:rPr>
              <a:t>BCx</a:t>
            </a:r>
            <a:r>
              <a:rPr lang="en-US" sz="2000" dirty="0">
                <a:latin typeface="Calibri"/>
                <a:cs typeface="Calibri"/>
              </a:rPr>
              <a:t> collection rates (green and red respectively). The right axis shows monthly </a:t>
            </a:r>
            <a:r>
              <a:rPr lang="en-US" sz="2000" dirty="0" err="1">
                <a:latin typeface="Calibri"/>
                <a:cs typeface="Calibri"/>
              </a:rPr>
              <a:t>BCx</a:t>
            </a:r>
            <a:r>
              <a:rPr lang="en-US" sz="2000" dirty="0">
                <a:latin typeface="Calibri"/>
                <a:cs typeface="Calibri"/>
              </a:rPr>
              <a:t> draw rates. CSLI accepted </a:t>
            </a:r>
            <a:r>
              <a:rPr lang="en-US" sz="2000" dirty="0" err="1">
                <a:latin typeface="Calibri"/>
                <a:cs typeface="Calibri"/>
              </a:rPr>
              <a:t>BCx</a:t>
            </a:r>
            <a:r>
              <a:rPr lang="en-US" sz="2000" dirty="0">
                <a:latin typeface="Calibri"/>
                <a:cs typeface="Calibri"/>
              </a:rPr>
              <a:t> contamination rate is &lt;3% (dashed). Pearson’s correlation coefficient is shown for approximate linear regressions of the data sets.</a:t>
            </a:r>
          </a:p>
        </p:txBody>
      </p:sp>
      <p:sp>
        <p:nvSpPr>
          <p:cNvPr id="29" name="Text Box 118"/>
          <p:cNvSpPr txBox="1">
            <a:spLocks noChangeArrowheads="1"/>
          </p:cNvSpPr>
          <p:nvPr/>
        </p:nvSpPr>
        <p:spPr bwMode="auto">
          <a:xfrm>
            <a:off x="1143000" y="8686800"/>
            <a:ext cx="41605200" cy="606279"/>
          </a:xfrm>
          <a:prstGeom prst="rect">
            <a:avLst/>
          </a:prstGeom>
          <a:solidFill>
            <a:srgbClr val="800000"/>
          </a:solidFill>
          <a:ln w="9525" algn="ctr">
            <a:noFill/>
            <a:miter lim="800000"/>
            <a:headEnd/>
            <a:tailEnd/>
          </a:ln>
          <a:effectLst/>
        </p:spPr>
        <p:txBody>
          <a:bodyPr wrap="square" lIns="143217" tIns="71608" rIns="143217" bIns="71608" anchor="ctr" anchorCtr="1">
            <a:spAutoFit/>
          </a:bodyPr>
          <a:lstStyle/>
          <a:p>
            <a:pPr algn="ctr" defTabSz="2453345" eaLnBrk="1" hangingPunct="1">
              <a:spcBef>
                <a:spcPct val="50000"/>
              </a:spcBef>
            </a:pPr>
            <a:r>
              <a:rPr lang="en-US" sz="3000" b="1" dirty="0">
                <a:solidFill>
                  <a:schemeClr val="bg1"/>
                </a:solidFill>
                <a:latin typeface="Arial" charset="0"/>
              </a:rPr>
              <a:t>RESULTS</a:t>
            </a:r>
          </a:p>
        </p:txBody>
      </p:sp>
      <p:sp>
        <p:nvSpPr>
          <p:cNvPr id="33" name="Text Box 120"/>
          <p:cNvSpPr txBox="1">
            <a:spLocks noChangeArrowheads="1"/>
          </p:cNvSpPr>
          <p:nvPr/>
        </p:nvSpPr>
        <p:spPr bwMode="auto">
          <a:xfrm>
            <a:off x="15163800" y="30026121"/>
            <a:ext cx="13563600" cy="606279"/>
          </a:xfrm>
          <a:prstGeom prst="rect">
            <a:avLst/>
          </a:prstGeom>
          <a:solidFill>
            <a:srgbClr val="800000"/>
          </a:solidFill>
          <a:ln w="9525" algn="ctr">
            <a:noFill/>
            <a:miter lim="800000"/>
            <a:headEnd/>
            <a:tailEnd/>
          </a:ln>
          <a:effectLst/>
        </p:spPr>
        <p:txBody>
          <a:bodyPr wrap="square" lIns="143217" tIns="71608" rIns="143217" bIns="71608" anchor="ctr" anchorCtr="1">
            <a:spAutoFit/>
          </a:bodyPr>
          <a:lstStyle/>
          <a:p>
            <a:pPr algn="ctr" defTabSz="2453345" eaLnBrk="1" hangingPunct="1">
              <a:spcBef>
                <a:spcPct val="50000"/>
              </a:spcBef>
            </a:pPr>
            <a:r>
              <a:rPr lang="en-US" sz="3000" b="1" dirty="0">
                <a:solidFill>
                  <a:schemeClr val="bg1"/>
                </a:solidFill>
                <a:latin typeface="Arial" charset="0"/>
              </a:rPr>
              <a:t>REFERENCES</a:t>
            </a:r>
          </a:p>
        </p:txBody>
      </p:sp>
      <p:sp>
        <p:nvSpPr>
          <p:cNvPr id="15" name="TextBox 14"/>
          <p:cNvSpPr txBox="1"/>
          <p:nvPr/>
        </p:nvSpPr>
        <p:spPr>
          <a:xfrm>
            <a:off x="24644286" y="25092129"/>
            <a:ext cx="184666" cy="426271"/>
          </a:xfrm>
          <a:prstGeom prst="rect">
            <a:avLst/>
          </a:prstGeom>
          <a:noFill/>
        </p:spPr>
        <p:txBody>
          <a:bodyPr wrap="none" rtlCol="0">
            <a:spAutoFit/>
          </a:bodyPr>
          <a:lstStyle/>
          <a:p>
            <a:endParaRPr lang="en-US" dirty="0"/>
          </a:p>
        </p:txBody>
      </p:sp>
      <p:sp>
        <p:nvSpPr>
          <p:cNvPr id="35" name="Rectangle 128"/>
          <p:cNvSpPr>
            <a:spLocks noChangeArrowheads="1"/>
          </p:cNvSpPr>
          <p:nvPr/>
        </p:nvSpPr>
        <p:spPr bwMode="auto">
          <a:xfrm>
            <a:off x="22326600" y="25831800"/>
            <a:ext cx="20308824" cy="3487543"/>
          </a:xfrm>
          <a:prstGeom prst="rect">
            <a:avLst/>
          </a:prstGeom>
          <a:noFill/>
          <a:ln w="9525">
            <a:noFill/>
            <a:miter lim="800000"/>
            <a:headEnd/>
            <a:tailEnd/>
          </a:ln>
          <a:effectLst/>
        </p:spPr>
        <p:txBody>
          <a:bodyPr wrap="square" lIns="101014" tIns="50507" rIns="101014" bIns="50507">
            <a:spAutoFit/>
          </a:bodyPr>
          <a:lstStyle/>
          <a:p>
            <a:pPr marL="457200" indent="-457200" algn="just" defTabSz="631311">
              <a:buFont typeface="Arial"/>
              <a:buChar char="•"/>
            </a:pPr>
            <a:r>
              <a:rPr lang="en-US" sz="2000" dirty="0">
                <a:latin typeface="Calibri"/>
                <a:cs typeface="Calibri"/>
              </a:rPr>
              <a:t>Collector contamination rates varied widely. Only 38 (19%) of 209 collectors with more than 10 draws had contamination rates below the accepted rate of 3%. Of that 3%, the majority had no contaminated </a:t>
            </a:r>
            <a:r>
              <a:rPr lang="en-US" sz="2000" dirty="0" err="1">
                <a:latin typeface="Calibri"/>
                <a:cs typeface="Calibri"/>
              </a:rPr>
              <a:t>BCx</a:t>
            </a:r>
            <a:r>
              <a:rPr lang="en-US" sz="2000" dirty="0">
                <a:latin typeface="Calibri"/>
                <a:cs typeface="Calibri"/>
              </a:rPr>
              <a:t>. One in ten collectors had contamination rates &gt;15%. </a:t>
            </a:r>
          </a:p>
          <a:p>
            <a:pPr marL="457200" indent="-457200" algn="just" defTabSz="631311">
              <a:buFont typeface="Arial"/>
              <a:buChar char="•"/>
            </a:pPr>
            <a:endParaRPr lang="en-US" sz="2000" dirty="0">
              <a:latin typeface="Calibri"/>
              <a:cs typeface="Calibri"/>
            </a:endParaRPr>
          </a:p>
          <a:p>
            <a:pPr marL="457200" indent="-457200" algn="just" defTabSz="631311">
              <a:buFont typeface="Arial"/>
              <a:buChar char="•"/>
            </a:pPr>
            <a:r>
              <a:rPr lang="en-US" sz="2000" dirty="0">
                <a:latin typeface="Calibri"/>
                <a:cs typeface="Calibri"/>
              </a:rPr>
              <a:t>Limitations of this study include the retrospective single center study design. This limits risk factor analysis primarily to patient specific factors. Given the cohort size, generated clinical and patient data reports were utilized for data extraction and detailed chart review was not pursued. Unfortunately, collection technique could not be assessed in this study.</a:t>
            </a:r>
          </a:p>
          <a:p>
            <a:pPr marL="3035777" lvl="4" indent="-457200" algn="just" defTabSz="631311">
              <a:buFont typeface="Arial"/>
              <a:buChar char="•"/>
            </a:pPr>
            <a:endParaRPr lang="en-US" sz="2000" dirty="0">
              <a:latin typeface="Calibri"/>
              <a:cs typeface="Calibri"/>
            </a:endParaRPr>
          </a:p>
          <a:p>
            <a:pPr marL="457200" indent="-457200" algn="just" defTabSz="631311">
              <a:buFont typeface="Arial"/>
              <a:buChar char="•"/>
            </a:pPr>
            <a:r>
              <a:rPr lang="en-US" sz="2000" dirty="0">
                <a:latin typeface="Calibri"/>
                <a:cs typeface="Calibri"/>
              </a:rPr>
              <a:t>A multidisciplinary ED </a:t>
            </a:r>
            <a:r>
              <a:rPr lang="en-US" sz="2000" dirty="0" err="1">
                <a:latin typeface="Calibri"/>
                <a:cs typeface="Calibri"/>
              </a:rPr>
              <a:t>BCx</a:t>
            </a:r>
            <a:r>
              <a:rPr lang="en-US" sz="2000" dirty="0">
                <a:latin typeface="Calibri"/>
                <a:cs typeface="Calibri"/>
              </a:rPr>
              <a:t> contamination prevention committee aimed at developing interventions to minimize contamination are utilizing the results of this study in an effort to reduce contamination in the at-risk populations . Clinical outcome analysis of this cohort of patients was also performed and is presented as poster #2014 here at </a:t>
            </a:r>
            <a:r>
              <a:rPr lang="en-US" sz="2000" dirty="0" err="1">
                <a:latin typeface="Calibri"/>
                <a:cs typeface="Calibri"/>
              </a:rPr>
              <a:t>IDWeek</a:t>
            </a:r>
            <a:r>
              <a:rPr lang="en-US" sz="2000" dirty="0">
                <a:latin typeface="Calibri"/>
                <a:cs typeface="Calibri"/>
              </a:rPr>
              <a:t>.</a:t>
            </a:r>
          </a:p>
          <a:p>
            <a:pPr algn="just" defTabSz="631311"/>
            <a:endParaRPr lang="en-US" sz="2000" dirty="0">
              <a:latin typeface="Calibri"/>
              <a:cs typeface="Calibri"/>
            </a:endParaRPr>
          </a:p>
          <a:p>
            <a:pPr marL="457200" indent="-457200" algn="just" defTabSz="631311">
              <a:buFont typeface="Arial"/>
              <a:buChar char="•"/>
            </a:pPr>
            <a:r>
              <a:rPr lang="en-US" sz="2000" dirty="0">
                <a:latin typeface="Calibri"/>
                <a:cs typeface="Calibri"/>
              </a:rPr>
              <a:t>This is a crisis requiring culture change regarding proper sterile technique for obtaining </a:t>
            </a:r>
            <a:r>
              <a:rPr lang="en-US" sz="2000" dirty="0" err="1">
                <a:latin typeface="Calibri"/>
                <a:cs typeface="Calibri"/>
              </a:rPr>
              <a:t>BCx</a:t>
            </a:r>
            <a:r>
              <a:rPr lang="en-US" sz="2000" dirty="0">
                <a:latin typeface="Calibri"/>
                <a:cs typeface="Calibri"/>
              </a:rPr>
              <a:t>. Interventions proposed include dedicated phlebotomists, venipuncture vs catheter draws, use of sterile </a:t>
            </a:r>
            <a:r>
              <a:rPr lang="en-US" sz="2000" dirty="0" err="1">
                <a:latin typeface="Calibri"/>
                <a:cs typeface="Calibri"/>
              </a:rPr>
              <a:t>BCx</a:t>
            </a:r>
            <a:r>
              <a:rPr lang="en-US" sz="2000" dirty="0">
                <a:latin typeface="Calibri"/>
                <a:cs typeface="Calibri"/>
              </a:rPr>
              <a:t> kit, and teaching and enforcing full sterile technique for blood draws at all times</a:t>
            </a:r>
            <a:r>
              <a:rPr lang="en-US" sz="2000" baseline="30000" dirty="0">
                <a:latin typeface="Calibri"/>
                <a:cs typeface="Calibri"/>
              </a:rPr>
              <a:t>1,2</a:t>
            </a:r>
          </a:p>
        </p:txBody>
      </p:sp>
      <p:sp>
        <p:nvSpPr>
          <p:cNvPr id="31" name="Rectangle 128"/>
          <p:cNvSpPr>
            <a:spLocks noChangeArrowheads="1"/>
          </p:cNvSpPr>
          <p:nvPr/>
        </p:nvSpPr>
        <p:spPr bwMode="auto">
          <a:xfrm>
            <a:off x="1143000" y="30632400"/>
            <a:ext cx="13258800" cy="1333107"/>
          </a:xfrm>
          <a:prstGeom prst="rect">
            <a:avLst/>
          </a:prstGeom>
          <a:noFill/>
          <a:ln w="9525">
            <a:noFill/>
            <a:miter lim="800000"/>
            <a:headEnd/>
            <a:tailEnd/>
          </a:ln>
          <a:effectLst/>
        </p:spPr>
        <p:txBody>
          <a:bodyPr wrap="square" lIns="101014" tIns="50507" rIns="101014" bIns="50507">
            <a:spAutoFit/>
          </a:bodyPr>
          <a:lstStyle/>
          <a:p>
            <a:pPr marL="342900" indent="-342900" defTabSz="631311">
              <a:buFont typeface="Arial"/>
              <a:buChar char="•"/>
            </a:pPr>
            <a:r>
              <a:rPr lang="en-US" sz="2000" dirty="0">
                <a:latin typeface="Calibri"/>
                <a:cs typeface="Calibri"/>
              </a:rPr>
              <a:t>Funding through University of Arkansas College of Medicine Honors Research program</a:t>
            </a:r>
          </a:p>
          <a:p>
            <a:pPr marL="342900" indent="-342900" defTabSz="631311">
              <a:buFont typeface="Arial"/>
              <a:buChar char="•"/>
            </a:pPr>
            <a:endParaRPr lang="en-US" sz="2000" dirty="0">
              <a:latin typeface="Calibri"/>
              <a:cs typeface="Calibri"/>
            </a:endParaRPr>
          </a:p>
          <a:p>
            <a:pPr marL="342900" indent="-342900" defTabSz="631311">
              <a:buFont typeface="Arial"/>
              <a:buChar char="•"/>
            </a:pPr>
            <a:r>
              <a:rPr lang="en-US" sz="2000" dirty="0">
                <a:latin typeface="Calibri"/>
                <a:cs typeface="Calibri"/>
              </a:rPr>
              <a:t>We thank Nicole Emery, Brett Bailey, and the Translational Research Institutes for their aid in selecting and acquiring patient data used in this study</a:t>
            </a:r>
          </a:p>
        </p:txBody>
      </p:sp>
      <p:sp>
        <p:nvSpPr>
          <p:cNvPr id="36" name="Rectangle 128"/>
          <p:cNvSpPr>
            <a:spLocks noChangeArrowheads="1"/>
          </p:cNvSpPr>
          <p:nvPr/>
        </p:nvSpPr>
        <p:spPr bwMode="auto">
          <a:xfrm>
            <a:off x="15240000" y="30632400"/>
            <a:ext cx="13411200" cy="1333107"/>
          </a:xfrm>
          <a:prstGeom prst="rect">
            <a:avLst/>
          </a:prstGeom>
          <a:noFill/>
          <a:ln w="9525">
            <a:noFill/>
            <a:miter lim="800000"/>
            <a:headEnd/>
            <a:tailEnd/>
          </a:ln>
          <a:effectLst/>
        </p:spPr>
        <p:txBody>
          <a:bodyPr wrap="square" lIns="101014" tIns="50507" rIns="101014" bIns="50507">
            <a:spAutoFit/>
          </a:bodyPr>
          <a:lstStyle/>
          <a:p>
            <a:pPr marL="457200" indent="-457200" defTabSz="631311">
              <a:buFont typeface="+mj-lt"/>
              <a:buAutoNum type="arabicPeriod"/>
            </a:pPr>
            <a:r>
              <a:rPr lang="en-US" sz="2000" dirty="0">
                <a:latin typeface="Calibri"/>
                <a:cs typeface="Calibri"/>
              </a:rPr>
              <a:t>Dawson S. Blood culture contaminants</a:t>
            </a:r>
            <a:r>
              <a:rPr lang="en-US" sz="2000" i="1" dirty="0">
                <a:latin typeface="Calibri"/>
                <a:cs typeface="Calibri"/>
              </a:rPr>
              <a:t>. J </a:t>
            </a:r>
            <a:r>
              <a:rPr lang="en-US" sz="2000" i="1" dirty="0" err="1">
                <a:latin typeface="Calibri"/>
                <a:cs typeface="Calibri"/>
              </a:rPr>
              <a:t>Hosp</a:t>
            </a:r>
            <a:r>
              <a:rPr lang="en-US" sz="2000" i="1" dirty="0">
                <a:latin typeface="Calibri"/>
                <a:cs typeface="Calibri"/>
              </a:rPr>
              <a:t> Infect</a:t>
            </a:r>
            <a:r>
              <a:rPr lang="en-US" sz="2000" dirty="0">
                <a:latin typeface="Calibri"/>
                <a:cs typeface="Calibri"/>
              </a:rPr>
              <a:t>. 2014; 87:1-10.</a:t>
            </a:r>
          </a:p>
          <a:p>
            <a:pPr marL="457200" indent="-457200" defTabSz="631311">
              <a:buFont typeface="+mj-lt"/>
              <a:buAutoNum type="arabicPeriod"/>
            </a:pPr>
            <a:endParaRPr lang="en-US" sz="2000" dirty="0">
              <a:latin typeface="Calibri"/>
              <a:cs typeface="Calibri"/>
            </a:endParaRPr>
          </a:p>
          <a:p>
            <a:pPr marL="457200" indent="-457200" defTabSz="631311">
              <a:buFont typeface="+mj-lt"/>
              <a:buAutoNum type="arabicPeriod"/>
            </a:pPr>
            <a:r>
              <a:rPr lang="en-US" sz="2000" dirty="0">
                <a:latin typeface="Calibri"/>
                <a:cs typeface="Calibri"/>
              </a:rPr>
              <a:t>Self WH, </a:t>
            </a:r>
            <a:r>
              <a:rPr lang="en-US" sz="2000" dirty="0" err="1">
                <a:latin typeface="Calibri"/>
                <a:cs typeface="Calibri"/>
              </a:rPr>
              <a:t>Mickanin</a:t>
            </a:r>
            <a:r>
              <a:rPr lang="en-US" sz="2000" dirty="0">
                <a:latin typeface="Calibri"/>
                <a:cs typeface="Calibri"/>
              </a:rPr>
              <a:t> J, </a:t>
            </a:r>
            <a:r>
              <a:rPr lang="en-US" sz="2000" dirty="0" err="1">
                <a:latin typeface="Calibri"/>
                <a:cs typeface="Calibri"/>
              </a:rPr>
              <a:t>Grijalva</a:t>
            </a:r>
            <a:r>
              <a:rPr lang="en-US" sz="2000" dirty="0">
                <a:latin typeface="Calibri"/>
                <a:cs typeface="Calibri"/>
              </a:rPr>
              <a:t> CG, et al. Reducing blood culture contamination in community hospital emergency departments: a multicenter </a:t>
            </a:r>
            <a:r>
              <a:rPr lang="en-US" sz="2000" dirty="0" err="1">
                <a:latin typeface="Calibri"/>
                <a:cs typeface="Calibri"/>
              </a:rPr>
              <a:t>evaulation</a:t>
            </a:r>
            <a:r>
              <a:rPr lang="en-US" sz="2000" dirty="0">
                <a:latin typeface="Calibri"/>
                <a:cs typeface="Calibri"/>
              </a:rPr>
              <a:t> of a quality improvement intervention. </a:t>
            </a:r>
            <a:r>
              <a:rPr lang="en-US" sz="2000" i="1" dirty="0" err="1">
                <a:latin typeface="Calibri"/>
                <a:cs typeface="Calibri"/>
              </a:rPr>
              <a:t>Acad</a:t>
            </a:r>
            <a:r>
              <a:rPr lang="en-US" sz="2000" i="1" dirty="0">
                <a:latin typeface="Calibri"/>
                <a:cs typeface="Calibri"/>
              </a:rPr>
              <a:t> </a:t>
            </a:r>
            <a:r>
              <a:rPr lang="en-US" sz="2000" i="1" dirty="0" err="1">
                <a:latin typeface="Calibri"/>
                <a:cs typeface="Calibri"/>
              </a:rPr>
              <a:t>Emerg</a:t>
            </a:r>
            <a:r>
              <a:rPr lang="en-US" sz="2000" i="1" dirty="0">
                <a:latin typeface="Calibri"/>
                <a:cs typeface="Calibri"/>
              </a:rPr>
              <a:t> Med</a:t>
            </a:r>
            <a:r>
              <a:rPr lang="en-US" sz="2000" dirty="0">
                <a:latin typeface="Calibri"/>
                <a:cs typeface="Calibri"/>
              </a:rPr>
              <a:t>. 2014; 21(3): 274-82.</a:t>
            </a:r>
          </a:p>
        </p:txBody>
      </p:sp>
      <p:sp>
        <p:nvSpPr>
          <p:cNvPr id="21" name="TextBox 20"/>
          <p:cNvSpPr txBox="1"/>
          <p:nvPr/>
        </p:nvSpPr>
        <p:spPr>
          <a:xfrm>
            <a:off x="27115580" y="31545371"/>
            <a:ext cx="184666" cy="426271"/>
          </a:xfrm>
          <a:prstGeom prst="rect">
            <a:avLst/>
          </a:prstGeom>
          <a:noFill/>
        </p:spPr>
        <p:txBody>
          <a:bodyPr wrap="none" rtlCol="0">
            <a:spAutoFit/>
          </a:bodyPr>
          <a:lstStyle/>
          <a:p>
            <a:endParaRPr lang="en-US" dirty="0"/>
          </a:p>
        </p:txBody>
      </p:sp>
      <p:sp>
        <p:nvSpPr>
          <p:cNvPr id="28" name="TextBox 27"/>
          <p:cNvSpPr txBox="1"/>
          <p:nvPr/>
        </p:nvSpPr>
        <p:spPr>
          <a:xfrm>
            <a:off x="30556200" y="21183600"/>
            <a:ext cx="11506200" cy="707886"/>
          </a:xfrm>
          <a:prstGeom prst="rect">
            <a:avLst/>
          </a:prstGeom>
          <a:noFill/>
        </p:spPr>
        <p:txBody>
          <a:bodyPr wrap="square" rtlCol="0">
            <a:spAutoFit/>
          </a:bodyPr>
          <a:lstStyle/>
          <a:p>
            <a:pPr algn="just"/>
            <a:r>
              <a:rPr lang="en-US" sz="2000" b="1" dirty="0">
                <a:latin typeface="Calibri"/>
                <a:cs typeface="Calibri"/>
              </a:rPr>
              <a:t>Figure 3:</a:t>
            </a:r>
            <a:r>
              <a:rPr lang="en-US" sz="2000" dirty="0">
                <a:latin typeface="Calibri"/>
                <a:cs typeface="Calibri"/>
              </a:rPr>
              <a:t> Contamination rates for each collector during study period. Collectors with less than 10 </a:t>
            </a:r>
            <a:r>
              <a:rPr lang="en-US" sz="2000" dirty="0" err="1">
                <a:latin typeface="Calibri"/>
                <a:cs typeface="Calibri"/>
              </a:rPr>
              <a:t>BCx</a:t>
            </a:r>
            <a:r>
              <a:rPr lang="en-US" sz="2000" dirty="0">
                <a:latin typeface="Calibri"/>
                <a:cs typeface="Calibri"/>
              </a:rPr>
              <a:t> draws were excluded. (N=209)</a:t>
            </a:r>
            <a:endParaRPr lang="en-US" sz="2000" baseline="30000" dirty="0">
              <a:latin typeface="Calibri"/>
              <a:cs typeface="Calibri"/>
            </a:endParaRPr>
          </a:p>
        </p:txBody>
      </p:sp>
      <p:sp>
        <p:nvSpPr>
          <p:cNvPr id="10" name="TextBox 9"/>
          <p:cNvSpPr txBox="1"/>
          <p:nvPr/>
        </p:nvSpPr>
        <p:spPr>
          <a:xfrm>
            <a:off x="112062" y="32909061"/>
            <a:ext cx="184666" cy="426271"/>
          </a:xfrm>
          <a:prstGeom prst="rect">
            <a:avLst/>
          </a:prstGeom>
          <a:noFill/>
        </p:spPr>
        <p:txBody>
          <a:bodyPr wrap="none" rtlCol="0">
            <a:spAutoFit/>
          </a:bodyPr>
          <a:lstStyle/>
          <a:p>
            <a:endParaRPr lang="en-US" dirty="0"/>
          </a:p>
        </p:txBody>
      </p:sp>
      <p:sp>
        <p:nvSpPr>
          <p:cNvPr id="9" name="TextBox 8"/>
          <p:cNvSpPr txBox="1"/>
          <p:nvPr/>
        </p:nvSpPr>
        <p:spPr>
          <a:xfrm>
            <a:off x="3314297" y="1300939"/>
            <a:ext cx="184666" cy="426271"/>
          </a:xfrm>
          <a:prstGeom prst="rect">
            <a:avLst/>
          </a:prstGeom>
          <a:noFill/>
        </p:spPr>
        <p:txBody>
          <a:bodyPr wrap="none" rtlCol="0">
            <a:spAutoFit/>
          </a:bodyPr>
          <a:lstStyle/>
          <a:p>
            <a:endParaRPr lang="en-US" dirty="0"/>
          </a:p>
        </p:txBody>
      </p:sp>
      <p:sp>
        <p:nvSpPr>
          <p:cNvPr id="39" name="Text Box 120"/>
          <p:cNvSpPr txBox="1">
            <a:spLocks noChangeArrowheads="1"/>
          </p:cNvSpPr>
          <p:nvPr/>
        </p:nvSpPr>
        <p:spPr bwMode="auto">
          <a:xfrm>
            <a:off x="838200" y="32080200"/>
            <a:ext cx="42367200" cy="914056"/>
          </a:xfrm>
          <a:prstGeom prst="rect">
            <a:avLst/>
          </a:prstGeom>
          <a:solidFill>
            <a:schemeClr val="bg2"/>
          </a:solidFill>
          <a:ln w="9525" algn="ctr">
            <a:noFill/>
            <a:miter lim="800000"/>
            <a:headEnd/>
            <a:tailEnd/>
          </a:ln>
          <a:effectLst/>
        </p:spPr>
        <p:txBody>
          <a:bodyPr wrap="square" lIns="143217" tIns="71608" rIns="143217" bIns="71608" anchor="ctr" anchorCtr="1">
            <a:spAutoFit/>
          </a:bodyPr>
          <a:lstStyle/>
          <a:p>
            <a:pPr algn="ctr" defTabSz="2453345" eaLnBrk="1" hangingPunct="1">
              <a:spcBef>
                <a:spcPct val="50000"/>
              </a:spcBef>
            </a:pPr>
            <a:endParaRPr lang="en-US" sz="5000" b="1" dirty="0">
              <a:solidFill>
                <a:srgbClr val="FF0000"/>
              </a:solidFill>
              <a:latin typeface="Arial" charset="0"/>
            </a:endParaRPr>
          </a:p>
        </p:txBody>
      </p:sp>
      <p:sp>
        <p:nvSpPr>
          <p:cNvPr id="40" name="Rectangle 39"/>
          <p:cNvSpPr/>
          <p:nvPr/>
        </p:nvSpPr>
        <p:spPr bwMode="auto">
          <a:xfrm>
            <a:off x="42912392" y="4114800"/>
            <a:ext cx="990600" cy="288036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715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a:ln>
                <a:noFill/>
              </a:ln>
              <a:solidFill>
                <a:schemeClr val="tx1"/>
              </a:solidFill>
              <a:effectLst/>
              <a:latin typeface="Times New Roman" pitchFamily="18" charset="0"/>
            </a:endParaRPr>
          </a:p>
        </p:txBody>
      </p:sp>
      <p:pic>
        <p:nvPicPr>
          <p:cNvPr id="18" name="Picture 17" descr="UAMS_Academic_Horz_CMYK.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2352674"/>
            <a:ext cx="10439400" cy="1304925"/>
          </a:xfrm>
          <a:prstGeom prst="rect">
            <a:avLst/>
          </a:prstGeom>
        </p:spPr>
      </p:pic>
      <p:sp>
        <p:nvSpPr>
          <p:cNvPr id="42" name="Rectangle 41"/>
          <p:cNvSpPr/>
          <p:nvPr/>
        </p:nvSpPr>
        <p:spPr bwMode="auto">
          <a:xfrm>
            <a:off x="-76200" y="3962400"/>
            <a:ext cx="990600" cy="290322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715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a:ln>
                <a:noFill/>
              </a:ln>
              <a:solidFill>
                <a:schemeClr val="tx1"/>
              </a:solidFill>
              <a:effectLst/>
              <a:latin typeface="Times New Roman" pitchFamily="18" charset="0"/>
            </a:endParaRPr>
          </a:p>
        </p:txBody>
      </p:sp>
      <p:sp>
        <p:nvSpPr>
          <p:cNvPr id="44" name="Rectangle 43"/>
          <p:cNvSpPr/>
          <p:nvPr/>
        </p:nvSpPr>
        <p:spPr bwMode="auto">
          <a:xfrm>
            <a:off x="14478000" y="30022800"/>
            <a:ext cx="685800" cy="21336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715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a:ln>
                <a:noFill/>
              </a:ln>
              <a:solidFill>
                <a:schemeClr val="tx1"/>
              </a:solidFill>
              <a:effectLst/>
              <a:latin typeface="Times New Roman" pitchFamily="18" charset="0"/>
            </a:endParaRPr>
          </a:p>
        </p:txBody>
      </p:sp>
      <p:sp>
        <p:nvSpPr>
          <p:cNvPr id="11" name="TextBox 10"/>
          <p:cNvSpPr txBox="1"/>
          <p:nvPr/>
        </p:nvSpPr>
        <p:spPr>
          <a:xfrm>
            <a:off x="14630400" y="23926800"/>
            <a:ext cx="14782800" cy="1015663"/>
          </a:xfrm>
          <a:prstGeom prst="rect">
            <a:avLst/>
          </a:prstGeom>
          <a:noFill/>
        </p:spPr>
        <p:txBody>
          <a:bodyPr wrap="square" rtlCol="0">
            <a:spAutoFit/>
          </a:bodyPr>
          <a:lstStyle/>
          <a:p>
            <a:pPr algn="just"/>
            <a:r>
              <a:rPr lang="en-US" sz="2000" b="1" dirty="0">
                <a:latin typeface="Calibri"/>
                <a:cs typeface="Calibri"/>
              </a:rPr>
              <a:t>Table 1:</a:t>
            </a:r>
            <a:r>
              <a:rPr lang="en-US" sz="2000" dirty="0">
                <a:latin typeface="Calibri"/>
                <a:cs typeface="Calibri"/>
              </a:rPr>
              <a:t> Risk factors associated with </a:t>
            </a:r>
            <a:r>
              <a:rPr lang="en-US" sz="2000" dirty="0" err="1">
                <a:latin typeface="Calibri"/>
                <a:cs typeface="Calibri"/>
              </a:rPr>
              <a:t>BCx</a:t>
            </a:r>
            <a:r>
              <a:rPr lang="en-US" sz="2000" dirty="0">
                <a:latin typeface="Calibri"/>
                <a:cs typeface="Calibri"/>
              </a:rPr>
              <a:t> contamination (False Positives). Analysis was performed with chi squared tests. Odds Ratios (OR) performed for variables with p value &lt; 0.1 and entered into multivariate analysis and adjusted for other factors.</a:t>
            </a:r>
          </a:p>
          <a:p>
            <a:pPr algn="just"/>
            <a:r>
              <a:rPr lang="en-US" sz="2000" dirty="0">
                <a:latin typeface="Calibri"/>
                <a:cs typeface="Calibri"/>
              </a:rPr>
              <a:t>* statistical significance (p &lt; 0.05)</a:t>
            </a:r>
          </a:p>
        </p:txBody>
      </p:sp>
      <p:grpSp>
        <p:nvGrpSpPr>
          <p:cNvPr id="2" name="Group 1"/>
          <p:cNvGrpSpPr/>
          <p:nvPr/>
        </p:nvGrpSpPr>
        <p:grpSpPr>
          <a:xfrm>
            <a:off x="30556200" y="12649200"/>
            <a:ext cx="11506200" cy="8229600"/>
            <a:chOff x="35052000" y="18499328"/>
            <a:chExt cx="5356581" cy="4002013"/>
          </a:xfrm>
        </p:grpSpPr>
        <p:pic>
          <p:nvPicPr>
            <p:cNvPr id="15458" name="Picture 15457" descr="CollectorRates.png"/>
            <p:cNvPicPr>
              <a:picLocks noChangeAspect="1"/>
            </p:cNvPicPr>
            <p:nvPr/>
          </p:nvPicPr>
          <p:blipFill rotWithShape="1">
            <a:blip r:embed="rId7">
              <a:extLst>
                <a:ext uri="{28A0092B-C50C-407E-A947-70E740481C1C}">
                  <a14:useLocalDpi xmlns:a14="http://schemas.microsoft.com/office/drawing/2010/main" val="0"/>
                </a:ext>
              </a:extLst>
            </a:blip>
            <a:srcRect l="9118" t="8471" r="2946" b="7569"/>
            <a:stretch/>
          </p:blipFill>
          <p:spPr>
            <a:xfrm>
              <a:off x="35052000" y="18897600"/>
              <a:ext cx="5356581" cy="3603741"/>
            </a:xfrm>
            <a:prstGeom prst="rect">
              <a:avLst/>
            </a:prstGeom>
          </p:spPr>
        </p:pic>
        <p:sp>
          <p:nvSpPr>
            <p:cNvPr id="15459" name="TextBox 15458"/>
            <p:cNvSpPr txBox="1"/>
            <p:nvPr/>
          </p:nvSpPr>
          <p:spPr bwMode="auto">
            <a:xfrm>
              <a:off x="35668818" y="18499328"/>
              <a:ext cx="4114801" cy="353230"/>
            </a:xfrm>
            <a:prstGeom prst="rect">
              <a:avLst/>
            </a:prstGeom>
            <a:solidFill>
              <a:srgbClr val="FFFFFF"/>
            </a:solidFill>
            <a:ln w="9525">
              <a:noFill/>
              <a:miter lim="800000"/>
              <a:headEnd/>
              <a:tailEnd/>
            </a:ln>
            <a:effectLst/>
          </p:spPr>
          <p:txBody>
            <a:bodyPr wrap="square" lIns="63121" tIns="31560" rIns="63121" bIns="31560" rtlCol="0">
              <a:spAutoFit/>
            </a:bodyPr>
            <a:lstStyle/>
            <a:p>
              <a:pPr algn="ctr" defTabSz="631311" eaLnBrk="1" hangingPunct="1"/>
              <a:r>
                <a:rPr lang="en-US" sz="4000" b="1" dirty="0">
                  <a:latin typeface="Arial" charset="0"/>
                </a:rPr>
                <a:t>Contamination Rates by Collector</a:t>
              </a:r>
            </a:p>
          </p:txBody>
        </p:sp>
      </p:grpSp>
      <p:sp>
        <p:nvSpPr>
          <p:cNvPr id="59" name="Left Brace 58"/>
          <p:cNvSpPr/>
          <p:nvPr/>
        </p:nvSpPr>
        <p:spPr bwMode="auto">
          <a:xfrm rot="5400000">
            <a:off x="8521603" y="17559989"/>
            <a:ext cx="199186" cy="2264808"/>
          </a:xfrm>
          <a:prstGeom prst="leftBrac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715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a:ln>
                <a:noFill/>
              </a:ln>
              <a:solidFill>
                <a:schemeClr val="tx1"/>
              </a:solidFill>
              <a:effectLst/>
              <a:latin typeface="Times New Roman" pitchFamily="18" charset="0"/>
            </a:endParaRPr>
          </a:p>
        </p:txBody>
      </p:sp>
      <p:sp>
        <p:nvSpPr>
          <p:cNvPr id="43" name="Rectangle 42"/>
          <p:cNvSpPr/>
          <p:nvPr/>
        </p:nvSpPr>
        <p:spPr bwMode="auto">
          <a:xfrm>
            <a:off x="28651200" y="30022800"/>
            <a:ext cx="762000" cy="21336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715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a:ln>
                <a:noFill/>
              </a:ln>
              <a:solidFill>
                <a:schemeClr val="tx1"/>
              </a:solidFill>
              <a:effectLst/>
              <a:latin typeface="Times New Roman" pitchFamily="18" charset="0"/>
            </a:endParaRPr>
          </a:p>
        </p:txBody>
      </p:sp>
      <p:sp>
        <p:nvSpPr>
          <p:cNvPr id="45" name="Text Box 120"/>
          <p:cNvSpPr txBox="1">
            <a:spLocks noChangeArrowheads="1"/>
          </p:cNvSpPr>
          <p:nvPr/>
        </p:nvSpPr>
        <p:spPr bwMode="auto">
          <a:xfrm>
            <a:off x="29413200" y="30026121"/>
            <a:ext cx="13335000" cy="606279"/>
          </a:xfrm>
          <a:prstGeom prst="rect">
            <a:avLst/>
          </a:prstGeom>
          <a:solidFill>
            <a:srgbClr val="800000"/>
          </a:solidFill>
          <a:ln w="9525" algn="ctr">
            <a:noFill/>
            <a:miter lim="800000"/>
            <a:headEnd/>
            <a:tailEnd/>
          </a:ln>
          <a:effectLst/>
        </p:spPr>
        <p:txBody>
          <a:bodyPr wrap="square" lIns="143217" tIns="71608" rIns="143217" bIns="71608" anchor="ctr" anchorCtr="1">
            <a:spAutoFit/>
          </a:bodyPr>
          <a:lstStyle/>
          <a:p>
            <a:pPr algn="ctr" defTabSz="2453345" eaLnBrk="1" hangingPunct="1">
              <a:spcBef>
                <a:spcPct val="50000"/>
              </a:spcBef>
            </a:pPr>
            <a:r>
              <a:rPr lang="en-US" sz="3000" b="1" dirty="0">
                <a:solidFill>
                  <a:schemeClr val="bg1"/>
                </a:solidFill>
                <a:latin typeface="Arial" charset="0"/>
              </a:rPr>
              <a:t>APPENDIX</a:t>
            </a:r>
          </a:p>
        </p:txBody>
      </p:sp>
      <p:sp>
        <p:nvSpPr>
          <p:cNvPr id="47" name="Rectangle 128"/>
          <p:cNvSpPr>
            <a:spLocks noChangeArrowheads="1"/>
          </p:cNvSpPr>
          <p:nvPr/>
        </p:nvSpPr>
        <p:spPr bwMode="auto">
          <a:xfrm>
            <a:off x="29413200" y="30556200"/>
            <a:ext cx="13258800" cy="2148715"/>
          </a:xfrm>
          <a:prstGeom prst="rect">
            <a:avLst/>
          </a:prstGeom>
          <a:noFill/>
          <a:ln w="9525">
            <a:noFill/>
            <a:miter lim="800000"/>
            <a:headEnd/>
            <a:tailEnd/>
          </a:ln>
          <a:effectLst/>
        </p:spPr>
        <p:txBody>
          <a:bodyPr wrap="square" lIns="101014" tIns="50507" rIns="101014" bIns="50507">
            <a:spAutoFit/>
          </a:bodyPr>
          <a:lstStyle/>
          <a:p>
            <a:pPr defTabSz="631311"/>
            <a:r>
              <a:rPr lang="en-US" sz="1900" dirty="0">
                <a:latin typeface="Calibri"/>
                <a:cs typeface="Calibri"/>
              </a:rPr>
              <a:t>†American Society for Microbiology Guidelines for Contamination:</a:t>
            </a:r>
          </a:p>
          <a:p>
            <a:pPr marL="987545" lvl="1" indent="-342900" defTabSz="631311">
              <a:buFont typeface="Arial"/>
              <a:buChar char="•"/>
            </a:pPr>
            <a:r>
              <a:rPr lang="en-US" sz="1900" dirty="0">
                <a:latin typeface="Calibri"/>
                <a:cs typeface="Calibri"/>
              </a:rPr>
              <a:t>CNS (one or two bottles) of </a:t>
            </a:r>
            <a:r>
              <a:rPr lang="en-US" sz="1900" u="sng" dirty="0">
                <a:latin typeface="Calibri"/>
                <a:cs typeface="Calibri"/>
              </a:rPr>
              <a:t>one set</a:t>
            </a:r>
            <a:r>
              <a:rPr lang="en-US" sz="1900" dirty="0">
                <a:latin typeface="Calibri"/>
                <a:cs typeface="Calibri"/>
              </a:rPr>
              <a:t> is considered a </a:t>
            </a:r>
            <a:r>
              <a:rPr lang="en-US" sz="1900" u="sng" dirty="0">
                <a:latin typeface="Calibri"/>
                <a:cs typeface="Calibri"/>
              </a:rPr>
              <a:t>contaminant</a:t>
            </a:r>
          </a:p>
          <a:p>
            <a:pPr marL="987545" lvl="1" indent="-342900" defTabSz="631311">
              <a:buFont typeface="Arial"/>
              <a:buChar char="•"/>
            </a:pPr>
            <a:r>
              <a:rPr lang="en-US" sz="1900" u="sng" dirty="0">
                <a:latin typeface="Calibri"/>
                <a:cs typeface="Calibri"/>
              </a:rPr>
              <a:t>2+ sets of same CNS species </a:t>
            </a:r>
            <a:r>
              <a:rPr lang="en-US" sz="1900" dirty="0">
                <a:latin typeface="Calibri"/>
                <a:cs typeface="Calibri"/>
              </a:rPr>
              <a:t>within 5 days is considered a </a:t>
            </a:r>
            <a:r>
              <a:rPr lang="en-US" sz="1900" u="sng" dirty="0">
                <a:latin typeface="Calibri"/>
                <a:cs typeface="Calibri"/>
              </a:rPr>
              <a:t>positive culture</a:t>
            </a:r>
          </a:p>
          <a:p>
            <a:pPr marL="987545" lvl="1" indent="-342900" defTabSz="631311">
              <a:buFont typeface="Arial"/>
              <a:buChar char="•"/>
            </a:pPr>
            <a:r>
              <a:rPr lang="en-US" sz="1900" dirty="0" err="1">
                <a:latin typeface="Calibri"/>
                <a:cs typeface="Calibri"/>
              </a:rPr>
              <a:t>Diptherioids</a:t>
            </a:r>
            <a:r>
              <a:rPr lang="en-US" sz="1900" dirty="0">
                <a:latin typeface="Calibri"/>
                <a:cs typeface="Calibri"/>
              </a:rPr>
              <a:t>/</a:t>
            </a:r>
            <a:r>
              <a:rPr lang="en-US" sz="1900" dirty="0" err="1">
                <a:latin typeface="Calibri"/>
                <a:cs typeface="Calibri"/>
              </a:rPr>
              <a:t>Corynebacteria</a:t>
            </a:r>
            <a:r>
              <a:rPr lang="en-US" sz="1900" dirty="0">
                <a:latin typeface="Calibri"/>
                <a:cs typeface="Calibri"/>
              </a:rPr>
              <a:t>/Micrococcus/Lactobacillus/</a:t>
            </a:r>
            <a:r>
              <a:rPr lang="en-US" sz="1900" dirty="0" err="1">
                <a:latin typeface="Calibri"/>
                <a:cs typeface="Calibri"/>
              </a:rPr>
              <a:t>Rothia</a:t>
            </a:r>
            <a:r>
              <a:rPr lang="en-US" sz="1900" dirty="0">
                <a:latin typeface="Calibri"/>
                <a:cs typeface="Calibri"/>
              </a:rPr>
              <a:t>/</a:t>
            </a:r>
            <a:r>
              <a:rPr lang="en-US" sz="1900" dirty="0" err="1">
                <a:latin typeface="Calibri"/>
                <a:cs typeface="Calibri"/>
              </a:rPr>
              <a:t>Kocuria</a:t>
            </a:r>
            <a:r>
              <a:rPr lang="en-US" sz="1900" dirty="0">
                <a:latin typeface="Calibri"/>
                <a:cs typeface="Calibri"/>
              </a:rPr>
              <a:t>/</a:t>
            </a:r>
            <a:r>
              <a:rPr lang="en-US" sz="1900" dirty="0" err="1">
                <a:latin typeface="Calibri"/>
                <a:cs typeface="Calibri"/>
              </a:rPr>
              <a:t>Acitinobacter</a:t>
            </a:r>
            <a:r>
              <a:rPr lang="en-US" sz="1900" dirty="0">
                <a:latin typeface="Calibri"/>
                <a:cs typeface="Calibri"/>
              </a:rPr>
              <a:t>/Select Bacillus are </a:t>
            </a:r>
            <a:r>
              <a:rPr lang="en-US" sz="1900" u="sng" dirty="0">
                <a:latin typeface="Calibri"/>
                <a:cs typeface="Calibri"/>
              </a:rPr>
              <a:t>contaminants</a:t>
            </a:r>
          </a:p>
          <a:p>
            <a:pPr marL="987545" lvl="1" indent="-342900" defTabSz="631311">
              <a:buFont typeface="Arial"/>
              <a:buChar char="•"/>
            </a:pPr>
            <a:r>
              <a:rPr lang="en-US" sz="1900" dirty="0" err="1">
                <a:latin typeface="Calibri"/>
                <a:cs typeface="Calibri"/>
              </a:rPr>
              <a:t>Propionibacterium</a:t>
            </a:r>
            <a:r>
              <a:rPr lang="en-US" sz="1900" dirty="0">
                <a:latin typeface="Calibri"/>
                <a:cs typeface="Calibri"/>
              </a:rPr>
              <a:t> acnes, select </a:t>
            </a:r>
            <a:r>
              <a:rPr lang="en-US" sz="1900" dirty="0" err="1">
                <a:latin typeface="Calibri"/>
                <a:cs typeface="Calibri"/>
              </a:rPr>
              <a:t>Actinomyces</a:t>
            </a:r>
            <a:r>
              <a:rPr lang="en-US" sz="1900" dirty="0">
                <a:latin typeface="Calibri"/>
                <a:cs typeface="Calibri"/>
              </a:rPr>
              <a:t>, and select flora are considered positive on a patient to patient basis</a:t>
            </a:r>
          </a:p>
          <a:p>
            <a:pPr marL="930395" lvl="1" indent="-285750" defTabSz="631311">
              <a:buFont typeface="Arial"/>
              <a:buChar char="•"/>
            </a:pPr>
            <a:endParaRPr lang="en-US" sz="1900" dirty="0">
              <a:latin typeface="Calibri"/>
              <a:cs typeface="Calibri"/>
            </a:endParaRPr>
          </a:p>
          <a:p>
            <a:pPr marL="285750" indent="-285750" defTabSz="631311">
              <a:buFont typeface="Arial"/>
              <a:buChar char="•"/>
            </a:pPr>
            <a:endParaRPr lang="en-US" sz="1900" dirty="0">
              <a:latin typeface="Calibri"/>
              <a:cs typeface="Calibri"/>
            </a:endParaRPr>
          </a:p>
        </p:txBody>
      </p:sp>
      <p:sp>
        <p:nvSpPr>
          <p:cNvPr id="17" name="TextBox 16"/>
          <p:cNvSpPr txBox="1"/>
          <p:nvPr/>
        </p:nvSpPr>
        <p:spPr bwMode="auto">
          <a:xfrm>
            <a:off x="4440792" y="19059487"/>
            <a:ext cx="230067" cy="371513"/>
          </a:xfrm>
          <a:prstGeom prst="rect">
            <a:avLst/>
          </a:prstGeom>
          <a:noFill/>
          <a:ln w="9525">
            <a:noFill/>
            <a:miter lim="800000"/>
            <a:headEnd/>
            <a:tailEnd/>
          </a:ln>
          <a:effectLst/>
        </p:spPr>
        <p:txBody>
          <a:bodyPr wrap="none" lIns="63121" tIns="31560" rIns="63121" bIns="31560" rtlCol="0">
            <a:spAutoFit/>
          </a:bodyPr>
          <a:lstStyle/>
          <a:p>
            <a:pPr algn="ctr" defTabSz="631311" eaLnBrk="1" hangingPunct="1"/>
            <a:r>
              <a:rPr lang="en-US" sz="2000" b="1" dirty="0">
                <a:solidFill>
                  <a:srgbClr val="000000"/>
                </a:solidFill>
                <a:latin typeface="Arial" charset="0"/>
              </a:rPr>
              <a:t>*</a:t>
            </a:r>
          </a:p>
        </p:txBody>
      </p:sp>
      <p:sp>
        <p:nvSpPr>
          <p:cNvPr id="51" name="TextBox 50"/>
          <p:cNvSpPr txBox="1"/>
          <p:nvPr/>
        </p:nvSpPr>
        <p:spPr bwMode="auto">
          <a:xfrm>
            <a:off x="8479392" y="18288000"/>
            <a:ext cx="217306" cy="340735"/>
          </a:xfrm>
          <a:prstGeom prst="rect">
            <a:avLst/>
          </a:prstGeom>
          <a:noFill/>
          <a:ln w="9525">
            <a:noFill/>
            <a:miter lim="800000"/>
            <a:headEnd/>
            <a:tailEnd/>
          </a:ln>
          <a:effectLst/>
        </p:spPr>
        <p:txBody>
          <a:bodyPr wrap="none" lIns="63121" tIns="31560" rIns="63121" bIns="31560" rtlCol="0">
            <a:spAutoFit/>
          </a:bodyPr>
          <a:lstStyle/>
          <a:p>
            <a:pPr algn="ctr" defTabSz="631311" eaLnBrk="1" hangingPunct="1"/>
            <a:r>
              <a:rPr lang="en-US" sz="1800" b="1" dirty="0">
                <a:solidFill>
                  <a:srgbClr val="000000"/>
                </a:solidFill>
                <a:latin typeface="Arial" charset="0"/>
              </a:rPr>
              <a:t>*</a:t>
            </a:r>
          </a:p>
        </p:txBody>
      </p:sp>
      <p:sp>
        <p:nvSpPr>
          <p:cNvPr id="48" name="Rectangle 47"/>
          <p:cNvSpPr/>
          <p:nvPr/>
        </p:nvSpPr>
        <p:spPr bwMode="auto">
          <a:xfrm>
            <a:off x="21564600" y="25831800"/>
            <a:ext cx="762000" cy="4191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715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a:ln>
                <a:noFill/>
              </a:ln>
              <a:solidFill>
                <a:schemeClr val="tx1"/>
              </a:solidFill>
              <a:effectLst/>
              <a:latin typeface="Times New Roman" pitchFamily="18" charset="0"/>
            </a:endParaRPr>
          </a:p>
        </p:txBody>
      </p:sp>
      <p:sp>
        <p:nvSpPr>
          <p:cNvPr id="49" name="Rectangle 48"/>
          <p:cNvSpPr/>
          <p:nvPr/>
        </p:nvSpPr>
        <p:spPr bwMode="auto">
          <a:xfrm>
            <a:off x="21564600" y="3962400"/>
            <a:ext cx="762000" cy="47244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715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a:ln>
                <a:noFill/>
              </a:ln>
              <a:solidFill>
                <a:schemeClr val="tx1"/>
              </a:solidFill>
              <a:effectLst/>
              <a:latin typeface="Times New Roman" pitchFamily="18" charset="0"/>
            </a:endParaRPr>
          </a:p>
        </p:txBody>
      </p:sp>
      <p:pic>
        <p:nvPicPr>
          <p:cNvPr id="3" name="Picture 2" descr="Yearly BCx Rate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400" y="9982200"/>
            <a:ext cx="12649200" cy="5804679"/>
          </a:xfrm>
          <a:prstGeom prst="rect">
            <a:avLst/>
          </a:prstGeom>
        </p:spPr>
      </p:pic>
      <p:sp>
        <p:nvSpPr>
          <p:cNvPr id="50" name="Left Brace 49"/>
          <p:cNvSpPr/>
          <p:nvPr/>
        </p:nvSpPr>
        <p:spPr bwMode="auto">
          <a:xfrm rot="5400000">
            <a:off x="4483003" y="18321989"/>
            <a:ext cx="199186" cy="2264808"/>
          </a:xfrm>
          <a:prstGeom prst="leftBrac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715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a:ln>
                <a:noFill/>
              </a:ln>
              <a:solidFill>
                <a:schemeClr val="tx1"/>
              </a:solidFill>
              <a:effectLst/>
              <a:latin typeface="Times New Roman" pitchFamily="18" charset="0"/>
            </a:endParaRPr>
          </a:p>
        </p:txBody>
      </p:sp>
      <p:pic>
        <p:nvPicPr>
          <p:cNvPr id="4" name="Picture 3"/>
          <p:cNvPicPr>
            <a:picLocks noChangeAspect="1"/>
          </p:cNvPicPr>
          <p:nvPr/>
        </p:nvPicPr>
        <p:blipFill>
          <a:blip r:embed="rId9"/>
          <a:stretch>
            <a:fillRect/>
          </a:stretch>
        </p:blipFill>
        <p:spPr>
          <a:xfrm>
            <a:off x="14478000" y="9982200"/>
            <a:ext cx="15011400" cy="14071642"/>
          </a:xfrm>
          <a:prstGeom prst="rect">
            <a:avLst/>
          </a:prstGeom>
        </p:spPr>
      </p:pic>
      <p:pic>
        <p:nvPicPr>
          <p:cNvPr id="5" name="Audio 4">
            <a:hlinkClick r:id="" action="ppaction://media"/>
            <a:extLst>
              <a:ext uri="{FF2B5EF4-FFF2-40B4-BE49-F238E27FC236}">
                <a16:creationId xmlns:a16="http://schemas.microsoft.com/office/drawing/2014/main" id="{C8DD8E21-739E-D14E-A844-D8A6DBE620D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2926000" y="319532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78866"/>
    </mc:Choice>
    <mc:Fallback xmlns="">
      <p:transition spd="slow" advTm="1788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715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715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Times New Roman" pitchFamily="18" charset="0"/>
          </a:defRPr>
        </a:defPPr>
      </a:lstStyle>
    </a:lnDef>
    <a:txDef>
      <a:spPr bwMode="auto">
        <a:solidFill>
          <a:srgbClr val="000000"/>
        </a:solidFill>
        <a:ln w="9525">
          <a:noFill/>
          <a:miter lim="800000"/>
          <a:headEnd/>
          <a:tailEnd/>
        </a:ln>
        <a:effectLst/>
      </a:spPr>
      <a:bodyPr wrap="square" lIns="63121" tIns="31560" rIns="63121" bIns="31560">
        <a:spAutoFit/>
      </a:bodyPr>
      <a:lstStyle>
        <a:defPPr algn="ctr" defTabSz="631311" eaLnBrk="1" hangingPunct="1">
          <a:defRPr sz="6600" b="1" dirty="0" smtClean="0">
            <a:solidFill>
              <a:schemeClr val="bg1"/>
            </a:solidFill>
            <a:latin typeface="Arial"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19441</TotalTime>
  <Words>1186</Words>
  <Application>Microsoft Office PowerPoint</Application>
  <PresentationFormat>Custom</PresentationFormat>
  <Paragraphs>74</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Blank Presentation</vt:lpstr>
      <vt:lpstr>PowerPoint Presentation</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Cushing, Jennifer</cp:lastModifiedBy>
  <cp:revision>390</cp:revision>
  <cp:lastPrinted>1999-09-02T03:17:39Z</cp:lastPrinted>
  <dcterms:created xsi:type="dcterms:W3CDTF">1997-10-24T05:44:18Z</dcterms:created>
  <dcterms:modified xsi:type="dcterms:W3CDTF">2020-06-03T15:03:14Z</dcterms:modified>
</cp:coreProperties>
</file>