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0" r:id="rId2"/>
    <p:sldMasterId id="2147483650" r:id="rId3"/>
    <p:sldMasterId id="2147483660" r:id="rId4"/>
    <p:sldMasterId id="2147483669" r:id="rId5"/>
    <p:sldMasterId id="2147483676" r:id="rId6"/>
  </p:sldMasterIdLst>
  <p:notesMasterIdLst>
    <p:notesMasterId r:id="rId20"/>
  </p:notesMasterIdLst>
  <p:handoutMasterIdLst>
    <p:handoutMasterId r:id="rId21"/>
  </p:handoutMasterIdLst>
  <p:sldIdLst>
    <p:sldId id="290" r:id="rId7"/>
    <p:sldId id="311" r:id="rId8"/>
    <p:sldId id="312" r:id="rId9"/>
    <p:sldId id="313" r:id="rId10"/>
    <p:sldId id="314" r:id="rId11"/>
    <p:sldId id="315" r:id="rId12"/>
    <p:sldId id="316" r:id="rId13"/>
    <p:sldId id="317" r:id="rId14"/>
    <p:sldId id="318" r:id="rId15"/>
    <p:sldId id="319" r:id="rId16"/>
    <p:sldId id="320" r:id="rId17"/>
    <p:sldId id="321" r:id="rId18"/>
    <p:sldId id="32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235"/>
    <a:srgbClr val="3A617A"/>
    <a:srgbClr val="80807C"/>
    <a:srgbClr val="1B365D"/>
    <a:srgbClr val="CCFFFF"/>
    <a:srgbClr val="FDB813"/>
    <a:srgbClr val="4298B5"/>
    <a:srgbClr val="A30C33"/>
    <a:srgbClr val="790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50" autoAdjust="0"/>
    <p:restoredTop sz="96692" autoAdjust="0"/>
  </p:normalViewPr>
  <p:slideViewPr>
    <p:cSldViewPr showGuides="1">
      <p:cViewPr varScale="1">
        <p:scale>
          <a:sx n="115" d="100"/>
          <a:sy n="115" d="100"/>
        </p:scale>
        <p:origin x="126" y="6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5C090-C137-43EE-84D4-ED0D414998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455F2B-6D80-4FD6-88B4-DEA457335EC9}">
      <dgm:prSet phldrT="[Text]"/>
      <dgm:spPr/>
      <dgm:t>
        <a:bodyPr/>
        <a:lstStyle/>
        <a:p>
          <a:r>
            <a:rPr lang="en-US">
              <a:solidFill>
                <a:srgbClr val="FFFF00"/>
              </a:solidFill>
            </a:rPr>
            <a:t>Ask for input throughout the process</a:t>
          </a:r>
        </a:p>
      </dgm:t>
    </dgm:pt>
    <dgm:pt modelId="{4BDC9CA6-F8F8-4DE1-8E92-98BBC8D232AD}" type="parTrans" cxnId="{1D009C5A-FE0B-4379-B6D4-625AE0B88340}">
      <dgm:prSet/>
      <dgm:spPr/>
      <dgm:t>
        <a:bodyPr/>
        <a:lstStyle/>
        <a:p>
          <a:endParaRPr lang="en-US"/>
        </a:p>
      </dgm:t>
    </dgm:pt>
    <dgm:pt modelId="{7E809B13-A2FA-4455-BCD3-04928EE9D92B}" type="sibTrans" cxnId="{1D009C5A-FE0B-4379-B6D4-625AE0B88340}">
      <dgm:prSet/>
      <dgm:spPr/>
      <dgm:t>
        <a:bodyPr/>
        <a:lstStyle/>
        <a:p>
          <a:endParaRPr lang="en-US"/>
        </a:p>
      </dgm:t>
    </dgm:pt>
    <dgm:pt modelId="{B5F154E6-5FB4-4F58-A873-40D66E92B3DC}">
      <dgm:prSet phldrT="[Text]"/>
      <dgm:spPr/>
      <dgm:t>
        <a:bodyPr/>
        <a:lstStyle/>
        <a:p>
          <a:r>
            <a:rPr lang="en-US" dirty="0">
              <a:solidFill>
                <a:srgbClr val="FFFF00"/>
              </a:solidFill>
            </a:rPr>
            <a:t>Career planning is an active and continuous process</a:t>
          </a:r>
        </a:p>
      </dgm:t>
    </dgm:pt>
    <dgm:pt modelId="{2A1DCA6E-E79B-4F7F-A248-DB84FBD6CBBD}" type="parTrans" cxnId="{3806FD4A-0E64-4299-8C3C-E15ADDE91B48}">
      <dgm:prSet/>
      <dgm:spPr/>
      <dgm:t>
        <a:bodyPr/>
        <a:lstStyle/>
        <a:p>
          <a:endParaRPr lang="en-US"/>
        </a:p>
      </dgm:t>
    </dgm:pt>
    <dgm:pt modelId="{482617F9-E81E-401C-BD75-68D56AB93DC1}" type="sibTrans" cxnId="{3806FD4A-0E64-4299-8C3C-E15ADDE91B48}">
      <dgm:prSet/>
      <dgm:spPr/>
      <dgm:t>
        <a:bodyPr/>
        <a:lstStyle/>
        <a:p>
          <a:endParaRPr lang="en-US"/>
        </a:p>
      </dgm:t>
    </dgm:pt>
    <dgm:pt modelId="{77254213-2383-472C-8AF2-9371BF261C1F}">
      <dgm:prSet phldrT="[Text]"/>
      <dgm:spPr/>
      <dgm:t>
        <a:bodyPr/>
        <a:lstStyle/>
        <a:p>
          <a:r>
            <a:rPr lang="en-US" dirty="0">
              <a:solidFill>
                <a:srgbClr val="FFFF00"/>
              </a:solidFill>
            </a:rPr>
            <a:t>Self-reflection is a key part of the process</a:t>
          </a:r>
        </a:p>
      </dgm:t>
    </dgm:pt>
    <dgm:pt modelId="{F6D84993-0B29-4FA6-BE67-214DE63008EB}" type="parTrans" cxnId="{C9BEE152-92AE-4056-AB45-0C35D9D00427}">
      <dgm:prSet/>
      <dgm:spPr/>
      <dgm:t>
        <a:bodyPr/>
        <a:lstStyle/>
        <a:p>
          <a:endParaRPr lang="en-US"/>
        </a:p>
      </dgm:t>
    </dgm:pt>
    <dgm:pt modelId="{7A40A4FC-2977-4216-A4FA-A80E460B1901}" type="sibTrans" cxnId="{C9BEE152-92AE-4056-AB45-0C35D9D00427}">
      <dgm:prSet/>
      <dgm:spPr/>
      <dgm:t>
        <a:bodyPr/>
        <a:lstStyle/>
        <a:p>
          <a:endParaRPr lang="en-US"/>
        </a:p>
      </dgm:t>
    </dgm:pt>
    <dgm:pt modelId="{EB263416-F2AB-4038-BD10-E24B6749ED9F}" type="pres">
      <dgm:prSet presAssocID="{EB05C090-C137-43EE-84D4-ED0D41499811}" presName="diagram" presStyleCnt="0">
        <dgm:presLayoutVars>
          <dgm:dir/>
          <dgm:resizeHandles val="exact"/>
        </dgm:presLayoutVars>
      </dgm:prSet>
      <dgm:spPr/>
    </dgm:pt>
    <dgm:pt modelId="{9C2FB0B6-3E14-4ED0-A28B-ADA6062DB43B}" type="pres">
      <dgm:prSet presAssocID="{9A455F2B-6D80-4FD6-88B4-DEA457335EC9}" presName="node" presStyleLbl="node1" presStyleIdx="0" presStyleCnt="3">
        <dgm:presLayoutVars>
          <dgm:bulletEnabled val="1"/>
        </dgm:presLayoutVars>
      </dgm:prSet>
      <dgm:spPr/>
    </dgm:pt>
    <dgm:pt modelId="{A21D7DA7-CEDC-4CFC-8C38-E6532094F263}" type="pres">
      <dgm:prSet presAssocID="{7E809B13-A2FA-4455-BCD3-04928EE9D92B}" presName="sibTrans" presStyleCnt="0"/>
      <dgm:spPr/>
    </dgm:pt>
    <dgm:pt modelId="{13E50979-54B4-4C00-A594-1F279986FCFC}" type="pres">
      <dgm:prSet presAssocID="{B5F154E6-5FB4-4F58-A873-40D66E92B3DC}" presName="node" presStyleLbl="node1" presStyleIdx="1" presStyleCnt="3">
        <dgm:presLayoutVars>
          <dgm:bulletEnabled val="1"/>
        </dgm:presLayoutVars>
      </dgm:prSet>
      <dgm:spPr/>
    </dgm:pt>
    <dgm:pt modelId="{35EA362A-1630-471D-9E6F-F56626C66F65}" type="pres">
      <dgm:prSet presAssocID="{482617F9-E81E-401C-BD75-68D56AB93DC1}" presName="sibTrans" presStyleCnt="0"/>
      <dgm:spPr/>
    </dgm:pt>
    <dgm:pt modelId="{234B37FB-54BF-45A1-88A1-B232EDB83FAC}" type="pres">
      <dgm:prSet presAssocID="{77254213-2383-472C-8AF2-9371BF261C1F}" presName="node" presStyleLbl="node1" presStyleIdx="2" presStyleCnt="3">
        <dgm:presLayoutVars>
          <dgm:bulletEnabled val="1"/>
        </dgm:presLayoutVars>
      </dgm:prSet>
      <dgm:spPr/>
    </dgm:pt>
  </dgm:ptLst>
  <dgm:cxnLst>
    <dgm:cxn modelId="{372D564A-DEF0-49D1-8F89-08E62F2528DB}" type="presOf" srcId="{9A455F2B-6D80-4FD6-88B4-DEA457335EC9}" destId="{9C2FB0B6-3E14-4ED0-A28B-ADA6062DB43B}" srcOrd="0" destOrd="0" presId="urn:microsoft.com/office/officeart/2005/8/layout/default"/>
    <dgm:cxn modelId="{3806FD4A-0E64-4299-8C3C-E15ADDE91B48}" srcId="{EB05C090-C137-43EE-84D4-ED0D41499811}" destId="{B5F154E6-5FB4-4F58-A873-40D66E92B3DC}" srcOrd="1" destOrd="0" parTransId="{2A1DCA6E-E79B-4F7F-A248-DB84FBD6CBBD}" sibTransId="{482617F9-E81E-401C-BD75-68D56AB93DC1}"/>
    <dgm:cxn modelId="{C9BEE152-92AE-4056-AB45-0C35D9D00427}" srcId="{EB05C090-C137-43EE-84D4-ED0D41499811}" destId="{77254213-2383-472C-8AF2-9371BF261C1F}" srcOrd="2" destOrd="0" parTransId="{F6D84993-0B29-4FA6-BE67-214DE63008EB}" sibTransId="{7A40A4FC-2977-4216-A4FA-A80E460B1901}"/>
    <dgm:cxn modelId="{A41FDE58-C82F-459A-8FDB-7D23386FA668}" type="presOf" srcId="{77254213-2383-472C-8AF2-9371BF261C1F}" destId="{234B37FB-54BF-45A1-88A1-B232EDB83FAC}" srcOrd="0" destOrd="0" presId="urn:microsoft.com/office/officeart/2005/8/layout/default"/>
    <dgm:cxn modelId="{1D009C5A-FE0B-4379-B6D4-625AE0B88340}" srcId="{EB05C090-C137-43EE-84D4-ED0D41499811}" destId="{9A455F2B-6D80-4FD6-88B4-DEA457335EC9}" srcOrd="0" destOrd="0" parTransId="{4BDC9CA6-F8F8-4DE1-8E92-98BBC8D232AD}" sibTransId="{7E809B13-A2FA-4455-BCD3-04928EE9D92B}"/>
    <dgm:cxn modelId="{9D38C09F-C510-4600-B599-DB1EF38CCE11}" type="presOf" srcId="{B5F154E6-5FB4-4F58-A873-40D66E92B3DC}" destId="{13E50979-54B4-4C00-A594-1F279986FCFC}" srcOrd="0" destOrd="0" presId="urn:microsoft.com/office/officeart/2005/8/layout/default"/>
    <dgm:cxn modelId="{97910CAA-53C2-486B-8E2C-0B49329E93D5}" type="presOf" srcId="{EB05C090-C137-43EE-84D4-ED0D41499811}" destId="{EB263416-F2AB-4038-BD10-E24B6749ED9F}" srcOrd="0" destOrd="0" presId="urn:microsoft.com/office/officeart/2005/8/layout/default"/>
    <dgm:cxn modelId="{11E705FB-578A-4F37-B683-BAC02A05BA35}" type="presParOf" srcId="{EB263416-F2AB-4038-BD10-E24B6749ED9F}" destId="{9C2FB0B6-3E14-4ED0-A28B-ADA6062DB43B}" srcOrd="0" destOrd="0" presId="urn:microsoft.com/office/officeart/2005/8/layout/default"/>
    <dgm:cxn modelId="{BE9D1AD3-F578-4C05-9E53-97CFAD5B2C43}" type="presParOf" srcId="{EB263416-F2AB-4038-BD10-E24B6749ED9F}" destId="{A21D7DA7-CEDC-4CFC-8C38-E6532094F263}" srcOrd="1" destOrd="0" presId="urn:microsoft.com/office/officeart/2005/8/layout/default"/>
    <dgm:cxn modelId="{3C74FA19-0CF4-4376-95FC-4047F3DB2FF0}" type="presParOf" srcId="{EB263416-F2AB-4038-BD10-E24B6749ED9F}" destId="{13E50979-54B4-4C00-A594-1F279986FCFC}" srcOrd="2" destOrd="0" presId="urn:microsoft.com/office/officeart/2005/8/layout/default"/>
    <dgm:cxn modelId="{8F233CF8-4143-426C-9C90-30286354A82A}" type="presParOf" srcId="{EB263416-F2AB-4038-BD10-E24B6749ED9F}" destId="{35EA362A-1630-471D-9E6F-F56626C66F65}" srcOrd="3" destOrd="0" presId="urn:microsoft.com/office/officeart/2005/8/layout/default"/>
    <dgm:cxn modelId="{5079F507-1750-4FAD-9A5E-A20FD7F9B27B}" type="presParOf" srcId="{EB263416-F2AB-4038-BD10-E24B6749ED9F}" destId="{234B37FB-54BF-45A1-88A1-B232EDB83FA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FB0B6-3E14-4ED0-A28B-ADA6062DB43B}">
      <dsp:nvSpPr>
        <dsp:cNvPr id="0" name=""/>
        <dsp:cNvSpPr/>
      </dsp:nvSpPr>
      <dsp:spPr>
        <a:xfrm>
          <a:off x="0" y="628649"/>
          <a:ext cx="2857499" cy="1714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FFFF00"/>
              </a:solidFill>
            </a:rPr>
            <a:t>Ask for input throughout the process</a:t>
          </a:r>
        </a:p>
      </dsp:txBody>
      <dsp:txXfrm>
        <a:off x="0" y="628649"/>
        <a:ext cx="2857499" cy="1714500"/>
      </dsp:txXfrm>
    </dsp:sp>
    <dsp:sp modelId="{13E50979-54B4-4C00-A594-1F279986FCFC}">
      <dsp:nvSpPr>
        <dsp:cNvPr id="0" name=""/>
        <dsp:cNvSpPr/>
      </dsp:nvSpPr>
      <dsp:spPr>
        <a:xfrm>
          <a:off x="3143250" y="628649"/>
          <a:ext cx="2857499" cy="1714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00"/>
              </a:solidFill>
            </a:rPr>
            <a:t>Career planning is an active and continuous process</a:t>
          </a:r>
        </a:p>
      </dsp:txBody>
      <dsp:txXfrm>
        <a:off x="3143250" y="628649"/>
        <a:ext cx="2857499" cy="1714500"/>
      </dsp:txXfrm>
    </dsp:sp>
    <dsp:sp modelId="{234B37FB-54BF-45A1-88A1-B232EDB83FAC}">
      <dsp:nvSpPr>
        <dsp:cNvPr id="0" name=""/>
        <dsp:cNvSpPr/>
      </dsp:nvSpPr>
      <dsp:spPr>
        <a:xfrm>
          <a:off x="6286500" y="628649"/>
          <a:ext cx="2857499" cy="1714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00"/>
              </a:solidFill>
            </a:rPr>
            <a:t>Self-reflection is a key part of the process</a:t>
          </a:r>
        </a:p>
      </dsp:txBody>
      <dsp:txXfrm>
        <a:off x="6286500" y="628649"/>
        <a:ext cx="2857499" cy="17145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A09A0F6-0C5D-4F20-B63C-B14ED2F4D0E4}" type="datetimeFigureOut">
              <a:rPr lang="en-US" smtClean="0"/>
              <a:t>4/19/2022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51A16AE-22E9-4329-95D3-6E25E94186A0}" type="slidenum">
              <a:rPr lang="en-US" smtClean="0"/>
              <a:t>‹#›</a:t>
            </a:fld>
            <a:endParaRPr lang="en-US" dirty="0"/>
          </a:p>
        </p:txBody>
      </p:sp>
    </p:spTree>
    <p:extLst>
      <p:ext uri="{BB962C8B-B14F-4D97-AF65-F5344CB8AC3E}">
        <p14:creationId xmlns:p14="http://schemas.microsoft.com/office/powerpoint/2010/main" val="1028384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BB32BD-2CA7-4C2E-A2AF-1D86625FFA06}" type="datetimeFigureOut">
              <a:rPr lang="en-US" smtClean="0"/>
              <a:pPr/>
              <a:t>4/19/2022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D6C4EB-DE73-41E0-AD04-9F317D671CC6}" type="slidenum">
              <a:rPr lang="en-US" smtClean="0"/>
              <a:pPr/>
              <a:t>‹#›</a:t>
            </a:fld>
            <a:endParaRPr lang="en-US" dirty="0"/>
          </a:p>
        </p:txBody>
      </p:sp>
    </p:spTree>
    <p:extLst>
      <p:ext uri="{BB962C8B-B14F-4D97-AF65-F5344CB8AC3E}">
        <p14:creationId xmlns:p14="http://schemas.microsoft.com/office/powerpoint/2010/main" val="113986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6C4EB-DE73-41E0-AD04-9F317D671CC6}" type="slidenum">
              <a:rPr lang="en-US" smtClean="0"/>
              <a:pPr/>
              <a:t>1</a:t>
            </a:fld>
            <a:endParaRPr lang="en-US"/>
          </a:p>
        </p:txBody>
      </p:sp>
    </p:spTree>
    <p:extLst>
      <p:ext uri="{BB962C8B-B14F-4D97-AF65-F5344CB8AC3E}">
        <p14:creationId xmlns:p14="http://schemas.microsoft.com/office/powerpoint/2010/main" val="363478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y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8346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97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1524000" y="1767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1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016000" y="914402"/>
            <a:ext cx="10160000" cy="609599"/>
          </a:xfr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11" name="Content Placeholder 2"/>
          <p:cNvSpPr>
            <a:spLocks noGrp="1"/>
          </p:cNvSpPr>
          <p:nvPr>
            <p:ph idx="13"/>
          </p:nvPr>
        </p:nvSpPr>
        <p:spPr>
          <a:xfrm>
            <a:off x="609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197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98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4800600"/>
            <a:ext cx="7315200" cy="566738"/>
          </a:xfr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6"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2389717" y="5367338"/>
            <a:ext cx="7315200" cy="804862"/>
          </a:xfr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507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6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a:prstGeom prst="rect">
            <a:avLst/>
          </a:prstGeo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203715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a:prstGeom prst="rect">
            <a:avLst/>
          </a:prstGeo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84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Content Placeholder 2"/>
          <p:cNvSpPr>
            <a:spLocks noGrp="1"/>
          </p:cNvSpPr>
          <p:nvPr>
            <p:ph idx="13"/>
          </p:nvPr>
        </p:nvSpPr>
        <p:spPr>
          <a:xfrm>
            <a:off x="1524000" y="1767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779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a:prstGeom prst="rect">
            <a:avLst/>
          </a:prstGeo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83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Picture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2389717" y="4800600"/>
            <a:ext cx="7315200" cy="566738"/>
          </a:xfrm>
          <a:prstGeom prst="rect">
            <a:avLst/>
          </a:prstGeo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11"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2"/>
          </p:nvPr>
        </p:nvSpPr>
        <p:spPr>
          <a:xfrm>
            <a:off x="2389717" y="5367338"/>
            <a:ext cx="7315200" cy="804862"/>
          </a:xfrm>
          <a:prstGeom prst="rect">
            <a:avLst/>
          </a:prstGeo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0556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27786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5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2438400" y="4800600"/>
            <a:ext cx="7315200" cy="566738"/>
          </a:xfrm>
          <a:prstGeom prst="rect">
            <a:avLst/>
          </a:prstGeom>
        </p:spPr>
        <p:txBody>
          <a:bodyPr anchor="b">
            <a:normAutofit/>
          </a:bodyPr>
          <a:lstStyle>
            <a:lvl1pPr algn="l">
              <a:defRPr sz="1800" b="1">
                <a:latin typeface="Arial"/>
                <a:cs typeface="Arial"/>
              </a:defRPr>
            </a:lvl1pPr>
          </a:lstStyle>
          <a:p>
            <a:r>
              <a:rPr lang="en-US" dirty="0"/>
              <a:t>Click to edit Master title style</a:t>
            </a:r>
          </a:p>
        </p:txBody>
      </p:sp>
      <p:sp>
        <p:nvSpPr>
          <p:cNvPr id="9" name="Text Placeholder 3"/>
          <p:cNvSpPr>
            <a:spLocks noGrp="1"/>
          </p:cNvSpPr>
          <p:nvPr>
            <p:ph type="body" sz="half" idx="2"/>
          </p:nvPr>
        </p:nvSpPr>
        <p:spPr>
          <a:xfrm>
            <a:off x="2438400" y="5367338"/>
            <a:ext cx="7315200" cy="804862"/>
          </a:xfrm>
          <a:prstGeom prst="rect">
            <a:avLst/>
          </a:prstGeo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Content Placeholder 2"/>
          <p:cNvSpPr>
            <a:spLocks noGrp="1"/>
          </p:cNvSpPr>
          <p:nvPr>
            <p:ph idx="13"/>
          </p:nvPr>
        </p:nvSpPr>
        <p:spPr>
          <a:xfrm>
            <a:off x="2438400" y="609600"/>
            <a:ext cx="7315200" cy="4114800"/>
          </a:xfrm>
          <a:prstGeom prst="rect">
            <a:avLst/>
          </a:prstGeom>
        </p:spPr>
        <p:txBody>
          <a:bodyPr/>
          <a:lstStyle>
            <a:lvl1pPr marL="0" indent="0">
              <a:buFont typeface="Arial"/>
              <a:buNone/>
              <a:defRPr sz="1800">
                <a:solidFill>
                  <a:schemeClr val="tx1"/>
                </a:solidFill>
                <a:latin typeface="Arial"/>
                <a:cs typeface="Arial"/>
              </a:defRPr>
            </a:lvl1pPr>
            <a:lvl2pPr marL="403225" indent="-230188">
              <a:tabLst/>
              <a:defRPr sz="1800">
                <a:solidFill>
                  <a:schemeClr val="tx1"/>
                </a:solidFill>
                <a:latin typeface="Arial"/>
                <a:cs typeface="Arial"/>
              </a:defRPr>
            </a:lvl2pPr>
            <a:lvl3pPr marL="568325" indent="-165100">
              <a:defRPr sz="1800">
                <a:solidFill>
                  <a:schemeClr val="tx1"/>
                </a:solidFill>
                <a:latin typeface="Arial"/>
                <a:cs typeface="Arial"/>
              </a:defRPr>
            </a:lvl3pPr>
            <a:lvl4pPr marL="798513" indent="-230188">
              <a:defRPr sz="1800">
                <a:solidFill>
                  <a:schemeClr val="tx1"/>
                </a:solidFill>
                <a:latin typeface="Arial"/>
                <a:cs typeface="Arial"/>
              </a:defRPr>
            </a:lvl4pPr>
            <a:lvl5pPr marL="971550" indent="-173038">
              <a:defRPr sz="1800">
                <a:solidFill>
                  <a:schemeClr val="tx1"/>
                </a:solidFill>
                <a:latin typeface="Arial"/>
                <a:cs typeface="Arial"/>
              </a:defRPr>
            </a:lvl5pPr>
          </a:lstStyle>
          <a:p>
            <a:pPr lvl="0"/>
            <a:endParaRPr lang="en-US" dirty="0"/>
          </a:p>
        </p:txBody>
      </p:sp>
    </p:spTree>
    <p:extLst>
      <p:ext uri="{BB962C8B-B14F-4D97-AF65-F5344CB8AC3E}">
        <p14:creationId xmlns:p14="http://schemas.microsoft.com/office/powerpoint/2010/main" val="40767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latin typeface="Arial"/>
                <a:cs typeface="Arial"/>
              </a:defRPr>
            </a:lvl1pPr>
          </a:lstStyle>
          <a:p>
            <a:r>
              <a:rPr lang="en-US" dirty="0"/>
              <a:t>Click to add title</a:t>
            </a:r>
          </a:p>
        </p:txBody>
      </p:sp>
    </p:spTree>
    <p:extLst>
      <p:ext uri="{BB962C8B-B14F-4D97-AF65-F5344CB8AC3E}">
        <p14:creationId xmlns:p14="http://schemas.microsoft.com/office/powerpoint/2010/main" val="201436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Content Placeholder 2"/>
          <p:cNvSpPr>
            <a:spLocks noGrp="1"/>
          </p:cNvSpPr>
          <p:nvPr>
            <p:ph idx="13"/>
          </p:nvPr>
        </p:nvSpPr>
        <p:spPr>
          <a:xfrm>
            <a:off x="1524000" y="2148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82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524000" y="1767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17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p:spPr>
        <p:txBody>
          <a:bodyPr anchor="t">
            <a:normAutofit/>
          </a:bodyPr>
          <a:lstStyle>
            <a:lvl1pPr algn="ctr">
              <a:defRPr sz="3200" baseline="0">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42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7703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4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3212555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270211" cy="6903720"/>
          </a:xfrm>
          <a:prstGeom prst="rect">
            <a:avLst/>
          </a:prstGeom>
        </p:spPr>
      </p:pic>
      <p:sp>
        <p:nvSpPr>
          <p:cNvPr id="8"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4/19/2022</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300476094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9"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4/19/2022</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52614406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43D5F-4AA8-E043-ABA6-5ED8B75A025D}" type="datetimeFigureOut">
              <a:rPr lang="en-US" smtClean="0"/>
              <a:t>4/19/2022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A92F-4BE2-9B4C-AE19-1C47AA9E536C}" type="slidenum">
              <a:rPr lang="en-US" smtClean="0"/>
              <a:t>‹#›</a:t>
            </a:fld>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1397"/>
            <a:ext cx="12270211" cy="6903720"/>
          </a:xfrm>
          <a:prstGeom prst="rect">
            <a:avLst/>
          </a:prstGeom>
        </p:spPr>
      </p:pic>
      <p:sp>
        <p:nvSpPr>
          <p:cNvPr id="9"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pPr/>
              <a:t>‹#›</a:t>
            </a:fld>
            <a:endParaRPr lang="en-US" sz="900" dirty="0"/>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824655885"/>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2" r:id="rId3"/>
    <p:sldLayoutId id="2147483654" r:id="rId4"/>
    <p:sldLayoutId id="2147483659" r:id="rId5"/>
    <p:sldLayoutId id="214748365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89BAC-2917-424A-ACDC-924CB93C1DC3}" type="datetimeFigureOut">
              <a:rPr lang="en-US" smtClean="0"/>
              <a:t>4/19/2022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8EAE-1272-3C40-B6DE-1D055632DDE7}" type="slidenum">
              <a:rPr lang="en-US" smtClean="0"/>
              <a:t>‹#›</a:t>
            </a:fld>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11"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1053830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6"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23889782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1600" y="65690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61032273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benjaminspall.com/core-values/" TargetMode="External"/><Relationship Id="rId2" Type="http://schemas.openxmlformats.org/officeDocument/2006/relationships/hyperlink" Target="https://jamesclear.com/core-valu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10134600" y="5867400"/>
            <a:ext cx="1905000" cy="9906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2941571"/>
            <a:ext cx="10591800" cy="2739211"/>
          </a:xfrm>
          <a:prstGeom prst="rect">
            <a:avLst/>
          </a:prstGeom>
          <a:noFill/>
        </p:spPr>
        <p:txBody>
          <a:bodyPr wrap="square" rtlCol="0">
            <a:spAutoFit/>
          </a:bodyPr>
          <a:lstStyle/>
          <a:p>
            <a:pPr algn="ctr"/>
            <a:r>
              <a:rPr lang="en-US" sz="4800" b="1" dirty="0">
                <a:solidFill>
                  <a:srgbClr val="9D2235"/>
                </a:solidFill>
                <a:latin typeface="Segoe UI" panose="020B0502040204020203" pitchFamily="34" charset="0"/>
                <a:cs typeface="Segoe UI" panose="020B0502040204020203" pitchFamily="34" charset="0"/>
              </a:rPr>
              <a:t>Making a 10-year </a:t>
            </a:r>
          </a:p>
          <a:p>
            <a:pPr algn="ctr"/>
            <a:r>
              <a:rPr lang="en-US" sz="4800" b="1" dirty="0">
                <a:solidFill>
                  <a:srgbClr val="9D2235"/>
                </a:solidFill>
                <a:latin typeface="Segoe UI" panose="020B0502040204020203" pitchFamily="34" charset="0"/>
                <a:cs typeface="Segoe UI" panose="020B0502040204020203" pitchFamily="34" charset="0"/>
              </a:rPr>
              <a:t>individual career plan</a:t>
            </a:r>
            <a:br>
              <a:rPr lang="en-US" sz="4800" dirty="0">
                <a:solidFill>
                  <a:srgbClr val="9D2235"/>
                </a:solidFill>
                <a:latin typeface="Segoe UI" panose="020B0502040204020203" pitchFamily="34" charset="0"/>
                <a:cs typeface="Segoe UI" panose="020B0502040204020203" pitchFamily="34" charset="0"/>
              </a:rPr>
            </a:br>
            <a:endParaRPr lang="en-US" sz="4800" dirty="0">
              <a:solidFill>
                <a:srgbClr val="9D2235"/>
              </a:solidFill>
              <a:latin typeface="Segoe UI" panose="020B0502040204020203" pitchFamily="34" charset="0"/>
              <a:cs typeface="Segoe UI" panose="020B0502040204020203" pitchFamily="34" charset="0"/>
            </a:endParaRPr>
          </a:p>
          <a:p>
            <a:pPr algn="ctr"/>
            <a:r>
              <a:rPr lang="en-US" sz="2800" dirty="0">
                <a:solidFill>
                  <a:srgbClr val="9D2235"/>
                </a:solidFill>
                <a:latin typeface="Segoe UI" panose="020B0502040204020203" pitchFamily="34" charset="0"/>
                <a:cs typeface="Segoe UI" panose="020B0502040204020203" pitchFamily="34" charset="0"/>
              </a:rPr>
              <a:t>February 2022</a:t>
            </a:r>
          </a:p>
        </p:txBody>
      </p:sp>
      <p:pic>
        <p:nvPicPr>
          <p:cNvPr id="3" name="Picture 2">
            <a:extLst>
              <a:ext uri="{FF2B5EF4-FFF2-40B4-BE49-F238E27FC236}">
                <a16:creationId xmlns:a16="http://schemas.microsoft.com/office/drawing/2014/main" id="{9BD50815-ADBB-4382-9E0B-13C1F5B58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04800"/>
            <a:ext cx="5863866" cy="762000"/>
          </a:xfrm>
          <a:prstGeom prst="rect">
            <a:avLst/>
          </a:prstGeom>
        </p:spPr>
      </p:pic>
      <p:sp>
        <p:nvSpPr>
          <p:cNvPr id="4" name="Rectangle 3">
            <a:extLst>
              <a:ext uri="{FF2B5EF4-FFF2-40B4-BE49-F238E27FC236}">
                <a16:creationId xmlns:a16="http://schemas.microsoft.com/office/drawing/2014/main" id="{E7854F4D-B93D-404B-BE71-C98E1BC87CFF}"/>
              </a:ext>
            </a:extLst>
          </p:cNvPr>
          <p:cNvSpPr/>
          <p:nvPr/>
        </p:nvSpPr>
        <p:spPr>
          <a:xfrm>
            <a:off x="2362200" y="6580909"/>
            <a:ext cx="9601200" cy="307777"/>
          </a:xfrm>
          <a:prstGeom prst="rect">
            <a:avLst/>
          </a:prstGeom>
        </p:spPr>
        <p:txBody>
          <a:bodyPr wrap="square">
            <a:spAutoFit/>
          </a:bodyPr>
          <a:lstStyle/>
          <a:p>
            <a:r>
              <a:rPr lang="en-US" sz="1400" dirty="0"/>
              <a:t>Adapted from: </a:t>
            </a:r>
            <a:r>
              <a:rPr lang="en-US" sz="1400" dirty="0" err="1"/>
              <a:t>Pololi</a:t>
            </a:r>
            <a:r>
              <a:rPr lang="en-US" sz="1400" dirty="0"/>
              <a:t>, L (2006). Career development for academic medicine - a nine step strategy. BMJ; Jan 28: 38-39.</a:t>
            </a:r>
          </a:p>
        </p:txBody>
      </p:sp>
    </p:spTree>
    <p:extLst>
      <p:ext uri="{BB962C8B-B14F-4D97-AF65-F5344CB8AC3E}">
        <p14:creationId xmlns:p14="http://schemas.microsoft.com/office/powerpoint/2010/main" val="268924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6: What skills or tasks do you need to develop to achieve your one-year goals?</a:t>
            </a:r>
          </a:p>
        </p:txBody>
      </p:sp>
      <p:sp>
        <p:nvSpPr>
          <p:cNvPr id="7" name="Rectangle 6">
            <a:extLst>
              <a:ext uri="{FF2B5EF4-FFF2-40B4-BE49-F238E27FC236}">
                <a16:creationId xmlns:a16="http://schemas.microsoft.com/office/drawing/2014/main" id="{F13D7AF9-ABB7-448B-A3B5-A787F113EA95}"/>
              </a:ext>
            </a:extLst>
          </p:cNvPr>
          <p:cNvSpPr/>
          <p:nvPr/>
        </p:nvSpPr>
        <p:spPr>
          <a:xfrm>
            <a:off x="2590800" y="2828836"/>
            <a:ext cx="6553200" cy="1815882"/>
          </a:xfrm>
          <a:prstGeom prst="rect">
            <a:avLst/>
          </a:prstGeom>
        </p:spPr>
        <p:txBody>
          <a:bodyPr wrap="square">
            <a:spAutoFit/>
          </a:bodyPr>
          <a:lstStyle/>
          <a:p>
            <a:r>
              <a:rPr lang="en-US" sz="2800" dirty="0"/>
              <a:t>You now need to go through the process of developing strategies to achieve your goals for the next year. Are there certain tasks you need to do to meet a certain goal?</a:t>
            </a:r>
          </a:p>
        </p:txBody>
      </p:sp>
    </p:spTree>
    <p:extLst>
      <p:ext uri="{BB962C8B-B14F-4D97-AF65-F5344CB8AC3E}">
        <p14:creationId xmlns:p14="http://schemas.microsoft.com/office/powerpoint/2010/main" val="303739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7: Write a “learning contract” for each skill or task.</a:t>
            </a:r>
          </a:p>
        </p:txBody>
      </p:sp>
      <p:sp>
        <p:nvSpPr>
          <p:cNvPr id="3" name="Rectangle 2">
            <a:extLst>
              <a:ext uri="{FF2B5EF4-FFF2-40B4-BE49-F238E27FC236}">
                <a16:creationId xmlns:a16="http://schemas.microsoft.com/office/drawing/2014/main" id="{AD09CBC2-166D-4FCA-9D39-8EF9FEECC1FC}"/>
              </a:ext>
            </a:extLst>
          </p:cNvPr>
          <p:cNvSpPr/>
          <p:nvPr/>
        </p:nvSpPr>
        <p:spPr>
          <a:xfrm>
            <a:off x="1143000" y="76200"/>
            <a:ext cx="9829800" cy="646331"/>
          </a:xfrm>
          <a:prstGeom prst="rect">
            <a:avLst/>
          </a:prstGeom>
          <a:solidFill>
            <a:schemeClr val="tx2">
              <a:lumMod val="20000"/>
              <a:lumOff val="80000"/>
            </a:schemeClr>
          </a:solidFill>
        </p:spPr>
        <p:txBody>
          <a:bodyPr wrap="square">
            <a:spAutoFit/>
          </a:bodyPr>
          <a:lstStyle/>
          <a:p>
            <a:pPr algn="ctr"/>
            <a:r>
              <a:rPr lang="en-US" dirty="0"/>
              <a:t>Formulating a learning contract will help you plan how you will accomplish your learning and goals. </a:t>
            </a:r>
          </a:p>
          <a:p>
            <a:pPr algn="ctr"/>
            <a:r>
              <a:rPr lang="en-US" dirty="0"/>
              <a:t>Use a separate learning contract form for each skill or task (learning objective).</a:t>
            </a:r>
          </a:p>
        </p:txBody>
      </p:sp>
      <p:sp>
        <p:nvSpPr>
          <p:cNvPr id="4" name="Rectangle 3">
            <a:extLst>
              <a:ext uri="{FF2B5EF4-FFF2-40B4-BE49-F238E27FC236}">
                <a16:creationId xmlns:a16="http://schemas.microsoft.com/office/drawing/2014/main" id="{6C20B171-39C2-401E-9404-4127558E4F6A}"/>
              </a:ext>
            </a:extLst>
          </p:cNvPr>
          <p:cNvSpPr/>
          <p:nvPr/>
        </p:nvSpPr>
        <p:spPr>
          <a:xfrm>
            <a:off x="609600" y="1981200"/>
            <a:ext cx="11201400" cy="3693319"/>
          </a:xfrm>
          <a:prstGeom prst="rect">
            <a:avLst/>
          </a:prstGeom>
        </p:spPr>
        <p:txBody>
          <a:bodyPr wrap="square">
            <a:spAutoFit/>
          </a:bodyPr>
          <a:lstStyle/>
          <a:p>
            <a:r>
              <a:rPr lang="en-US" b="1" dirty="0"/>
              <a:t>Guidelines for completing the learning contract</a:t>
            </a:r>
            <a:r>
              <a:rPr lang="en-US" dirty="0"/>
              <a:t>.</a:t>
            </a:r>
          </a:p>
          <a:p>
            <a:pPr marL="342900" indent="-342900">
              <a:buFont typeface="+mj-lt"/>
              <a:buAutoNum type="arabicPeriod"/>
            </a:pPr>
            <a:r>
              <a:rPr lang="en-US" dirty="0">
                <a:solidFill>
                  <a:srgbClr val="C00000"/>
                </a:solidFill>
              </a:rPr>
              <a:t>Learning objective</a:t>
            </a:r>
            <a:r>
              <a:rPr lang="en-US" dirty="0"/>
              <a:t>—write down the skill or task you wish to address at the top of the form. Make the statement in terms of the outcome, or end result, rather than the process you will use to get there.</a:t>
            </a:r>
          </a:p>
          <a:p>
            <a:pPr marL="342900" indent="-342900">
              <a:buFont typeface="+mj-lt"/>
              <a:buAutoNum type="arabicPeriod"/>
            </a:pPr>
            <a:r>
              <a:rPr lang="en-US" dirty="0">
                <a:solidFill>
                  <a:srgbClr val="C00000"/>
                </a:solidFill>
              </a:rPr>
              <a:t>Deadline</a:t>
            </a:r>
            <a:r>
              <a:rPr lang="en-US" dirty="0"/>
              <a:t>. Write the date by which time you intend to accomplish the learning</a:t>
            </a:r>
          </a:p>
          <a:p>
            <a:pPr marL="342900" indent="-342900">
              <a:buFont typeface="+mj-lt"/>
              <a:buAutoNum type="arabicPeriod"/>
            </a:pPr>
            <a:r>
              <a:rPr lang="en-US" dirty="0">
                <a:solidFill>
                  <a:srgbClr val="C00000"/>
                </a:solidFill>
              </a:rPr>
              <a:t>Action steps</a:t>
            </a:r>
            <a:r>
              <a:rPr lang="en-US" dirty="0"/>
              <a:t>. List detailed sequential steps for how to achieve this learning objective (for example, five small group teaching sessions, Medline search, enroll in a faculty development workshop on using statistics, find some collaborators)</a:t>
            </a:r>
          </a:p>
          <a:p>
            <a:pPr marL="342900" indent="-342900">
              <a:buFont typeface="+mj-lt"/>
              <a:buAutoNum type="arabicPeriod"/>
            </a:pPr>
            <a:r>
              <a:rPr lang="en-US" dirty="0">
                <a:solidFill>
                  <a:srgbClr val="C00000"/>
                </a:solidFill>
              </a:rPr>
              <a:t>Target date</a:t>
            </a:r>
            <a:r>
              <a:rPr lang="en-US" dirty="0"/>
              <a:t>. Enter a target date for the completion of each action step. Note dates in your calendar as reminders.</a:t>
            </a:r>
          </a:p>
          <a:p>
            <a:pPr marL="342900" indent="-342900">
              <a:buFont typeface="+mj-lt"/>
              <a:buAutoNum type="arabicPeriod"/>
            </a:pPr>
            <a:r>
              <a:rPr lang="en-US" dirty="0">
                <a:solidFill>
                  <a:srgbClr val="C00000"/>
                </a:solidFill>
              </a:rPr>
              <a:t>Resources</a:t>
            </a:r>
            <a:r>
              <a:rPr lang="en-US" dirty="0"/>
              <a:t>. Think through what you will need for each action step</a:t>
            </a:r>
          </a:p>
          <a:p>
            <a:pPr marL="342900" indent="-342900">
              <a:buFont typeface="+mj-lt"/>
              <a:buAutoNum type="arabicPeriod"/>
            </a:pPr>
            <a:r>
              <a:rPr lang="en-US" dirty="0">
                <a:solidFill>
                  <a:srgbClr val="C00000"/>
                </a:solidFill>
              </a:rPr>
              <a:t>Evaluation</a:t>
            </a:r>
            <a:r>
              <a:rPr lang="en-US" dirty="0"/>
              <a:t>. How will you know that you have accomplished your learning objective?</a:t>
            </a:r>
          </a:p>
          <a:p>
            <a:pPr marL="342900" indent="-342900">
              <a:buFont typeface="+mj-lt"/>
              <a:buAutoNum type="arabicPeriod"/>
            </a:pPr>
            <a:r>
              <a:rPr lang="en-US" dirty="0">
                <a:solidFill>
                  <a:srgbClr val="C00000"/>
                </a:solidFill>
              </a:rPr>
              <a:t>Verification</a:t>
            </a:r>
            <a:r>
              <a:rPr lang="en-US" dirty="0"/>
              <a:t>. What measurable and observable evidence could you show to verify that you have achieved the learning objective (for example, student evaluations of teaching session, peer evaluation, research analysis, calendar showing dinner with the family three times a week for six months)?</a:t>
            </a:r>
          </a:p>
        </p:txBody>
      </p:sp>
    </p:spTree>
    <p:extLst>
      <p:ext uri="{BB962C8B-B14F-4D97-AF65-F5344CB8AC3E}">
        <p14:creationId xmlns:p14="http://schemas.microsoft.com/office/powerpoint/2010/main" val="292107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8: Involve your supervisor &amp; mentors</a:t>
            </a:r>
          </a:p>
        </p:txBody>
      </p:sp>
      <p:sp>
        <p:nvSpPr>
          <p:cNvPr id="5" name="Rectangle 4">
            <a:extLst>
              <a:ext uri="{FF2B5EF4-FFF2-40B4-BE49-F238E27FC236}">
                <a16:creationId xmlns:a16="http://schemas.microsoft.com/office/drawing/2014/main" id="{25FA1F0F-1F0D-4323-B634-6E8481A5A2AE}"/>
              </a:ext>
            </a:extLst>
          </p:cNvPr>
          <p:cNvSpPr/>
          <p:nvPr/>
        </p:nvSpPr>
        <p:spPr>
          <a:xfrm>
            <a:off x="1905000" y="1720840"/>
            <a:ext cx="9067800" cy="2554545"/>
          </a:xfrm>
          <a:prstGeom prst="rect">
            <a:avLst/>
          </a:prstGeom>
        </p:spPr>
        <p:txBody>
          <a:bodyPr wrap="square">
            <a:spAutoFit/>
          </a:bodyPr>
          <a:lstStyle/>
          <a:p>
            <a:r>
              <a:rPr lang="en-US" sz="2000" dirty="0"/>
              <a:t>Meet with the head of your department to discuss your draft plan, and ask how your plans fit in with those of the division and department. This is vital information as you are much more likely to receive help and support for your plan if your interests match those of the unit. If you find that your plans do not fit in with the unit’s priorities you will need to reassess your position. Be prepared to negotiate goals, ways of achieving your learning objectives, and your timeline. Ask your supervisor to help you achieve your goals and try and have these integrated into your annual expectations within the department.</a:t>
            </a:r>
          </a:p>
        </p:txBody>
      </p:sp>
      <p:sp>
        <p:nvSpPr>
          <p:cNvPr id="6" name="TextBox 5">
            <a:extLst>
              <a:ext uri="{FF2B5EF4-FFF2-40B4-BE49-F238E27FC236}">
                <a16:creationId xmlns:a16="http://schemas.microsoft.com/office/drawing/2014/main" id="{08C7EBEF-EDDD-4B1B-970C-79760C4BD6D6}"/>
              </a:ext>
            </a:extLst>
          </p:cNvPr>
          <p:cNvSpPr txBox="1"/>
          <p:nvPr/>
        </p:nvSpPr>
        <p:spPr>
          <a:xfrm>
            <a:off x="2743200" y="5435766"/>
            <a:ext cx="6946004" cy="1015663"/>
          </a:xfrm>
          <a:prstGeom prst="rect">
            <a:avLst/>
          </a:prstGeom>
          <a:solidFill>
            <a:schemeClr val="tx2">
              <a:lumMod val="20000"/>
              <a:lumOff val="80000"/>
            </a:schemeClr>
          </a:solidFill>
        </p:spPr>
        <p:txBody>
          <a:bodyPr wrap="none" rtlCol="0">
            <a:spAutoFit/>
          </a:bodyPr>
          <a:lstStyle/>
          <a:p>
            <a:r>
              <a:rPr lang="en-US" sz="2000" dirty="0"/>
              <a:t>Make this a separate meeting and not part of your annual review</a:t>
            </a:r>
          </a:p>
          <a:p>
            <a:endParaRPr lang="en-US" sz="2000" dirty="0"/>
          </a:p>
          <a:p>
            <a:r>
              <a:rPr lang="en-US" sz="2000" dirty="0"/>
              <a:t>Align your goals with key milestones towards promotion</a:t>
            </a:r>
          </a:p>
        </p:txBody>
      </p:sp>
    </p:spTree>
    <p:extLst>
      <p:ext uri="{BB962C8B-B14F-4D97-AF65-F5344CB8AC3E}">
        <p14:creationId xmlns:p14="http://schemas.microsoft.com/office/powerpoint/2010/main" val="82611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9: Repeat steps 6 &amp; 7 for your three and five-year goals</a:t>
            </a:r>
          </a:p>
        </p:txBody>
      </p:sp>
      <p:sp>
        <p:nvSpPr>
          <p:cNvPr id="3" name="Rectangle 2">
            <a:extLst>
              <a:ext uri="{FF2B5EF4-FFF2-40B4-BE49-F238E27FC236}">
                <a16:creationId xmlns:a16="http://schemas.microsoft.com/office/drawing/2014/main" id="{88FEBD43-02D7-443F-BA96-AD1698F40EDA}"/>
              </a:ext>
            </a:extLst>
          </p:cNvPr>
          <p:cNvSpPr/>
          <p:nvPr/>
        </p:nvSpPr>
        <p:spPr>
          <a:xfrm>
            <a:off x="4240019" y="3304153"/>
            <a:ext cx="4981235" cy="523220"/>
          </a:xfrm>
          <a:prstGeom prst="rect">
            <a:avLst/>
          </a:prstGeom>
          <a:solidFill>
            <a:schemeClr val="tx2">
              <a:lumMod val="20000"/>
              <a:lumOff val="80000"/>
            </a:schemeClr>
          </a:solidFill>
        </p:spPr>
        <p:txBody>
          <a:bodyPr wrap="none">
            <a:spAutoFit/>
          </a:bodyPr>
          <a:lstStyle/>
          <a:p>
            <a:r>
              <a:rPr lang="en-US" sz="2800" dirty="0"/>
              <a:t>Plan as the year comes to a close</a:t>
            </a:r>
          </a:p>
        </p:txBody>
      </p:sp>
      <p:sp>
        <p:nvSpPr>
          <p:cNvPr id="4" name="Rectangle 3">
            <a:extLst>
              <a:ext uri="{FF2B5EF4-FFF2-40B4-BE49-F238E27FC236}">
                <a16:creationId xmlns:a16="http://schemas.microsoft.com/office/drawing/2014/main" id="{F861A99A-CB88-471A-A87E-2D45E812FC3D}"/>
              </a:ext>
            </a:extLst>
          </p:cNvPr>
          <p:cNvSpPr/>
          <p:nvPr/>
        </p:nvSpPr>
        <p:spPr>
          <a:xfrm>
            <a:off x="4711789" y="4964667"/>
            <a:ext cx="3969933" cy="523220"/>
          </a:xfrm>
          <a:prstGeom prst="rect">
            <a:avLst/>
          </a:prstGeom>
          <a:solidFill>
            <a:schemeClr val="tx2">
              <a:lumMod val="20000"/>
              <a:lumOff val="80000"/>
            </a:schemeClr>
          </a:solidFill>
        </p:spPr>
        <p:txBody>
          <a:bodyPr wrap="none">
            <a:spAutoFit/>
          </a:bodyPr>
          <a:lstStyle/>
          <a:p>
            <a:r>
              <a:rPr lang="en-US" sz="2800" dirty="0"/>
              <a:t>Protect time for reflection</a:t>
            </a:r>
          </a:p>
        </p:txBody>
      </p:sp>
      <p:sp>
        <p:nvSpPr>
          <p:cNvPr id="7" name="Rectangle 6">
            <a:extLst>
              <a:ext uri="{FF2B5EF4-FFF2-40B4-BE49-F238E27FC236}">
                <a16:creationId xmlns:a16="http://schemas.microsoft.com/office/drawing/2014/main" id="{212D216C-2D2D-4E0B-A18D-423BBDB0ED04}"/>
              </a:ext>
            </a:extLst>
          </p:cNvPr>
          <p:cNvSpPr/>
          <p:nvPr/>
        </p:nvSpPr>
        <p:spPr>
          <a:xfrm>
            <a:off x="5084257" y="4134410"/>
            <a:ext cx="3039486" cy="523220"/>
          </a:xfrm>
          <a:prstGeom prst="rect">
            <a:avLst/>
          </a:prstGeom>
          <a:solidFill>
            <a:schemeClr val="tx2">
              <a:lumMod val="20000"/>
              <a:lumOff val="80000"/>
            </a:schemeClr>
          </a:solidFill>
        </p:spPr>
        <p:txBody>
          <a:bodyPr wrap="none">
            <a:spAutoFit/>
          </a:bodyPr>
          <a:lstStyle/>
          <a:p>
            <a:r>
              <a:rPr lang="en-US" sz="2800" dirty="0"/>
              <a:t>Reassess your goals</a:t>
            </a:r>
          </a:p>
        </p:txBody>
      </p:sp>
    </p:spTree>
    <p:extLst>
      <p:ext uri="{BB962C8B-B14F-4D97-AF65-F5344CB8AC3E}">
        <p14:creationId xmlns:p14="http://schemas.microsoft.com/office/powerpoint/2010/main" val="6220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5ECE-D4A5-4E10-ACB4-D5A311BBF18F}"/>
              </a:ext>
            </a:extLst>
          </p:cNvPr>
          <p:cNvSpPr>
            <a:spLocks noGrp="1"/>
          </p:cNvSpPr>
          <p:nvPr>
            <p:ph type="ctrTitle"/>
          </p:nvPr>
        </p:nvSpPr>
        <p:spPr/>
        <p:txBody>
          <a:bodyPr>
            <a:normAutofit fontScale="90000"/>
          </a:bodyPr>
          <a:lstStyle/>
          <a:p>
            <a:pPr algn="ctr"/>
            <a:r>
              <a:rPr lang="en-US" sz="4900" b="1" dirty="0">
                <a:solidFill>
                  <a:srgbClr val="C00000"/>
                </a:solidFill>
              </a:rPr>
              <a:t>Principles</a:t>
            </a:r>
            <a:endParaRPr lang="en-US" sz="3600" b="1" dirty="0">
              <a:solidFill>
                <a:srgbClr val="C00000"/>
              </a:solidFill>
            </a:endParaRPr>
          </a:p>
        </p:txBody>
      </p:sp>
      <p:graphicFrame>
        <p:nvGraphicFramePr>
          <p:cNvPr id="5" name="Diagram 4">
            <a:extLst>
              <a:ext uri="{FF2B5EF4-FFF2-40B4-BE49-F238E27FC236}">
                <a16:creationId xmlns:a16="http://schemas.microsoft.com/office/drawing/2014/main" id="{1F7D570D-37F9-4264-84E9-1C4586C67795}"/>
              </a:ext>
            </a:extLst>
          </p:cNvPr>
          <p:cNvGraphicFramePr/>
          <p:nvPr>
            <p:extLst>
              <p:ext uri="{D42A27DB-BD31-4B8C-83A1-F6EECF244321}">
                <p14:modId xmlns:p14="http://schemas.microsoft.com/office/powerpoint/2010/main" val="1386247079"/>
              </p:ext>
            </p:extLst>
          </p:nvPr>
        </p:nvGraphicFramePr>
        <p:xfrm>
          <a:off x="1219200" y="1245661"/>
          <a:ext cx="91440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2C649AC2-40EA-420E-9467-C4CF6600BF4E}"/>
              </a:ext>
            </a:extLst>
          </p:cNvPr>
          <p:cNvSpPr/>
          <p:nvPr/>
        </p:nvSpPr>
        <p:spPr>
          <a:xfrm>
            <a:off x="2590800" y="4248265"/>
            <a:ext cx="7162800" cy="1569660"/>
          </a:xfrm>
          <a:prstGeom prst="rect">
            <a:avLst/>
          </a:prstGeom>
        </p:spPr>
        <p:txBody>
          <a:bodyPr wrap="square">
            <a:spAutoFit/>
          </a:bodyPr>
          <a:lstStyle/>
          <a:p>
            <a:r>
              <a:rPr lang="en-US" sz="2400" dirty="0">
                <a:solidFill>
                  <a:srgbClr val="212121"/>
                </a:solidFill>
                <a:latin typeface="BlinkMacSystemFont"/>
              </a:rPr>
              <a:t>Professional development should consider faculty members' search for meaning, purpose, and professional fulfillment and should support the development of an ability to reflect on these issues.</a:t>
            </a:r>
            <a:endParaRPr lang="en-US" sz="2400" dirty="0"/>
          </a:p>
        </p:txBody>
      </p:sp>
    </p:spTree>
    <p:extLst>
      <p:ext uri="{BB962C8B-B14F-4D97-AF65-F5344CB8AC3E}">
        <p14:creationId xmlns:p14="http://schemas.microsoft.com/office/powerpoint/2010/main" val="418364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A963-EF27-44EF-95EC-C557BD33DA65}"/>
              </a:ext>
            </a:extLst>
          </p:cNvPr>
          <p:cNvSpPr>
            <a:spLocks noGrp="1"/>
          </p:cNvSpPr>
          <p:nvPr>
            <p:ph type="ctrTitle"/>
          </p:nvPr>
        </p:nvSpPr>
        <p:spPr>
          <a:xfrm>
            <a:off x="230517" y="373814"/>
            <a:ext cx="5334000" cy="609599"/>
          </a:xfrm>
        </p:spPr>
        <p:txBody>
          <a:bodyPr>
            <a:normAutofit fontScale="90000"/>
          </a:bodyPr>
          <a:lstStyle/>
          <a:p>
            <a:pPr algn="ctr"/>
            <a:r>
              <a:rPr lang="en-US" sz="4400" b="1" dirty="0">
                <a:solidFill>
                  <a:srgbClr val="C00000"/>
                </a:solidFill>
              </a:rPr>
              <a:t>Meaningful work</a:t>
            </a:r>
          </a:p>
        </p:txBody>
      </p:sp>
      <p:sp>
        <p:nvSpPr>
          <p:cNvPr id="3" name="Content Placeholder 2">
            <a:extLst>
              <a:ext uri="{FF2B5EF4-FFF2-40B4-BE49-F238E27FC236}">
                <a16:creationId xmlns:a16="http://schemas.microsoft.com/office/drawing/2014/main" id="{BD4187F3-209D-4FE5-83DD-1FC689E1B7B2}"/>
              </a:ext>
            </a:extLst>
          </p:cNvPr>
          <p:cNvSpPr>
            <a:spLocks noGrp="1"/>
          </p:cNvSpPr>
          <p:nvPr>
            <p:ph idx="13"/>
          </p:nvPr>
        </p:nvSpPr>
        <p:spPr>
          <a:xfrm>
            <a:off x="5916043" y="1607386"/>
            <a:ext cx="5562600" cy="2971801"/>
          </a:xfrm>
        </p:spPr>
        <p:txBody>
          <a:bodyPr>
            <a:normAutofit/>
          </a:bodyPr>
          <a:lstStyle/>
          <a:p>
            <a:pPr marL="0" indent="0">
              <a:buNone/>
            </a:pPr>
            <a:r>
              <a:rPr lang="en-US" sz="2800" dirty="0"/>
              <a:t>“Realization of one’s potential and purpose –the point at which a person’s passions, strengths, and core values interact synergistically in his or her work.”</a:t>
            </a:r>
          </a:p>
        </p:txBody>
      </p:sp>
      <p:sp>
        <p:nvSpPr>
          <p:cNvPr id="6" name="Oval 5">
            <a:extLst>
              <a:ext uri="{FF2B5EF4-FFF2-40B4-BE49-F238E27FC236}">
                <a16:creationId xmlns:a16="http://schemas.microsoft.com/office/drawing/2014/main" id="{F9931670-6B93-417B-AF26-2DB1C28E8650}"/>
              </a:ext>
            </a:extLst>
          </p:cNvPr>
          <p:cNvSpPr/>
          <p:nvPr/>
        </p:nvSpPr>
        <p:spPr>
          <a:xfrm>
            <a:off x="359554" y="2940167"/>
            <a:ext cx="2637526" cy="25146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Strengths</a:t>
            </a:r>
          </a:p>
        </p:txBody>
      </p:sp>
      <p:sp>
        <p:nvSpPr>
          <p:cNvPr id="5" name="Oval 4">
            <a:extLst>
              <a:ext uri="{FF2B5EF4-FFF2-40B4-BE49-F238E27FC236}">
                <a16:creationId xmlns:a16="http://schemas.microsoft.com/office/drawing/2014/main" id="{C7034333-3DFE-4F97-80A9-2F6658E8E6D6}"/>
              </a:ext>
            </a:extLst>
          </p:cNvPr>
          <p:cNvSpPr/>
          <p:nvPr/>
        </p:nvSpPr>
        <p:spPr>
          <a:xfrm>
            <a:off x="2577980" y="2940167"/>
            <a:ext cx="2438400" cy="25146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Values</a:t>
            </a:r>
          </a:p>
        </p:txBody>
      </p:sp>
      <p:sp>
        <p:nvSpPr>
          <p:cNvPr id="7" name="Rectangle 6">
            <a:extLst>
              <a:ext uri="{FF2B5EF4-FFF2-40B4-BE49-F238E27FC236}">
                <a16:creationId xmlns:a16="http://schemas.microsoft.com/office/drawing/2014/main" id="{F11BCFC8-073A-4F42-BE91-FE93B9AB54FB}"/>
              </a:ext>
            </a:extLst>
          </p:cNvPr>
          <p:cNvSpPr/>
          <p:nvPr/>
        </p:nvSpPr>
        <p:spPr>
          <a:xfrm>
            <a:off x="4116717" y="5348375"/>
            <a:ext cx="6096000" cy="923330"/>
          </a:xfrm>
          <a:prstGeom prst="rect">
            <a:avLst/>
          </a:prstGeom>
        </p:spPr>
        <p:txBody>
          <a:bodyPr>
            <a:spAutoFit/>
          </a:bodyPr>
          <a:lstStyle/>
          <a:p>
            <a:r>
              <a:rPr lang="en-US" dirty="0"/>
              <a:t>Personal reflection on the synergy of one's strengths, passions, and values can help faculty members define meaningful work so as to enable clearer career decision-making. </a:t>
            </a:r>
          </a:p>
        </p:txBody>
      </p:sp>
      <p:sp>
        <p:nvSpPr>
          <p:cNvPr id="8" name="Rectangle 7">
            <a:extLst>
              <a:ext uri="{FF2B5EF4-FFF2-40B4-BE49-F238E27FC236}">
                <a16:creationId xmlns:a16="http://schemas.microsoft.com/office/drawing/2014/main" id="{EB05E694-9939-479C-8F41-45C60BD80C58}"/>
              </a:ext>
            </a:extLst>
          </p:cNvPr>
          <p:cNvSpPr/>
          <p:nvPr/>
        </p:nvSpPr>
        <p:spPr>
          <a:xfrm>
            <a:off x="2209800" y="6434045"/>
            <a:ext cx="8458200" cy="584775"/>
          </a:xfrm>
          <a:prstGeom prst="rect">
            <a:avLst/>
          </a:prstGeom>
        </p:spPr>
        <p:txBody>
          <a:bodyPr wrap="square">
            <a:spAutoFit/>
          </a:bodyPr>
          <a:lstStyle/>
          <a:p>
            <a:r>
              <a:rPr lang="en-US" sz="1600" dirty="0" err="1"/>
              <a:t>Lieff</a:t>
            </a:r>
            <a:r>
              <a:rPr lang="en-US" sz="1600" dirty="0"/>
              <a:t> SJ. Perspective: The missing link in academic career planning and development: pursuit of meaningful and aligned work. </a:t>
            </a:r>
            <a:r>
              <a:rPr lang="en-US" sz="1600" dirty="0" err="1"/>
              <a:t>Acad</a:t>
            </a:r>
            <a:r>
              <a:rPr lang="en-US" sz="1600" dirty="0"/>
              <a:t> Med. 2009;84(10):1383-1388. </a:t>
            </a:r>
          </a:p>
        </p:txBody>
      </p:sp>
      <p:sp>
        <p:nvSpPr>
          <p:cNvPr id="4" name="Oval 3">
            <a:extLst>
              <a:ext uri="{FF2B5EF4-FFF2-40B4-BE49-F238E27FC236}">
                <a16:creationId xmlns:a16="http://schemas.microsoft.com/office/drawing/2014/main" id="{F6FE5BB8-E6BF-4165-8C43-0D7CC8F52C9D}"/>
              </a:ext>
            </a:extLst>
          </p:cNvPr>
          <p:cNvSpPr/>
          <p:nvPr/>
        </p:nvSpPr>
        <p:spPr>
          <a:xfrm>
            <a:off x="1678317" y="1295400"/>
            <a:ext cx="2438400" cy="25146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Passions</a:t>
            </a:r>
          </a:p>
        </p:txBody>
      </p:sp>
      <p:sp>
        <p:nvSpPr>
          <p:cNvPr id="10" name="TextBox 9">
            <a:extLst>
              <a:ext uri="{FF2B5EF4-FFF2-40B4-BE49-F238E27FC236}">
                <a16:creationId xmlns:a16="http://schemas.microsoft.com/office/drawing/2014/main" id="{D4AB44F9-C3CB-483A-A443-1E7AA93E5753}"/>
              </a:ext>
            </a:extLst>
          </p:cNvPr>
          <p:cNvSpPr txBox="1"/>
          <p:nvPr/>
        </p:nvSpPr>
        <p:spPr>
          <a:xfrm>
            <a:off x="2048979" y="3053143"/>
            <a:ext cx="1614545"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a:t>Meaningful</a:t>
            </a:r>
          </a:p>
          <a:p>
            <a:pPr algn="ctr"/>
            <a:r>
              <a:rPr lang="en-US" sz="2400" dirty="0"/>
              <a:t>work</a:t>
            </a:r>
          </a:p>
        </p:txBody>
      </p:sp>
    </p:spTree>
    <p:extLst>
      <p:ext uri="{BB962C8B-B14F-4D97-AF65-F5344CB8AC3E}">
        <p14:creationId xmlns:p14="http://schemas.microsoft.com/office/powerpoint/2010/main" val="420917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1F79-5D5F-4F03-8E6A-A6E8571A789C}"/>
              </a:ext>
            </a:extLst>
          </p:cNvPr>
          <p:cNvSpPr>
            <a:spLocks noGrp="1"/>
          </p:cNvSpPr>
          <p:nvPr>
            <p:ph type="ctrTitle"/>
          </p:nvPr>
        </p:nvSpPr>
        <p:spPr>
          <a:xfrm>
            <a:off x="0" y="0"/>
            <a:ext cx="12191999" cy="761999"/>
          </a:xfrm>
          <a:solidFill>
            <a:schemeClr val="bg1">
              <a:lumMod val="85000"/>
            </a:schemeClr>
          </a:solidFill>
        </p:spPr>
        <p:txBody>
          <a:bodyPr/>
          <a:lstStyle/>
          <a:p>
            <a:r>
              <a:rPr lang="en-US" b="1" dirty="0">
                <a:solidFill>
                  <a:srgbClr val="C00000"/>
                </a:solidFill>
              </a:rPr>
              <a:t>Creating your plan</a:t>
            </a:r>
          </a:p>
        </p:txBody>
      </p:sp>
      <p:pic>
        <p:nvPicPr>
          <p:cNvPr id="3" name="Picture 2">
            <a:extLst>
              <a:ext uri="{FF2B5EF4-FFF2-40B4-BE49-F238E27FC236}">
                <a16:creationId xmlns:a16="http://schemas.microsoft.com/office/drawing/2014/main" id="{D92597FC-F30F-4958-83E5-38357B3BDADB}"/>
              </a:ext>
            </a:extLst>
          </p:cNvPr>
          <p:cNvPicPr>
            <a:picLocks noChangeAspect="1"/>
          </p:cNvPicPr>
          <p:nvPr/>
        </p:nvPicPr>
        <p:blipFill>
          <a:blip r:embed="rId2"/>
          <a:stretch>
            <a:fillRect/>
          </a:stretch>
        </p:blipFill>
        <p:spPr>
          <a:xfrm>
            <a:off x="2209601" y="1066800"/>
            <a:ext cx="7772797" cy="5187046"/>
          </a:xfrm>
          <a:prstGeom prst="rect">
            <a:avLst/>
          </a:prstGeom>
        </p:spPr>
      </p:pic>
    </p:spTree>
    <p:extLst>
      <p:ext uri="{BB962C8B-B14F-4D97-AF65-F5344CB8AC3E}">
        <p14:creationId xmlns:p14="http://schemas.microsoft.com/office/powerpoint/2010/main" val="372846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1: Clarify your governing values</a:t>
            </a:r>
          </a:p>
        </p:txBody>
      </p:sp>
      <p:sp>
        <p:nvSpPr>
          <p:cNvPr id="4" name="Content Placeholder 3">
            <a:extLst>
              <a:ext uri="{FF2B5EF4-FFF2-40B4-BE49-F238E27FC236}">
                <a16:creationId xmlns:a16="http://schemas.microsoft.com/office/drawing/2014/main" id="{3050B00C-3949-4360-A053-354F190DBDA9}"/>
              </a:ext>
            </a:extLst>
          </p:cNvPr>
          <p:cNvSpPr>
            <a:spLocks noGrp="1"/>
          </p:cNvSpPr>
          <p:nvPr>
            <p:ph idx="13"/>
          </p:nvPr>
        </p:nvSpPr>
        <p:spPr>
          <a:xfrm>
            <a:off x="1524000" y="2148841"/>
            <a:ext cx="10160000" cy="2575559"/>
          </a:xfrm>
        </p:spPr>
        <p:txBody>
          <a:bodyPr/>
          <a:lstStyle/>
          <a:p>
            <a:pPr marL="0" indent="0">
              <a:buNone/>
            </a:pPr>
            <a:r>
              <a:rPr lang="en-US" dirty="0"/>
              <a:t>Governing values are deeply held values and standards that govern all aspects of your life and which act as guiding principles for choices, decisions, and behaviors.</a:t>
            </a:r>
          </a:p>
          <a:p>
            <a:pPr marL="0" indent="0">
              <a:buNone/>
            </a:pPr>
            <a:endParaRPr lang="en-US" dirty="0"/>
          </a:p>
          <a:p>
            <a:pPr marL="0" indent="0">
              <a:buNone/>
            </a:pPr>
            <a:r>
              <a:rPr lang="en-US" dirty="0"/>
              <a:t>Core values are the beliefs that guide your behavior both on a day-to-day basis, and over the long term. They help to guide your decisions unconsciously, why consciously giving you something to believe in. Put simply, your core values are what make you, you.</a:t>
            </a:r>
          </a:p>
          <a:p>
            <a:pPr marL="0" indent="0">
              <a:buNone/>
            </a:pPr>
            <a:endParaRPr lang="en-US" dirty="0"/>
          </a:p>
          <a:p>
            <a:pPr marL="0" indent="0">
              <a:buNone/>
            </a:pPr>
            <a:r>
              <a:rPr lang="en-US" dirty="0"/>
              <a:t>Some examples:</a:t>
            </a:r>
          </a:p>
        </p:txBody>
      </p:sp>
      <p:sp>
        <p:nvSpPr>
          <p:cNvPr id="5" name="TextBox 4">
            <a:extLst>
              <a:ext uri="{FF2B5EF4-FFF2-40B4-BE49-F238E27FC236}">
                <a16:creationId xmlns:a16="http://schemas.microsoft.com/office/drawing/2014/main" id="{03F945E4-35F2-40B7-BEC8-09E5B084AADD}"/>
              </a:ext>
            </a:extLst>
          </p:cNvPr>
          <p:cNvSpPr txBox="1"/>
          <p:nvPr/>
        </p:nvSpPr>
        <p:spPr>
          <a:xfrm>
            <a:off x="2667000" y="5943600"/>
            <a:ext cx="4779514" cy="369332"/>
          </a:xfrm>
          <a:prstGeom prst="rect">
            <a:avLst/>
          </a:prstGeom>
          <a:noFill/>
        </p:spPr>
        <p:txBody>
          <a:bodyPr wrap="none" rtlCol="0">
            <a:spAutoFit/>
          </a:bodyPr>
          <a:lstStyle/>
          <a:p>
            <a:r>
              <a:rPr lang="en-US" dirty="0"/>
              <a:t>More examples about core values: </a:t>
            </a:r>
            <a:r>
              <a:rPr lang="en-US" dirty="0">
                <a:hlinkClick r:id="rId2"/>
              </a:rPr>
              <a:t>here</a:t>
            </a:r>
            <a:r>
              <a:rPr lang="en-US" dirty="0"/>
              <a:t> and </a:t>
            </a:r>
            <a:r>
              <a:rPr lang="en-US" dirty="0">
                <a:hlinkClick r:id="rId3"/>
              </a:rPr>
              <a:t>here</a:t>
            </a:r>
            <a:endParaRPr lang="en-US" dirty="0"/>
          </a:p>
        </p:txBody>
      </p:sp>
      <p:sp>
        <p:nvSpPr>
          <p:cNvPr id="3" name="Rectangle 2">
            <a:extLst>
              <a:ext uri="{FF2B5EF4-FFF2-40B4-BE49-F238E27FC236}">
                <a16:creationId xmlns:a16="http://schemas.microsoft.com/office/drawing/2014/main" id="{2928DEFB-9AA6-448F-A353-4C32BFEA5E14}"/>
              </a:ext>
            </a:extLst>
          </p:cNvPr>
          <p:cNvSpPr/>
          <p:nvPr/>
        </p:nvSpPr>
        <p:spPr>
          <a:xfrm>
            <a:off x="3657600" y="4267200"/>
            <a:ext cx="7370314" cy="1477328"/>
          </a:xfrm>
          <a:prstGeom prst="rect">
            <a:avLst/>
          </a:prstGeom>
        </p:spPr>
        <p:txBody>
          <a:bodyPr wrap="square">
            <a:spAutoFit/>
          </a:bodyPr>
          <a:lstStyle/>
          <a:p>
            <a:r>
              <a:rPr lang="en-US" dirty="0"/>
              <a:t>truthfulness	enjoyment	responsibility for children</a:t>
            </a:r>
          </a:p>
          <a:p>
            <a:endParaRPr lang="en-US" dirty="0"/>
          </a:p>
          <a:p>
            <a:r>
              <a:rPr lang="en-US" dirty="0"/>
              <a:t>intellectual challenge	social justice	financial wellbeing</a:t>
            </a:r>
          </a:p>
          <a:p>
            <a:endParaRPr lang="en-US" dirty="0"/>
          </a:p>
          <a:p>
            <a:r>
              <a:rPr lang="en-US" dirty="0"/>
              <a:t>kindness		respect for diversity</a:t>
            </a:r>
          </a:p>
        </p:txBody>
      </p:sp>
    </p:spTree>
    <p:extLst>
      <p:ext uri="{BB962C8B-B14F-4D97-AF65-F5344CB8AC3E}">
        <p14:creationId xmlns:p14="http://schemas.microsoft.com/office/powerpoint/2010/main" val="89331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2: Prioritize your governing values</a:t>
            </a:r>
          </a:p>
        </p:txBody>
      </p:sp>
      <p:sp>
        <p:nvSpPr>
          <p:cNvPr id="6" name="Content Placeholder 5">
            <a:extLst>
              <a:ext uri="{FF2B5EF4-FFF2-40B4-BE49-F238E27FC236}">
                <a16:creationId xmlns:a16="http://schemas.microsoft.com/office/drawing/2014/main" id="{8A175175-9729-4E31-A4DC-C387DF426102}"/>
              </a:ext>
            </a:extLst>
          </p:cNvPr>
          <p:cNvSpPr>
            <a:spLocks noGrp="1"/>
          </p:cNvSpPr>
          <p:nvPr>
            <p:ph idx="13"/>
          </p:nvPr>
        </p:nvSpPr>
        <p:spPr>
          <a:xfrm>
            <a:off x="1524000" y="1828800"/>
            <a:ext cx="10160000" cy="4419600"/>
          </a:xfrm>
        </p:spPr>
        <p:txBody>
          <a:bodyPr>
            <a:normAutofit/>
          </a:bodyPr>
          <a:lstStyle/>
          <a:p>
            <a:pPr marL="0" indent="0">
              <a:buNone/>
            </a:pPr>
            <a:r>
              <a:rPr lang="en-US" sz="2000" dirty="0"/>
              <a:t>These questions may help you:</a:t>
            </a:r>
          </a:p>
          <a:p>
            <a:pPr marL="457200" indent="-457200">
              <a:buFont typeface="+mj-lt"/>
              <a:buAutoNum type="arabicPeriod"/>
            </a:pPr>
            <a:r>
              <a:rPr lang="en-US" sz="2000" dirty="0"/>
              <a:t>What do I value the most?</a:t>
            </a:r>
          </a:p>
          <a:p>
            <a:pPr marL="457200" indent="-457200">
              <a:buFont typeface="+mj-lt"/>
              <a:buAutoNum type="arabicPeriod"/>
            </a:pPr>
            <a:r>
              <a:rPr lang="en-US" sz="2000" dirty="0"/>
              <a:t>What does my conscience tell me are the highest priorities in life?</a:t>
            </a:r>
          </a:p>
          <a:p>
            <a:pPr marL="457200" indent="-457200">
              <a:buFont typeface="+mj-lt"/>
              <a:buAutoNum type="arabicPeriod"/>
            </a:pPr>
            <a:r>
              <a:rPr lang="en-US" sz="2000" dirty="0"/>
              <a:t>Based upon my experience and knowledge, what do I consider to be of greatest worth?</a:t>
            </a:r>
          </a:p>
          <a:p>
            <a:pPr marL="457200" indent="-457200">
              <a:buFont typeface="+mj-lt"/>
              <a:buAutoNum type="arabicPeriod"/>
            </a:pPr>
            <a:r>
              <a:rPr lang="en-US" sz="2000" dirty="0"/>
              <a:t>If I could live by only three or four values, what would they be?</a:t>
            </a:r>
          </a:p>
          <a:p>
            <a:pPr marL="457200" indent="-457200">
              <a:buFont typeface="+mj-lt"/>
              <a:buAutoNum type="arabicPeriod"/>
            </a:pPr>
            <a:r>
              <a:rPr lang="en-US" sz="2000" dirty="0"/>
              <a:t>From a long-term perspective, which will have the highest reward for me—my family, friends, work,</a:t>
            </a:r>
          </a:p>
          <a:p>
            <a:pPr marL="457200" indent="-457200">
              <a:buFont typeface="+mj-lt"/>
              <a:buAutoNum type="arabicPeriod"/>
            </a:pPr>
            <a:r>
              <a:rPr lang="en-US" sz="2000" dirty="0"/>
              <a:t>and/or profession?</a:t>
            </a:r>
          </a:p>
          <a:p>
            <a:pPr marL="457200" indent="-457200">
              <a:buFont typeface="+mj-lt"/>
              <a:buAutoNum type="arabicPeriod"/>
            </a:pPr>
            <a:r>
              <a:rPr lang="en-US" sz="2000" dirty="0"/>
              <a:t>How do I wish to be remembered by my family and by my colleagues?</a:t>
            </a:r>
          </a:p>
          <a:p>
            <a:pPr marL="457200" indent="-457200">
              <a:buFont typeface="+mj-lt"/>
              <a:buAutoNum type="arabicPeriod"/>
            </a:pPr>
            <a:r>
              <a:rPr lang="en-US" sz="2000" dirty="0"/>
              <a:t>What would I want others to say about me at my funeral?</a:t>
            </a:r>
          </a:p>
        </p:txBody>
      </p:sp>
    </p:spTree>
    <p:extLst>
      <p:ext uri="{BB962C8B-B14F-4D97-AF65-F5344CB8AC3E}">
        <p14:creationId xmlns:p14="http://schemas.microsoft.com/office/powerpoint/2010/main" val="91423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3: Identify your strengths</a:t>
            </a:r>
          </a:p>
        </p:txBody>
      </p:sp>
      <p:sp>
        <p:nvSpPr>
          <p:cNvPr id="3" name="Rectangle 2">
            <a:extLst>
              <a:ext uri="{FF2B5EF4-FFF2-40B4-BE49-F238E27FC236}">
                <a16:creationId xmlns:a16="http://schemas.microsoft.com/office/drawing/2014/main" id="{A064961F-FC6E-461C-B580-968DCED6BDFA}"/>
              </a:ext>
            </a:extLst>
          </p:cNvPr>
          <p:cNvSpPr/>
          <p:nvPr/>
        </p:nvSpPr>
        <p:spPr>
          <a:xfrm>
            <a:off x="1905000" y="2690336"/>
            <a:ext cx="8382000" cy="2246769"/>
          </a:xfrm>
          <a:prstGeom prst="rect">
            <a:avLst/>
          </a:prstGeom>
        </p:spPr>
        <p:txBody>
          <a:bodyPr wrap="square">
            <a:spAutoFit/>
          </a:bodyPr>
          <a:lstStyle/>
          <a:p>
            <a:r>
              <a:rPr lang="en-US" sz="2800" dirty="0"/>
              <a:t>Identify your strengths rather than focusing on skills you do not possess (the latter can deplete enthusiasm for the process). Write down the individual strengths and abilities that have helped you to get where you are now, and identify your special talents.</a:t>
            </a:r>
          </a:p>
        </p:txBody>
      </p:sp>
    </p:spTree>
    <p:extLst>
      <p:ext uri="{BB962C8B-B14F-4D97-AF65-F5344CB8AC3E}">
        <p14:creationId xmlns:p14="http://schemas.microsoft.com/office/powerpoint/2010/main" val="24195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4: Consistent with your values, where do you want to be 10 years from now?</a:t>
            </a:r>
          </a:p>
        </p:txBody>
      </p:sp>
      <p:sp>
        <p:nvSpPr>
          <p:cNvPr id="6" name="Content Placeholder 5">
            <a:extLst>
              <a:ext uri="{FF2B5EF4-FFF2-40B4-BE49-F238E27FC236}">
                <a16:creationId xmlns:a16="http://schemas.microsoft.com/office/drawing/2014/main" id="{8A175175-9729-4E31-A4DC-C387DF426102}"/>
              </a:ext>
            </a:extLst>
          </p:cNvPr>
          <p:cNvSpPr>
            <a:spLocks noGrp="1"/>
          </p:cNvSpPr>
          <p:nvPr>
            <p:ph idx="13"/>
          </p:nvPr>
        </p:nvSpPr>
        <p:spPr>
          <a:xfrm>
            <a:off x="1524000" y="2209800"/>
            <a:ext cx="10160000" cy="4191000"/>
          </a:xfrm>
        </p:spPr>
        <p:txBody>
          <a:bodyPr>
            <a:normAutofit fontScale="92500" lnSpcReduction="10000"/>
          </a:bodyPr>
          <a:lstStyle/>
          <a:p>
            <a:pPr marL="0" indent="0">
              <a:buNone/>
            </a:pPr>
            <a:r>
              <a:rPr lang="en-US" dirty="0"/>
              <a:t>What is your professional dream for yourself?</a:t>
            </a:r>
          </a:p>
          <a:p>
            <a:pPr marL="0" indent="0">
              <a:buNone/>
            </a:pPr>
            <a:endParaRPr lang="en-US" dirty="0"/>
          </a:p>
          <a:p>
            <a:pPr marL="0" indent="0">
              <a:buNone/>
            </a:pPr>
            <a:r>
              <a:rPr lang="en-US" dirty="0"/>
              <a:t>What type of position are you ultimately seeking?</a:t>
            </a:r>
          </a:p>
          <a:p>
            <a:pPr marL="0" indent="0">
              <a:buNone/>
            </a:pPr>
            <a:endParaRPr lang="en-US" dirty="0"/>
          </a:p>
          <a:p>
            <a:pPr marL="0" indent="0">
              <a:buNone/>
            </a:pPr>
            <a:r>
              <a:rPr lang="en-US" dirty="0"/>
              <a:t>Which pathway in academic medicine is most exciting for you? Where do you want to place your intellectual focus?</a:t>
            </a:r>
          </a:p>
          <a:p>
            <a:pPr marL="0" indent="0">
              <a:buNone/>
            </a:pPr>
            <a:endParaRPr lang="en-US" dirty="0"/>
          </a:p>
          <a:p>
            <a:pPr marL="0" indent="0">
              <a:buNone/>
            </a:pPr>
            <a:r>
              <a:rPr lang="en-US" dirty="0"/>
              <a:t>How do you want to focus your career? Do you want to concentrate on research, clinical practice, medical administration, scholarship, teaching, or some combination of these?</a:t>
            </a:r>
          </a:p>
          <a:p>
            <a:pPr marL="0" indent="0">
              <a:buNone/>
            </a:pPr>
            <a:endParaRPr lang="en-US" dirty="0"/>
          </a:p>
          <a:p>
            <a:pPr marL="0" indent="0">
              <a:buNone/>
            </a:pPr>
            <a:r>
              <a:rPr lang="en-US" dirty="0"/>
              <a:t>Do you want to be a famous researcher, a department chairperson, a dean, a great teacher, a great humanitarian, a compassionate doctor, a devoted parent?</a:t>
            </a:r>
          </a:p>
          <a:p>
            <a:pPr marL="0" indent="0">
              <a:buNone/>
            </a:pPr>
            <a:endParaRPr lang="en-US" dirty="0"/>
          </a:p>
          <a:p>
            <a:pPr marL="0" indent="0">
              <a:buNone/>
            </a:pPr>
            <a:r>
              <a:rPr lang="en-US" dirty="0"/>
              <a:t>Define the position you want to be in 10 years from now without considering how you will get there. Is this consistent with your governing values? </a:t>
            </a:r>
            <a:endParaRPr lang="en-US" sz="2400" dirty="0"/>
          </a:p>
        </p:txBody>
      </p:sp>
    </p:spTree>
    <p:extLst>
      <p:ext uri="{BB962C8B-B14F-4D97-AF65-F5344CB8AC3E}">
        <p14:creationId xmlns:p14="http://schemas.microsoft.com/office/powerpoint/2010/main" val="387128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6BB16107-94CF-4ED8-9825-5C0D26AB420E}"/>
              </a:ext>
            </a:extLst>
          </p:cNvPr>
          <p:cNvSpPr/>
          <p:nvPr/>
        </p:nvSpPr>
        <p:spPr>
          <a:xfrm rot="10800000">
            <a:off x="1531189" y="2209800"/>
            <a:ext cx="8729366" cy="3352798"/>
          </a:xfrm>
          <a:prstGeom prst="rightArrow">
            <a:avLst/>
          </a:prstGeom>
          <a:solidFill>
            <a:schemeClr val="accent1">
              <a:lumMod val="20000"/>
              <a:lumOff val="80000"/>
            </a:schemeClr>
          </a:solidFill>
          <a:ln>
            <a:solidFill>
              <a:srgbClr val="8080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Tx/>
              <a:buChar char="-"/>
            </a:pPr>
            <a:endParaRPr lang="en-US" dirty="0"/>
          </a:p>
        </p:txBody>
      </p:sp>
      <p:sp>
        <p:nvSpPr>
          <p:cNvPr id="2" name="Title 1">
            <a:extLst>
              <a:ext uri="{FF2B5EF4-FFF2-40B4-BE49-F238E27FC236}">
                <a16:creationId xmlns:a16="http://schemas.microsoft.com/office/drawing/2014/main" id="{E381E4D1-00EE-486C-9EFE-85B13A6025C3}"/>
              </a:ext>
            </a:extLst>
          </p:cNvPr>
          <p:cNvSpPr>
            <a:spLocks noGrp="1"/>
          </p:cNvSpPr>
          <p:nvPr>
            <p:ph type="ctrTitle"/>
          </p:nvPr>
        </p:nvSpPr>
        <p:spPr/>
        <p:txBody>
          <a:bodyPr>
            <a:normAutofit fontScale="90000"/>
          </a:bodyPr>
          <a:lstStyle/>
          <a:p>
            <a:pPr algn="ctr"/>
            <a:r>
              <a:rPr lang="en-US" sz="4000" b="1" dirty="0">
                <a:solidFill>
                  <a:srgbClr val="C00000"/>
                </a:solidFill>
              </a:rPr>
              <a:t>Step 5: Work backward to your 1, 3, and 5 year goals</a:t>
            </a:r>
          </a:p>
        </p:txBody>
      </p:sp>
      <p:sp>
        <p:nvSpPr>
          <p:cNvPr id="7" name="TextBox 6">
            <a:extLst>
              <a:ext uri="{FF2B5EF4-FFF2-40B4-BE49-F238E27FC236}">
                <a16:creationId xmlns:a16="http://schemas.microsoft.com/office/drawing/2014/main" id="{B9480F50-F34A-4537-B8A1-1DF5367A96EE}"/>
              </a:ext>
            </a:extLst>
          </p:cNvPr>
          <p:cNvSpPr txBox="1"/>
          <p:nvPr/>
        </p:nvSpPr>
        <p:spPr>
          <a:xfrm>
            <a:off x="3493385" y="3389293"/>
            <a:ext cx="1212961" cy="954107"/>
          </a:xfrm>
          <a:prstGeom prst="rect">
            <a:avLst/>
          </a:prstGeom>
          <a:solidFill>
            <a:schemeClr val="tx2">
              <a:lumMod val="60000"/>
              <a:lumOff val="40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2800" b="1" dirty="0"/>
              <a:t>1-year </a:t>
            </a:r>
          </a:p>
          <a:p>
            <a:pPr algn="ctr"/>
            <a:r>
              <a:rPr lang="en-US" sz="2800" b="1" dirty="0"/>
              <a:t>goals</a:t>
            </a:r>
          </a:p>
        </p:txBody>
      </p:sp>
      <p:sp>
        <p:nvSpPr>
          <p:cNvPr id="8" name="TextBox 7">
            <a:extLst>
              <a:ext uri="{FF2B5EF4-FFF2-40B4-BE49-F238E27FC236}">
                <a16:creationId xmlns:a16="http://schemas.microsoft.com/office/drawing/2014/main" id="{3D27399D-608B-441A-9F43-0D0CC190F33E}"/>
              </a:ext>
            </a:extLst>
          </p:cNvPr>
          <p:cNvSpPr txBox="1"/>
          <p:nvPr/>
        </p:nvSpPr>
        <p:spPr>
          <a:xfrm>
            <a:off x="5156136" y="3389293"/>
            <a:ext cx="1212961" cy="954107"/>
          </a:xfrm>
          <a:prstGeom prst="rect">
            <a:avLst/>
          </a:prstGeom>
          <a:solidFill>
            <a:schemeClr val="tx2">
              <a:lumMod val="60000"/>
              <a:lumOff val="40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2800" b="1" dirty="0"/>
              <a:t>3-year </a:t>
            </a:r>
          </a:p>
          <a:p>
            <a:pPr algn="ctr"/>
            <a:r>
              <a:rPr lang="en-US" sz="2800" b="1" dirty="0"/>
              <a:t>goals</a:t>
            </a:r>
          </a:p>
        </p:txBody>
      </p:sp>
      <p:sp>
        <p:nvSpPr>
          <p:cNvPr id="9" name="TextBox 8">
            <a:extLst>
              <a:ext uri="{FF2B5EF4-FFF2-40B4-BE49-F238E27FC236}">
                <a16:creationId xmlns:a16="http://schemas.microsoft.com/office/drawing/2014/main" id="{390891B1-3D0E-47B4-A14A-7DEA59A109B1}"/>
              </a:ext>
            </a:extLst>
          </p:cNvPr>
          <p:cNvSpPr txBox="1"/>
          <p:nvPr/>
        </p:nvSpPr>
        <p:spPr>
          <a:xfrm>
            <a:off x="6802638" y="3409146"/>
            <a:ext cx="1212960" cy="954107"/>
          </a:xfrm>
          <a:prstGeom prst="rect">
            <a:avLst/>
          </a:prstGeom>
          <a:solidFill>
            <a:schemeClr val="tx2">
              <a:lumMod val="60000"/>
              <a:lumOff val="40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2800" b="1" dirty="0"/>
              <a:t>5-year </a:t>
            </a:r>
          </a:p>
          <a:p>
            <a:pPr algn="ctr"/>
            <a:r>
              <a:rPr lang="en-US" sz="2800" b="1" dirty="0"/>
              <a:t>goals</a:t>
            </a:r>
          </a:p>
        </p:txBody>
      </p:sp>
      <p:sp>
        <p:nvSpPr>
          <p:cNvPr id="10" name="TextBox 9">
            <a:extLst>
              <a:ext uri="{FF2B5EF4-FFF2-40B4-BE49-F238E27FC236}">
                <a16:creationId xmlns:a16="http://schemas.microsoft.com/office/drawing/2014/main" id="{5A1514CC-709A-4716-983E-EC8E407DF695}"/>
              </a:ext>
            </a:extLst>
          </p:cNvPr>
          <p:cNvSpPr txBox="1"/>
          <p:nvPr/>
        </p:nvSpPr>
        <p:spPr>
          <a:xfrm>
            <a:off x="8374018" y="3409146"/>
            <a:ext cx="1395703" cy="954107"/>
          </a:xfrm>
          <a:prstGeom prst="rect">
            <a:avLst/>
          </a:prstGeom>
          <a:solidFill>
            <a:schemeClr val="tx2">
              <a:lumMod val="60000"/>
              <a:lumOff val="40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2800" b="1" dirty="0"/>
              <a:t>10-year </a:t>
            </a:r>
          </a:p>
          <a:p>
            <a:pPr algn="ctr"/>
            <a:r>
              <a:rPr lang="en-US" sz="2800" b="1" dirty="0"/>
              <a:t>goals</a:t>
            </a:r>
          </a:p>
        </p:txBody>
      </p:sp>
      <p:sp>
        <p:nvSpPr>
          <p:cNvPr id="14" name="Rectangle 13">
            <a:extLst>
              <a:ext uri="{FF2B5EF4-FFF2-40B4-BE49-F238E27FC236}">
                <a16:creationId xmlns:a16="http://schemas.microsoft.com/office/drawing/2014/main" id="{A01C7B74-A901-41E2-8123-7870CF220EED}"/>
              </a:ext>
            </a:extLst>
          </p:cNvPr>
          <p:cNvSpPr/>
          <p:nvPr/>
        </p:nvSpPr>
        <p:spPr>
          <a:xfrm>
            <a:off x="3962400" y="5029200"/>
            <a:ext cx="6096000" cy="1477328"/>
          </a:xfrm>
          <a:prstGeom prst="rect">
            <a:avLst/>
          </a:prstGeom>
        </p:spPr>
        <p:txBody>
          <a:bodyPr>
            <a:spAutoFit/>
          </a:bodyPr>
          <a:lstStyle/>
          <a:p>
            <a:r>
              <a:rPr lang="en-US" dirty="0"/>
              <a:t>With your 10-year trajectory defined, it’s now helpful to</a:t>
            </a:r>
          </a:p>
          <a:p>
            <a:r>
              <a:rPr lang="en-US" dirty="0"/>
              <a:t>identify logical intermediate goals that will be important</a:t>
            </a:r>
          </a:p>
          <a:p>
            <a:r>
              <a:rPr lang="en-US" dirty="0"/>
              <a:t>in the realization of your long-term aspirations. Clarifying</a:t>
            </a:r>
          </a:p>
          <a:p>
            <a:r>
              <a:rPr lang="en-US" dirty="0"/>
              <a:t>these goals will also help you evaluate and respond to</a:t>
            </a:r>
          </a:p>
          <a:p>
            <a:r>
              <a:rPr lang="en-US" dirty="0"/>
              <a:t>each new request or opportunity.</a:t>
            </a:r>
          </a:p>
        </p:txBody>
      </p:sp>
    </p:spTree>
    <p:extLst>
      <p:ext uri="{BB962C8B-B14F-4D97-AF65-F5344CB8AC3E}">
        <p14:creationId xmlns:p14="http://schemas.microsoft.com/office/powerpoint/2010/main" val="3314029656"/>
      </p:ext>
    </p:extLst>
  </p:cSld>
  <p:clrMapOvr>
    <a:masterClrMapping/>
  </p:clrMapOvr>
</p:sld>
</file>

<file path=ppt/theme/theme1.xml><?xml version="1.0" encoding="utf-8"?>
<a:theme xmlns:a="http://schemas.openxmlformats.org/drawingml/2006/main" name="UAMS –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AMS –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07C"/>
        </a:solidFill>
        <a:ln>
          <a:solidFill>
            <a:srgbClr val="80807C"/>
          </a:solidFill>
        </a:ln>
        <a:effectLst/>
      </a:spPr>
      <a:bodyPr rtlCol="0" anchor="ctr"/>
      <a:lstStyle>
        <a:defPPr marL="285750" indent="-285750" algn="ctr">
          <a:buFontTx/>
          <a:buChar cha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7271</TotalTime>
  <Words>1171</Words>
  <Application>Microsoft Office PowerPoint</Application>
  <PresentationFormat>Widescreen</PresentationFormat>
  <Paragraphs>92</Paragraphs>
  <Slides>13</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13</vt:i4>
      </vt:variant>
    </vt:vector>
  </HeadingPairs>
  <TitlesOfParts>
    <vt:vector size="23" baseType="lpstr">
      <vt:lpstr>Arial</vt:lpstr>
      <vt:lpstr>BlinkMacSystemFont</vt:lpstr>
      <vt:lpstr>Calibri</vt:lpstr>
      <vt:lpstr>Segoe UI</vt:lpstr>
      <vt:lpstr>UAMS – Gray</vt:lpstr>
      <vt:lpstr>UAMS – Red</vt:lpstr>
      <vt:lpstr>Custom Design</vt:lpstr>
      <vt:lpstr>1_Custom Design</vt:lpstr>
      <vt:lpstr>2_Custom Design</vt:lpstr>
      <vt:lpstr>3_Custom Design</vt:lpstr>
      <vt:lpstr>PowerPoint Presentation</vt:lpstr>
      <vt:lpstr>Principles</vt:lpstr>
      <vt:lpstr>Meaningful work</vt:lpstr>
      <vt:lpstr>Creating your plan</vt:lpstr>
      <vt:lpstr>Step 1: Clarify your governing values</vt:lpstr>
      <vt:lpstr>Step 2: Prioritize your governing values</vt:lpstr>
      <vt:lpstr>Step 3: Identify your strengths</vt:lpstr>
      <vt:lpstr>Step 4: Consistent with your values, where do you want to be 10 years from now?</vt:lpstr>
      <vt:lpstr>Step 5: Work backward to your 1, 3, and 5 year goals</vt:lpstr>
      <vt:lpstr>Step 6: What skills or tasks do you need to develop to achieve your one-year goals?</vt:lpstr>
      <vt:lpstr>Step 7: Write a “learning contract” for each skill or task.</vt:lpstr>
      <vt:lpstr>Step 8: Involve your supervisor &amp; mentors</vt:lpstr>
      <vt:lpstr>Step 9: Repeat steps 6 &amp; 7 for your three and five-year goals</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Jennifer Moulton</dc:creator>
  <cp:lastModifiedBy>Schootman, Mario</cp:lastModifiedBy>
  <cp:revision>289</cp:revision>
  <cp:lastPrinted>2020-07-27T15:38:11Z</cp:lastPrinted>
  <dcterms:created xsi:type="dcterms:W3CDTF">2012-06-27T20:39:58Z</dcterms:created>
  <dcterms:modified xsi:type="dcterms:W3CDTF">2022-04-19T15:19:37Z</dcterms:modified>
</cp:coreProperties>
</file>