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37441188" cy="51206400"/>
  <p:embeddedFontLst>
    <p:embeddedFont>
      <p:font typeface="Quattrocento" panose="020B0604020202020204" charset="0"/>
      <p:regular r:id="rId5"/>
      <p:bold r:id="rId6"/>
    </p:embeddedFont>
    <p:embeddedFont>
      <p:font typeface="Calibri" panose="020F0502020204030204" pitchFamily="34" charset="0"/>
      <p:regular r:id="rId7"/>
      <p:bold r:id="rId8"/>
      <p:italic r:id="rId9"/>
      <p:boldItalic r:id="rId10"/>
    </p:embeddedFont>
    <p:embeddedFont>
      <p:font typeface="Quattrocento Sans" panose="020B0604020202020204" charset="0"/>
      <p:regular r:id="rId11"/>
    </p:embeddedFont>
  </p:embeddedFontLst>
  <p:custDataLst>
    <p:tags r:id="rId12"/>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9552">
          <p15:clr>
            <a:srgbClr val="A4A3A4"/>
          </p15:clr>
        </p15:guide>
        <p15:guide id="2" pos="2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A5"/>
    <a:srgbClr val="FDD07F"/>
    <a:srgbClr val="FFE89F"/>
    <a:srgbClr val="D3D5DF"/>
    <a:srgbClr val="D2D8E4"/>
    <a:srgbClr val="C1C9D9"/>
    <a:srgbClr val="D17D7D"/>
    <a:srgbClr val="B41E1E"/>
    <a:srgbClr val="B9D7DC"/>
    <a:srgbClr val="FA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autoAdjust="0"/>
  </p:normalViewPr>
  <p:slideViewPr>
    <p:cSldViewPr>
      <p:cViewPr varScale="1">
        <p:scale>
          <a:sx n="10" d="100"/>
          <a:sy n="10" d="100"/>
        </p:scale>
        <p:origin x="994" y="-77"/>
      </p:cViewPr>
      <p:guideLst>
        <p:guide orient="horz" pos="9552"/>
        <p:guide pos="25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t" anchorCtr="0" compatLnSpc="1">
            <a:prstTxWarp prst="textNoShape">
              <a:avLst/>
            </a:prstTxWarp>
          </a:bodyPr>
          <a:lstStyle>
            <a:defPPr>
              <a:defRPr kern="1200" smtId="4294967295"/>
            </a:defPPr>
            <a:lvl1pPr defTabSz="5373688">
              <a:defRPr sz="7100" smtClean="0"/>
            </a:lvl1pPr>
          </a:lstStyle>
          <a:p>
            <a:pPr>
              <a:defRPr/>
            </a:pPr>
            <a:endParaRPr lang="en-US"/>
          </a:p>
        </p:txBody>
      </p:sp>
      <p:sp>
        <p:nvSpPr>
          <p:cNvPr id="4099" name="Rectangle 1027"/>
          <p:cNvSpPr>
            <a:spLocks noGrp="1" noChangeArrowheads="1"/>
          </p:cNvSpPr>
          <p:nvPr>
            <p:ph type="dt" sz="quarter" idx="1"/>
          </p:nvPr>
        </p:nvSpPr>
        <p:spPr bwMode="auto">
          <a:xfrm>
            <a:off x="21216938"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t" anchorCtr="0" compatLnSpc="1">
            <a:prstTxWarp prst="textNoShape">
              <a:avLst/>
            </a:prstTxWarp>
          </a:bodyPr>
          <a:lstStyle>
            <a:defPPr>
              <a:defRPr kern="1200" smtId="4294967295"/>
            </a:defPPr>
            <a:lvl1pPr algn="r" defTabSz="5373688">
              <a:defRPr sz="7100" smtClean="0"/>
            </a:lvl1pPr>
          </a:lstStyle>
          <a:p>
            <a:pPr>
              <a:defRPr/>
            </a:pPr>
            <a:endParaRPr lang="en-US"/>
          </a:p>
        </p:txBody>
      </p:sp>
      <p:sp>
        <p:nvSpPr>
          <p:cNvPr id="4100" name="Rectangle 1028"/>
          <p:cNvSpPr>
            <a:spLocks noGrp="1" noChangeArrowheads="1"/>
          </p:cNvSpPr>
          <p:nvPr>
            <p:ph type="ftr" sz="quarter" idx="2"/>
          </p:nvPr>
        </p:nvSpPr>
        <p:spPr bwMode="auto">
          <a:xfrm>
            <a:off x="0" y="53722588"/>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b" anchorCtr="0" compatLnSpc="1">
            <a:prstTxWarp prst="textNoShape">
              <a:avLst/>
            </a:prstTxWarp>
          </a:bodyPr>
          <a:lstStyle>
            <a:defPPr>
              <a:defRPr kern="1200" smtId="4294967295"/>
            </a:defPPr>
            <a:lvl1pPr defTabSz="5373688">
              <a:defRPr sz="7100" smtClean="0"/>
            </a:lvl1pPr>
          </a:lstStyle>
          <a:p>
            <a:pPr>
              <a:defRPr/>
            </a:pPr>
            <a:endParaRPr lang="en-US"/>
          </a:p>
        </p:txBody>
      </p:sp>
      <p:sp>
        <p:nvSpPr>
          <p:cNvPr id="4101" name="Rectangle 1029"/>
          <p:cNvSpPr>
            <a:spLocks noGrp="1" noChangeArrowheads="1"/>
          </p:cNvSpPr>
          <p:nvPr>
            <p:ph type="sldNum" sz="quarter" idx="3"/>
          </p:nvPr>
        </p:nvSpPr>
        <p:spPr bwMode="auto">
          <a:xfrm>
            <a:off x="21216938" y="53722588"/>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b" anchorCtr="0" compatLnSpc="1">
            <a:prstTxWarp prst="textNoShape">
              <a:avLst/>
            </a:prstTxWarp>
          </a:bodyPr>
          <a:lstStyle>
            <a:defPPr>
              <a:defRPr kern="1200" smtId="4294967295"/>
            </a:defPPr>
            <a:lvl1pPr algn="r" defTabSz="5373688">
              <a:defRPr sz="7100" smtClean="0"/>
            </a:lvl1pPr>
          </a:lstStyle>
          <a:p>
            <a:pPr>
              <a:defRPr/>
            </a:pPr>
            <a:fld id="{C3821831-2B9E-4755-9FF2-D0B0BEF81726}" type="slidenum">
              <a:rPr lang="en-US"/>
              <a:pPr>
                <a:defRPr/>
              </a:pPr>
              <a:t>‹#›</a:t>
            </a:fld>
            <a:endParaRPr lang="en-US"/>
          </a:p>
        </p:txBody>
      </p:sp>
    </p:spTree>
    <p:extLst>
      <p:ext uri="{BB962C8B-B14F-4D97-AF65-F5344CB8AC3E}">
        <p14:creationId xmlns:p14="http://schemas.microsoft.com/office/powerpoint/2010/main" val="224416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smtId="4294967295"/>
            </a:defPPr>
            <a:lvl1pPr defTabSz="5392738">
              <a:defRPr sz="7100" smtClean="0"/>
            </a:lvl1pPr>
          </a:lstStyle>
          <a:p>
            <a:pPr>
              <a:defRPr/>
            </a:pPr>
            <a:endParaRPr lang="en-US"/>
          </a:p>
        </p:txBody>
      </p:sp>
      <p:sp>
        <p:nvSpPr>
          <p:cNvPr id="17411" name="Rectangle 3"/>
          <p:cNvSpPr>
            <a:spLocks noGrp="1" noChangeArrowheads="1"/>
          </p:cNvSpPr>
          <p:nvPr>
            <p:ph type="dt" idx="1"/>
          </p:nvPr>
        </p:nvSpPr>
        <p:spPr bwMode="auto">
          <a:xfrm>
            <a:off x="21207412" y="0"/>
            <a:ext cx="16225838"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smtId="4294967295"/>
            </a:defPPr>
            <a:lvl1pPr algn="r" defTabSz="5392738">
              <a:defRPr sz="71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4583113" y="4241800"/>
            <a:ext cx="28274962" cy="212058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3744913" y="26860500"/>
            <a:ext cx="29952950" cy="254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53713062"/>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b" anchorCtr="0" compatLnSpc="1">
            <a:prstTxWarp prst="textNoShape">
              <a:avLst/>
            </a:prstTxWarp>
          </a:bodyPr>
          <a:lstStyle>
            <a:defPPr>
              <a:defRPr kern="1200" smtId="4294967295"/>
            </a:defPPr>
            <a:lvl1pPr defTabSz="5392738">
              <a:defRPr sz="7100" smtClean="0"/>
            </a:lvl1pPr>
          </a:lstStyle>
          <a:p>
            <a:pPr>
              <a:defRPr/>
            </a:pPr>
            <a:endParaRPr lang="en-US"/>
          </a:p>
        </p:txBody>
      </p:sp>
      <p:sp>
        <p:nvSpPr>
          <p:cNvPr id="17415" name="Rectangle 7"/>
          <p:cNvSpPr>
            <a:spLocks noGrp="1" noChangeArrowheads="1"/>
          </p:cNvSpPr>
          <p:nvPr>
            <p:ph type="sldNum" sz="quarter" idx="5"/>
          </p:nvPr>
        </p:nvSpPr>
        <p:spPr bwMode="auto">
          <a:xfrm>
            <a:off x="21207412" y="53713062"/>
            <a:ext cx="16225838"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b" anchorCtr="0" compatLnSpc="1">
            <a:prstTxWarp prst="textNoShape">
              <a:avLst/>
            </a:prstTxWarp>
          </a:bodyPr>
          <a:lstStyle>
            <a:defPPr>
              <a:defRPr kern="1200" smtId="4294967295"/>
            </a:defPPr>
            <a:lvl1pPr algn="r" defTabSz="5392738">
              <a:defRPr sz="7100" smtClean="0"/>
            </a:lvl1pPr>
          </a:lstStyle>
          <a:p>
            <a:pPr>
              <a:defRPr/>
            </a:pPr>
            <a:fld id="{A7A3E3C6-57BD-4827-A686-7B170B46C045}" type="slidenum">
              <a:rPr lang="en-US"/>
              <a:pPr>
                <a:defRPr/>
              </a:pPr>
              <a:t>‹#›</a:t>
            </a:fld>
            <a:endParaRPr lang="en-US"/>
          </a:p>
        </p:txBody>
      </p:sp>
    </p:spTree>
    <p:extLst>
      <p:ext uri="{BB962C8B-B14F-4D97-AF65-F5344CB8AC3E}">
        <p14:creationId xmlns:p14="http://schemas.microsoft.com/office/powerpoint/2010/main" val="1668735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5392738" eaLnBrk="0" hangingPunct="0">
              <a:defRPr sz="3000">
                <a:solidFill>
                  <a:schemeClr val="tx1"/>
                </a:solidFill>
                <a:latin typeface="Arial"/>
              </a:defRPr>
            </a:lvl1pPr>
            <a:lvl2pPr marL="742950" indent="-285750" defTabSz="5392738" eaLnBrk="0" hangingPunct="0">
              <a:defRPr sz="3000">
                <a:solidFill>
                  <a:schemeClr val="tx1"/>
                </a:solidFill>
                <a:latin typeface="Arial"/>
              </a:defRPr>
            </a:lvl2pPr>
            <a:lvl3pPr marL="1143000" indent="-228600" defTabSz="5392738" eaLnBrk="0" hangingPunct="0">
              <a:defRPr sz="3000">
                <a:solidFill>
                  <a:schemeClr val="tx1"/>
                </a:solidFill>
                <a:latin typeface="Arial"/>
              </a:defRPr>
            </a:lvl3pPr>
            <a:lvl4pPr marL="1600200" indent="-228600" defTabSz="5392738" eaLnBrk="0" hangingPunct="0">
              <a:defRPr sz="3000">
                <a:solidFill>
                  <a:schemeClr val="tx1"/>
                </a:solidFill>
                <a:latin typeface="Arial"/>
              </a:defRPr>
            </a:lvl4pPr>
            <a:lvl5pPr marL="2057400" indent="-228600" defTabSz="5392738" eaLnBrk="0" hangingPunct="0">
              <a:defRPr sz="3000">
                <a:solidFill>
                  <a:schemeClr val="tx1"/>
                </a:solidFill>
                <a:latin typeface="Arial"/>
              </a:defRPr>
            </a:lvl5pPr>
            <a:lvl6pPr marL="2514600" indent="-228600" defTabSz="5392738" eaLnBrk="0" fontAlgn="base" hangingPunct="0">
              <a:spcBef>
                <a:spcPct val="0"/>
              </a:spcBef>
              <a:spcAft>
                <a:spcPct val="0"/>
              </a:spcAft>
              <a:defRPr sz="3000">
                <a:solidFill>
                  <a:schemeClr val="tx1"/>
                </a:solidFill>
                <a:latin typeface="Arial"/>
              </a:defRPr>
            </a:lvl6pPr>
            <a:lvl7pPr marL="2971800" indent="-228600" defTabSz="5392738" eaLnBrk="0" fontAlgn="base" hangingPunct="0">
              <a:spcBef>
                <a:spcPct val="0"/>
              </a:spcBef>
              <a:spcAft>
                <a:spcPct val="0"/>
              </a:spcAft>
              <a:defRPr sz="3000">
                <a:solidFill>
                  <a:schemeClr val="tx1"/>
                </a:solidFill>
                <a:latin typeface="Arial"/>
              </a:defRPr>
            </a:lvl7pPr>
            <a:lvl8pPr marL="3429000" indent="-228600" defTabSz="5392738" eaLnBrk="0" fontAlgn="base" hangingPunct="0">
              <a:spcBef>
                <a:spcPct val="0"/>
              </a:spcBef>
              <a:spcAft>
                <a:spcPct val="0"/>
              </a:spcAft>
              <a:defRPr sz="3000">
                <a:solidFill>
                  <a:schemeClr val="tx1"/>
                </a:solidFill>
                <a:latin typeface="Arial"/>
              </a:defRPr>
            </a:lvl8pPr>
            <a:lvl9pPr marL="3886200" indent="-228600" defTabSz="5392738" eaLnBrk="0" fontAlgn="base" hangingPunct="0">
              <a:spcBef>
                <a:spcPct val="0"/>
              </a:spcBef>
              <a:spcAft>
                <a:spcPct val="0"/>
              </a:spcAft>
              <a:defRPr sz="3000">
                <a:solidFill>
                  <a:schemeClr val="tx1"/>
                </a:solidFill>
                <a:latin typeface="Arial"/>
              </a:defRPr>
            </a:lvl9pPr>
          </a:lstStyle>
          <a:p>
            <a:pPr eaLnBrk="1" hangingPunct="1"/>
            <a:fld id="{8013D4E7-0005-4E28-B809-46F629ED953E}" type="slidenum">
              <a:rPr lang="en-US" sz="7100"/>
              <a:pPr eaLnBrk="1" hangingPunct="1"/>
              <a:t>1</a:t>
            </a:fld>
            <a:endParaRPr lang="en-US" sz="71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4064D7D-464A-4708-9759-403F89E21017}" type="slidenum">
              <a:rPr lang="en-US"/>
              <a:pPr>
                <a:defRPr/>
              </a:pPr>
              <a:t>‹#›</a:t>
            </a:fld>
            <a:endParaRPr lang="en-US"/>
          </a:p>
        </p:txBody>
      </p:sp>
    </p:spTree>
    <p:extLst>
      <p:ext uri="{BB962C8B-B14F-4D97-AF65-F5344CB8AC3E}">
        <p14:creationId xmlns:p14="http://schemas.microsoft.com/office/powerpoint/2010/main" val="1581756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EC84F10-113F-4F09-A76B-2176B34E08D9}" type="slidenum">
              <a:rPr lang="en-US"/>
              <a:pPr>
                <a:defRPr/>
              </a:pPr>
              <a:t>‹#›</a:t>
            </a:fld>
            <a:endParaRPr lang="en-US"/>
          </a:p>
        </p:txBody>
      </p:sp>
    </p:spTree>
    <p:extLst>
      <p:ext uri="{BB962C8B-B14F-4D97-AF65-F5344CB8AC3E}">
        <p14:creationId xmlns:p14="http://schemas.microsoft.com/office/powerpoint/2010/main" val="38286358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39F5895-A9FE-429D-AE19-E169F67F1C26}" type="slidenum">
              <a:rPr lang="en-US"/>
              <a:pPr>
                <a:defRPr/>
              </a:pPr>
              <a:t>‹#›</a:t>
            </a:fld>
            <a:endParaRPr lang="en-US"/>
          </a:p>
        </p:txBody>
      </p:sp>
    </p:spTree>
    <p:extLst>
      <p:ext uri="{BB962C8B-B14F-4D97-AF65-F5344CB8AC3E}">
        <p14:creationId xmlns:p14="http://schemas.microsoft.com/office/powerpoint/2010/main" val="14927728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78A6E67-DA7B-4FCC-A18A-FC7C8A034C4D}" type="slidenum">
              <a:rPr lang="en-US"/>
              <a:pPr>
                <a:defRPr/>
              </a:pPr>
              <a:t>‹#›</a:t>
            </a:fld>
            <a:endParaRPr lang="en-US"/>
          </a:p>
        </p:txBody>
      </p:sp>
    </p:spTree>
    <p:extLst>
      <p:ext uri="{BB962C8B-B14F-4D97-AF65-F5344CB8AC3E}">
        <p14:creationId xmlns:p14="http://schemas.microsoft.com/office/powerpoint/2010/main" val="10542188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AB7E099-5C0A-4709-9BBB-71DECD41AB32}" type="slidenum">
              <a:rPr lang="en-US"/>
              <a:pPr>
                <a:defRPr/>
              </a:pPr>
              <a:t>‹#›</a:t>
            </a:fld>
            <a:endParaRPr lang="en-US"/>
          </a:p>
        </p:txBody>
      </p:sp>
    </p:spTree>
    <p:extLst>
      <p:ext uri="{BB962C8B-B14F-4D97-AF65-F5344CB8AC3E}">
        <p14:creationId xmlns:p14="http://schemas.microsoft.com/office/powerpoint/2010/main" val="30720901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513" y="7681913"/>
            <a:ext cx="1967388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03D45C2-6D5F-448B-95B1-CD0C53878048}" type="slidenum">
              <a:rPr lang="en-US"/>
              <a:pPr>
                <a:defRPr/>
              </a:pPr>
              <a:t>‹#›</a:t>
            </a:fld>
            <a:endParaRPr lang="en-US"/>
          </a:p>
        </p:txBody>
      </p:sp>
    </p:spTree>
    <p:extLst>
      <p:ext uri="{BB962C8B-B14F-4D97-AF65-F5344CB8AC3E}">
        <p14:creationId xmlns:p14="http://schemas.microsoft.com/office/powerpoint/2010/main" val="26168467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18610943-C3CC-4B71-9F28-BF9409E4CB80}" type="slidenum">
              <a:rPr lang="en-US"/>
              <a:pPr>
                <a:defRPr/>
              </a:pPr>
              <a:t>‹#›</a:t>
            </a:fld>
            <a:endParaRPr lang="en-US"/>
          </a:p>
        </p:txBody>
      </p:sp>
    </p:spTree>
    <p:extLst>
      <p:ext uri="{BB962C8B-B14F-4D97-AF65-F5344CB8AC3E}">
        <p14:creationId xmlns:p14="http://schemas.microsoft.com/office/powerpoint/2010/main" val="5192036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D78326B-3987-4EE9-9239-5FDA69C8126D}" type="slidenum">
              <a:rPr lang="en-US"/>
              <a:pPr>
                <a:defRPr/>
              </a:pPr>
              <a:t>‹#›</a:t>
            </a:fld>
            <a:endParaRPr lang="en-US"/>
          </a:p>
        </p:txBody>
      </p:sp>
    </p:spTree>
    <p:extLst>
      <p:ext uri="{BB962C8B-B14F-4D97-AF65-F5344CB8AC3E}">
        <p14:creationId xmlns:p14="http://schemas.microsoft.com/office/powerpoint/2010/main" val="30023040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61F3B20C-577A-4608-AF62-749557E31E38}" type="slidenum">
              <a:rPr lang="en-US"/>
              <a:pPr>
                <a:defRPr/>
              </a:pPr>
              <a:t>‹#›</a:t>
            </a:fld>
            <a:endParaRPr lang="en-US"/>
          </a:p>
        </p:txBody>
      </p:sp>
    </p:spTree>
    <p:extLst>
      <p:ext uri="{BB962C8B-B14F-4D97-AF65-F5344CB8AC3E}">
        <p14:creationId xmlns:p14="http://schemas.microsoft.com/office/powerpoint/2010/main" val="40400780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CA0EE2-436D-4402-9038-3DA719D297AD}" type="slidenum">
              <a:rPr lang="en-US"/>
              <a:pPr>
                <a:defRPr/>
              </a:pPr>
              <a:t>‹#›</a:t>
            </a:fld>
            <a:endParaRPr lang="en-US"/>
          </a:p>
        </p:txBody>
      </p:sp>
    </p:spTree>
    <p:extLst>
      <p:ext uri="{BB962C8B-B14F-4D97-AF65-F5344CB8AC3E}">
        <p14:creationId xmlns:p14="http://schemas.microsoft.com/office/powerpoint/2010/main" val="2360966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5C1286E-2D26-43B2-8CD4-A2F0A623D127}" type="slidenum">
              <a:rPr lang="en-US"/>
              <a:pPr>
                <a:defRPr/>
              </a:pPr>
              <a:t>‹#›</a:t>
            </a:fld>
            <a:endParaRPr lang="en-US"/>
          </a:p>
        </p:txBody>
      </p:sp>
    </p:spTree>
    <p:extLst>
      <p:ext uri="{BB962C8B-B14F-4D97-AF65-F5344CB8AC3E}">
        <p14:creationId xmlns:p14="http://schemas.microsoft.com/office/powerpoint/2010/main" val="30038419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BF"/>
            </a:gs>
            <a:gs pos="100000">
              <a:srgbClr val="FFFF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smtClean="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smtClean="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smtClean="0"/>
            </a:lvl1pPr>
          </a:lstStyle>
          <a:p>
            <a:pPr>
              <a:defRPr/>
            </a:pPr>
            <a:fld id="{EAD58424-6508-4C08-B0AB-A12183DAE990}"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melancholymedallion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hyperlink" Target="https://doi.org/10.1097/00005072-195807000-00007" TargetMode="External"/><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hyperlink" Target="https://doi.org/10.1017/S0317167100018667" TargetMode="External"/><Relationship Id="rId2" Type="http://schemas.openxmlformats.org/officeDocument/2006/relationships/audio" Target="../media/media1.m4a"/><Relationship Id="rId16" Type="http://schemas.openxmlformats.org/officeDocument/2006/relationships/hyperlink" Target="https://doi.org/10.1192/bjp.98.411.280" TargetMode="External"/><Relationship Id="rId1" Type="http://schemas.microsoft.com/office/2007/relationships/media" Target="../media/media1.m4a"/><Relationship Id="rId6" Type="http://schemas.openxmlformats.org/officeDocument/2006/relationships/image" Target="../media/image4.emf"/><Relationship Id="rId11" Type="http://schemas.openxmlformats.org/officeDocument/2006/relationships/hyperlink" Target="https://doi.org/10.1093/ageing/afaa010" TargetMode="External"/><Relationship Id="rId5" Type="http://schemas.openxmlformats.org/officeDocument/2006/relationships/image" Target="../media/image3.emf"/><Relationship Id="rId15" Type="http://schemas.openxmlformats.org/officeDocument/2006/relationships/hyperlink" Target="https://doi.org/10.1136/bmj.2.5212.1562" TargetMode="External"/><Relationship Id="rId10" Type="http://schemas.openxmlformats.org/officeDocument/2006/relationships/hyperlink" Target="https://doi.org/10.1097/00005053-197806000-00010" TargetMode="External"/><Relationship Id="rId4" Type="http://schemas.openxmlformats.org/officeDocument/2006/relationships/notesSlide" Target="../notesSlides/notesSlide1.xml"/><Relationship Id="rId9" Type="http://schemas.openxmlformats.org/officeDocument/2006/relationships/hyperlink" Target="https://doi.org/10.1212/wnl.16.10.963" TargetMode="External"/><Relationship Id="rId14" Type="http://schemas.openxmlformats.org/officeDocument/2006/relationships/hyperlink" Target="https://doi.org/10.1002/anr.1780321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46000">
              <a:schemeClr val="accent2">
                <a:lumMod val="25000"/>
                <a:lumOff val="75000"/>
              </a:schemeClr>
            </a:gs>
          </a:gsLst>
          <a:lin ang="5400000" scaled="1"/>
        </a:gradFill>
        <a:effectLst/>
      </p:bgPr>
    </p:bg>
    <p:spTree>
      <p:nvGrpSpPr>
        <p:cNvPr id="1" name=""/>
        <p:cNvGrpSpPr/>
        <p:nvPr/>
      </p:nvGrpSpPr>
      <p:grpSpPr>
        <a:xfrm>
          <a:off x="0" y="0"/>
          <a:ext cx="0" cy="0"/>
          <a:chOff x="0" y="0"/>
          <a:chExt cx="0" cy="0"/>
        </a:xfrm>
      </p:grpSpPr>
      <p:sp>
        <p:nvSpPr>
          <p:cNvPr id="42" name="Rectangle 10">
            <a:extLst>
              <a:ext uri="{FF2B5EF4-FFF2-40B4-BE49-F238E27FC236}">
                <a16:creationId xmlns:a16="http://schemas.microsoft.com/office/drawing/2014/main" id="{6E6FAECA-7B53-459F-9726-99A6AE0B0458}"/>
              </a:ext>
            </a:extLst>
          </p:cNvPr>
          <p:cNvSpPr>
            <a:spLocks noChangeArrowheads="1"/>
          </p:cNvSpPr>
          <p:nvPr/>
        </p:nvSpPr>
        <p:spPr bwMode="auto">
          <a:xfrm>
            <a:off x="533400" y="5715000"/>
            <a:ext cx="9677400" cy="12725400"/>
          </a:xfrm>
          <a:prstGeom prst="round2DiagRect">
            <a:avLst>
              <a:gd name="adj1" fmla="val 6827"/>
              <a:gd name="adj2" fmla="val 0"/>
            </a:avLst>
          </a:prstGeom>
          <a:solidFill>
            <a:srgbClr val="FDDEA5"/>
          </a:solidFill>
          <a:ln w="12700">
            <a:noFill/>
            <a:miter lim="800000"/>
          </a:ln>
        </p:spPr>
        <p:txBody>
          <a:bodyPr wrap="none" lIns="274320" tIns="73152" rIns="274320" bIns="68563" anchor="ctr" anchorCtr="0"/>
          <a:lstStyle>
            <a:defPPr>
              <a:defRPr kern="1200" smtId="4294967295"/>
            </a:defPPr>
          </a:lstStyle>
          <a:p>
            <a:pPr algn="ctr" defTabSz="4702588">
              <a:defRPr/>
            </a:pPr>
            <a:endParaRPr lang="en-US" sz="3600" b="1">
              <a:noFill/>
              <a:latin typeface="Quattrocento" panose="02020802030000000404" pitchFamily="18" charset="0"/>
            </a:endParaRPr>
          </a:p>
        </p:txBody>
      </p:sp>
      <p:sp>
        <p:nvSpPr>
          <p:cNvPr id="40" name="Rectangle 6"/>
          <p:cNvSpPr>
            <a:spLocks noChangeArrowheads="1"/>
          </p:cNvSpPr>
          <p:nvPr/>
        </p:nvSpPr>
        <p:spPr bwMode="auto">
          <a:xfrm>
            <a:off x="609600" y="609599"/>
            <a:ext cx="42672000" cy="4953001"/>
          </a:xfrm>
          <a:prstGeom prst="round2DiagRect">
            <a:avLst/>
          </a:prstGeom>
          <a:solidFill>
            <a:srgbClr val="B41E1E"/>
          </a:solidFill>
          <a:ln w="9525">
            <a:noFill/>
            <a:miter lim="800000"/>
          </a:ln>
        </p:spPr>
        <p:txBody>
          <a:bodyPr lIns="109721" tIns="54861" rIns="109721" bIns="54861" anchor="ctr"/>
          <a:lstStyle>
            <a:defPPr>
              <a:defRPr kern="1200" smtId="4294967295"/>
            </a:defPPr>
          </a:lstStyle>
          <a:p>
            <a:pPr algn="ctr" defTabSz="3762375">
              <a:defRPr/>
            </a:pPr>
            <a:endParaRPr lang="en-US" sz="4400" b="1" dirty="0">
              <a:solidFill>
                <a:schemeClr val="accent2">
                  <a:lumMod val="20000"/>
                  <a:lumOff val="80000"/>
                </a:schemeClr>
              </a:solidFill>
              <a:effectLst>
                <a:outerShdw blurRad="38100" dist="38100" dir="2700000" algn="tl">
                  <a:srgbClr val="000000"/>
                </a:outerShdw>
              </a:effectLst>
            </a:endParaRPr>
          </a:p>
        </p:txBody>
      </p:sp>
      <p:sp>
        <p:nvSpPr>
          <p:cNvPr id="38" name="Title 11">
            <a:extLst>
              <a:ext uri="{FF2B5EF4-FFF2-40B4-BE49-F238E27FC236}">
                <a16:creationId xmlns:a16="http://schemas.microsoft.com/office/drawing/2014/main" id="{D3A698E4-5105-47D7-8AAB-C4BA53E6D379}"/>
              </a:ext>
            </a:extLst>
          </p:cNvPr>
          <p:cNvSpPr txBox="1"/>
          <p:nvPr/>
        </p:nvSpPr>
        <p:spPr>
          <a:xfrm>
            <a:off x="1371600" y="1254500"/>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defTabSz="631427"/>
            <a:r>
              <a:rPr lang="en-US" sz="8800" dirty="0">
                <a:solidFill>
                  <a:schemeClr val="bg1"/>
                </a:solidFill>
                <a:latin typeface="Arial" panose="020B0604020202020204" pitchFamily="34" charset="0"/>
                <a:cs typeface="Arial" panose="020B0604020202020204" pitchFamily="34" charset="0"/>
              </a:rPr>
              <a:t>GCA Masquerading as Altered Mental Status and Diarrhea</a:t>
            </a:r>
          </a:p>
        </p:txBody>
      </p:sp>
      <p:sp>
        <p:nvSpPr>
          <p:cNvPr id="39" name="Text Placeholder 16">
            <a:extLst>
              <a:ext uri="{FF2B5EF4-FFF2-40B4-BE49-F238E27FC236}">
                <a16:creationId xmlns:a16="http://schemas.microsoft.com/office/drawing/2014/main" id="{9FEE118B-FBC6-45D8-93CE-3A87E15AD5C3}"/>
              </a:ext>
            </a:extLst>
          </p:cNvPr>
          <p:cNvSpPr txBox="1"/>
          <p:nvPr/>
        </p:nvSpPr>
        <p:spPr>
          <a:xfrm>
            <a:off x="1524000" y="2667000"/>
            <a:ext cx="41148000" cy="2899255"/>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6000" dirty="0">
                <a:solidFill>
                  <a:schemeClr val="bg1"/>
                </a:solidFill>
                <a:latin typeface="Arial" panose="020B0604020202020204" pitchFamily="34" charset="0"/>
                <a:cs typeface="Arial" panose="020B0604020202020204" pitchFamily="34" charset="0"/>
              </a:rPr>
              <a:t>Suzanne </a:t>
            </a:r>
            <a:r>
              <a:rPr lang="en-US" sz="6000" dirty="0" err="1">
                <a:solidFill>
                  <a:schemeClr val="bg1"/>
                </a:solidFill>
                <a:latin typeface="Arial" panose="020B0604020202020204" pitchFamily="34" charset="0"/>
                <a:cs typeface="Arial" panose="020B0604020202020204" pitchFamily="34" charset="0"/>
              </a:rPr>
              <a:t>Abou</a:t>
            </a:r>
            <a:r>
              <a:rPr lang="en-US" sz="6000" dirty="0">
                <a:solidFill>
                  <a:schemeClr val="bg1"/>
                </a:solidFill>
                <a:latin typeface="Arial" panose="020B0604020202020204" pitchFamily="34" charset="0"/>
                <a:cs typeface="Arial" panose="020B0604020202020204" pitchFamily="34" charset="0"/>
              </a:rPr>
              <a:t>-Diab B.S., Muhammad Abu-</a:t>
            </a:r>
            <a:r>
              <a:rPr lang="en-US" sz="6000" dirty="0" err="1">
                <a:solidFill>
                  <a:schemeClr val="bg1"/>
                </a:solidFill>
                <a:latin typeface="Arial" panose="020B0604020202020204" pitchFamily="34" charset="0"/>
                <a:cs typeface="Arial" panose="020B0604020202020204" pitchFamily="34" charset="0"/>
              </a:rPr>
              <a:t>Rmaileh</a:t>
            </a:r>
            <a:r>
              <a:rPr lang="en-US" sz="6000" dirty="0">
                <a:solidFill>
                  <a:schemeClr val="bg1"/>
                </a:solidFill>
                <a:latin typeface="Arial" panose="020B0604020202020204" pitchFamily="34" charset="0"/>
                <a:cs typeface="Arial" panose="020B0604020202020204" pitchFamily="34" charset="0"/>
              </a:rPr>
              <a:t> B.S., </a:t>
            </a:r>
            <a:r>
              <a:rPr lang="en-US" sz="6000" dirty="0" err="1">
                <a:solidFill>
                  <a:schemeClr val="bg1"/>
                </a:solidFill>
                <a:latin typeface="Arial" panose="020B0604020202020204" pitchFamily="34" charset="0"/>
                <a:cs typeface="Arial" panose="020B0604020202020204" pitchFamily="34" charset="0"/>
              </a:rPr>
              <a:t>Amad</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Walajahi</a:t>
            </a:r>
            <a:r>
              <a:rPr lang="en-US" sz="6000" dirty="0">
                <a:solidFill>
                  <a:schemeClr val="bg1"/>
                </a:solidFill>
                <a:latin typeface="Arial" panose="020B0604020202020204" pitchFamily="34" charset="0"/>
                <a:cs typeface="Arial" panose="020B0604020202020204" pitchFamily="34" charset="0"/>
              </a:rPr>
              <a:t> B.A. M.S., Nicholas Gowen, M.D., Gayathri Krishnan M.D.</a:t>
            </a:r>
            <a:br>
              <a:rPr lang="en-US" sz="6000" dirty="0">
                <a:solidFill>
                  <a:schemeClr val="bg1"/>
                </a:solidFill>
                <a:latin typeface="Arial" panose="020B0604020202020204" pitchFamily="34" charset="0"/>
                <a:cs typeface="Arial" panose="020B0604020202020204" pitchFamily="34" charset="0"/>
              </a:rPr>
            </a:br>
            <a:r>
              <a:rPr lang="en-US" sz="6000" dirty="0">
                <a:solidFill>
                  <a:schemeClr val="bg1"/>
                </a:solidFill>
                <a:latin typeface="Arial" panose="020B0604020202020204" pitchFamily="34" charset="0"/>
                <a:cs typeface="Arial" panose="020B0604020202020204" pitchFamily="34" charset="0"/>
              </a:rPr>
              <a:t>Department of  Internal Medicine, University of Arkansas for Medical Sciences, Little Rock, AR</a:t>
            </a:r>
            <a:endParaRPr lang="en-US" sz="5600" dirty="0">
              <a:solidFill>
                <a:schemeClr val="bg1"/>
              </a:solidFill>
              <a:latin typeface="Quattrocento Sans" panose="020B0502050000020003" pitchFamily="34" charset="0"/>
            </a:endParaRPr>
          </a:p>
        </p:txBody>
      </p:sp>
      <p:sp>
        <p:nvSpPr>
          <p:cNvPr id="44" name="Rectangle 10">
            <a:extLst>
              <a:ext uri="{FF2B5EF4-FFF2-40B4-BE49-F238E27FC236}">
                <a16:creationId xmlns:a16="http://schemas.microsoft.com/office/drawing/2014/main" id="{65DEA53B-8C55-4281-8C92-1B2F1CBC79EE}"/>
              </a:ext>
            </a:extLst>
          </p:cNvPr>
          <p:cNvSpPr>
            <a:spLocks noChangeArrowheads="1"/>
          </p:cNvSpPr>
          <p:nvPr/>
        </p:nvSpPr>
        <p:spPr bwMode="auto">
          <a:xfrm>
            <a:off x="11506200" y="6057900"/>
            <a:ext cx="9601200" cy="873301"/>
          </a:xfrm>
          <a:prstGeom prst="round2DiagRect">
            <a:avLst>
              <a:gd name="adj1" fmla="val 30177"/>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Quattrocento" panose="02020802030000000404" pitchFamily="18" charset="0"/>
              </a:rPr>
              <a:t>Case Report</a:t>
            </a:r>
          </a:p>
        </p:txBody>
      </p:sp>
      <p:sp>
        <p:nvSpPr>
          <p:cNvPr id="46" name="Rectangle 10">
            <a:extLst>
              <a:ext uri="{FF2B5EF4-FFF2-40B4-BE49-F238E27FC236}">
                <a16:creationId xmlns:a16="http://schemas.microsoft.com/office/drawing/2014/main" id="{092E1FA2-37D8-400C-9B5C-644E0120747E}"/>
              </a:ext>
            </a:extLst>
          </p:cNvPr>
          <p:cNvSpPr>
            <a:spLocks noChangeArrowheads="1"/>
          </p:cNvSpPr>
          <p:nvPr/>
        </p:nvSpPr>
        <p:spPr bwMode="auto">
          <a:xfrm>
            <a:off x="22707599" y="13685244"/>
            <a:ext cx="9601200" cy="873301"/>
          </a:xfrm>
          <a:prstGeom prst="round2DiagRect">
            <a:avLst>
              <a:gd name="adj1" fmla="val 30177"/>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Quattrocento" panose="02020802030000000404" pitchFamily="18" charset="0"/>
              </a:rPr>
              <a:t>Results</a:t>
            </a:r>
          </a:p>
        </p:txBody>
      </p:sp>
      <p:sp>
        <p:nvSpPr>
          <p:cNvPr id="48" name="Rectangle 10">
            <a:extLst>
              <a:ext uri="{FF2B5EF4-FFF2-40B4-BE49-F238E27FC236}">
                <a16:creationId xmlns:a16="http://schemas.microsoft.com/office/drawing/2014/main" id="{E3FEBAB5-D47E-42BA-A84C-C1EA43E9ED05}"/>
              </a:ext>
            </a:extLst>
          </p:cNvPr>
          <p:cNvSpPr>
            <a:spLocks noChangeArrowheads="1"/>
          </p:cNvSpPr>
          <p:nvPr/>
        </p:nvSpPr>
        <p:spPr bwMode="auto">
          <a:xfrm>
            <a:off x="33604200" y="6057900"/>
            <a:ext cx="9601200" cy="873301"/>
          </a:xfrm>
          <a:prstGeom prst="round2DiagRect">
            <a:avLst>
              <a:gd name="adj1" fmla="val 30178"/>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a:solidFill>
                  <a:schemeClr val="bg1"/>
                </a:solidFill>
                <a:latin typeface="Quattrocento" panose="02020802030000000404" pitchFamily="18" charset="0"/>
              </a:rPr>
              <a:t>Conclusion</a:t>
            </a:r>
          </a:p>
        </p:txBody>
      </p:sp>
      <p:sp>
        <p:nvSpPr>
          <p:cNvPr id="50" name="Rectangle 10">
            <a:extLst>
              <a:ext uri="{FF2B5EF4-FFF2-40B4-BE49-F238E27FC236}">
                <a16:creationId xmlns:a16="http://schemas.microsoft.com/office/drawing/2014/main" id="{C7AAC99D-FA63-4F20-9BC9-620B7B5958BE}"/>
              </a:ext>
            </a:extLst>
          </p:cNvPr>
          <p:cNvSpPr>
            <a:spLocks noChangeArrowheads="1"/>
          </p:cNvSpPr>
          <p:nvPr/>
        </p:nvSpPr>
        <p:spPr bwMode="auto">
          <a:xfrm>
            <a:off x="571500" y="6232240"/>
            <a:ext cx="9601200" cy="873301"/>
          </a:xfrm>
          <a:prstGeom prst="round2DiagRect">
            <a:avLst>
              <a:gd name="adj1" fmla="val 30178"/>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Quattrocento" panose="02020802030000000404" pitchFamily="18" charset="0"/>
              </a:rPr>
              <a:t>Introduction</a:t>
            </a:r>
          </a:p>
        </p:txBody>
      </p:sp>
      <p:sp>
        <p:nvSpPr>
          <p:cNvPr id="52" name="Rectangle 10">
            <a:extLst>
              <a:ext uri="{FF2B5EF4-FFF2-40B4-BE49-F238E27FC236}">
                <a16:creationId xmlns:a16="http://schemas.microsoft.com/office/drawing/2014/main" id="{48ED2435-580E-419E-B71D-5D8F033EB9A6}"/>
              </a:ext>
            </a:extLst>
          </p:cNvPr>
          <p:cNvSpPr>
            <a:spLocks noChangeArrowheads="1"/>
          </p:cNvSpPr>
          <p:nvPr/>
        </p:nvSpPr>
        <p:spPr bwMode="auto">
          <a:xfrm>
            <a:off x="33604200" y="28422600"/>
            <a:ext cx="9601200" cy="873301"/>
          </a:xfrm>
          <a:prstGeom prst="round2DiagRect">
            <a:avLst>
              <a:gd name="adj1" fmla="val 33555"/>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a:solidFill>
                  <a:schemeClr val="bg1"/>
                </a:solidFill>
                <a:latin typeface="Quattrocento" panose="02020802030000000404" pitchFamily="18" charset="0"/>
              </a:rPr>
              <a:t>Acknowledgements</a:t>
            </a:r>
          </a:p>
        </p:txBody>
      </p:sp>
      <p:sp>
        <p:nvSpPr>
          <p:cNvPr id="22" name="TextBox 21">
            <a:extLst>
              <a:ext uri="{FF2B5EF4-FFF2-40B4-BE49-F238E27FC236}">
                <a16:creationId xmlns:a16="http://schemas.microsoft.com/office/drawing/2014/main" id="{EBB6AC4A-C17C-4A50-801D-9D770B2D4747}"/>
              </a:ext>
            </a:extLst>
          </p:cNvPr>
          <p:cNvSpPr txBox="1"/>
          <p:nvPr/>
        </p:nvSpPr>
        <p:spPr>
          <a:xfrm>
            <a:off x="571500" y="7697415"/>
            <a:ext cx="9601200" cy="9941183"/>
          </a:xfrm>
          <a:prstGeom prst="rect">
            <a:avLst/>
          </a:prstGeom>
          <a:noFill/>
        </p:spPr>
        <p:txBody>
          <a:bodyPr wrap="square" rtlCol="0">
            <a:spAutoFit/>
          </a:bodyPr>
          <a:lstStyle>
            <a:defPPr>
              <a:defRPr kern="1200" smtId="4294967295"/>
            </a:defPPr>
          </a:lstStyle>
          <a:p>
            <a:pPr defTabSz="2944562" eaLnBrk="1" hangingPunct="1"/>
            <a:r>
              <a:rPr lang="en-US" sz="3200" dirty="0"/>
              <a:t>Giant Cell Arteritis (GCA) is a cell-mediated immune response due to endothelial injury. GCA is found in patients over the age of 70 and in Caucasian populations. Common presentation of GCA includes headache, vision loss, jaw claudication, weight loss, night sweats, and fatigue. There are some unusual presentations of GCA that have a predominant neurologic presentation such as GCA-induced vascular dementia and stroke. Even more unusual, there have been some cases of patients presenting with changes in mentation that improved upon diagnosis and treatment of GCA. Caselli et al. reports 5 out of 166 or 3% of GCA patients present with neuropsychiatric symptoms; however, little description was provided besides describing the presentation as an “organic affective disorder.” Neither the pathophysiology, clinical pattern, nor the prevalence are well understood. We present a case of a patient with altered mental status related to GCA and a literature review of similar cases.</a:t>
            </a:r>
            <a:endParaRPr lang="en-US" sz="3200" dirty="0">
              <a:solidFill>
                <a:srgbClr val="000000"/>
              </a:solidFill>
              <a:latin typeface="Arial" charset="0"/>
            </a:endParaRPr>
          </a:p>
        </p:txBody>
      </p:sp>
      <p:sp>
        <p:nvSpPr>
          <p:cNvPr id="26" name="TextBox 25">
            <a:extLst>
              <a:ext uri="{FF2B5EF4-FFF2-40B4-BE49-F238E27FC236}">
                <a16:creationId xmlns:a16="http://schemas.microsoft.com/office/drawing/2014/main" id="{ECB570BB-CDF7-4286-A7F3-F8768DEAAF9D}"/>
              </a:ext>
            </a:extLst>
          </p:cNvPr>
          <p:cNvSpPr txBox="1"/>
          <p:nvPr/>
        </p:nvSpPr>
        <p:spPr>
          <a:xfrm>
            <a:off x="11506200" y="7391400"/>
            <a:ext cx="9601200" cy="25822454"/>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US" sz="3200" dirty="0"/>
              <a:t>Giant cell arteritis (GCA), also known as temporal arteritis, is a large and medium cell vasculitis of undetermined etiology that usually presents in the geriatric population with systemic effects- such as fever, myalgias, chronic headache, and vision changes. Atypical manifestations, such as altered mental status (AMS) and diarrhea, of GCA are rare.</a:t>
            </a:r>
          </a:p>
          <a:p>
            <a:pPr marL="342900" indent="-342900">
              <a:buFont typeface="Arial" panose="020B0604020202020204" pitchFamily="34" charset="0"/>
              <a:buChar char="•"/>
            </a:pPr>
            <a:r>
              <a:rPr lang="en-US" sz="3200" dirty="0"/>
              <a:t> We are reporting a case that presented with pellagra-like symptoms, specifically diarrhea, due to cognitive and functional decline associated with GCA.</a:t>
            </a:r>
          </a:p>
          <a:p>
            <a:pPr marL="342900" indent="-342900">
              <a:buFont typeface="Arial" panose="020B0604020202020204" pitchFamily="34" charset="0"/>
              <a:buChar char="•"/>
            </a:pPr>
            <a:r>
              <a:rPr lang="en-US" sz="3200" dirty="0"/>
              <a:t>The patient was a 74-year-old Caucasian male with past medical history significant for coronary artery disease (CAD), hypertension, non-insulin dependent diabetes, and hypothyroidism.</a:t>
            </a:r>
          </a:p>
          <a:p>
            <a:pPr marL="342900" indent="-342900">
              <a:buFont typeface="Arial" panose="020B0604020202020204" pitchFamily="34" charset="0"/>
              <a:buChar char="•"/>
            </a:pPr>
            <a:r>
              <a:rPr lang="en-US" sz="3200" dirty="0"/>
              <a:t>On examination he was hemodynamically stable except for a temperature of 100.2. </a:t>
            </a:r>
          </a:p>
          <a:p>
            <a:pPr marL="342900" indent="-342900">
              <a:buFont typeface="Arial" panose="020B0604020202020204" pitchFamily="34" charset="0"/>
              <a:buChar char="•"/>
            </a:pPr>
            <a:r>
              <a:rPr lang="en-US" sz="3200" dirty="0"/>
              <a:t>He appeared to be somnolent and confused. Specifically, the family reported memory decline and worsening function performing instrumental activities of daily living (IADL) over the past three months. </a:t>
            </a:r>
          </a:p>
          <a:p>
            <a:pPr marL="342900" indent="-342900">
              <a:buFont typeface="Arial" panose="020B0604020202020204" pitchFamily="34" charset="0"/>
              <a:buChar char="•"/>
            </a:pPr>
            <a:endParaRPr lang="en-US" sz="3200" b="1" dirty="0"/>
          </a:p>
          <a:p>
            <a:endParaRPr lang="en-US" sz="3600" b="1" dirty="0"/>
          </a:p>
          <a:p>
            <a:endParaRPr lang="en-US" sz="3600" b="1" dirty="0"/>
          </a:p>
          <a:p>
            <a:endParaRPr lang="en-US" sz="3600" b="1" dirty="0"/>
          </a:p>
          <a:p>
            <a:r>
              <a:rPr lang="en-US" sz="3600" b="1" dirty="0"/>
              <a:t>LABORATORY WORK UP</a:t>
            </a:r>
            <a:endParaRPr lang="en-US" sz="3200" b="1" dirty="0"/>
          </a:p>
          <a:p>
            <a:endParaRPr lang="en-US" sz="3200" b="1" dirty="0"/>
          </a:p>
          <a:p>
            <a:pPr marL="342900" indent="-342900">
              <a:buFont typeface="Arial" panose="020B0604020202020204" pitchFamily="34" charset="0"/>
              <a:buChar char="•"/>
            </a:pPr>
            <a:r>
              <a:rPr lang="en-US" sz="3200" dirty="0"/>
              <a:t>WBC 19.0 x 10</a:t>
            </a:r>
            <a:r>
              <a:rPr lang="en-US" sz="3200" baseline="30000" dirty="0"/>
              <a:t>3</a:t>
            </a:r>
            <a:r>
              <a:rPr lang="en-US" sz="3200" dirty="0"/>
              <a:t>/mm</a:t>
            </a:r>
            <a:r>
              <a:rPr lang="en-US" sz="3200" baseline="30000" dirty="0"/>
              <a:t>3</a:t>
            </a:r>
            <a:r>
              <a:rPr lang="en-US" sz="3200" dirty="0"/>
              <a:t> (normal &lt;10), hypokalemia, hyponatremia, and creatinine of 2.7mg/dL (&lt;1.2), all of which improved with hydration. </a:t>
            </a:r>
          </a:p>
          <a:p>
            <a:pPr marL="342900" indent="-342900">
              <a:buFont typeface="Arial" panose="020B0604020202020204" pitchFamily="34" charset="0"/>
              <a:buChar char="•"/>
            </a:pPr>
            <a:r>
              <a:rPr lang="en-US" sz="3200" dirty="0"/>
              <a:t>Further workup of urine and blood cultures, as well as </a:t>
            </a:r>
            <a:r>
              <a:rPr lang="en-US" sz="3200" i="1" dirty="0"/>
              <a:t>C. difficile </a:t>
            </a:r>
            <a:r>
              <a:rPr lang="en-US" sz="3200" dirty="0"/>
              <a:t>toxin, were all negative</a:t>
            </a:r>
          </a:p>
          <a:p>
            <a:pPr marL="342900" indent="-342900">
              <a:buFont typeface="Arial" panose="020B0604020202020204" pitchFamily="34" charset="0"/>
              <a:buChar char="•"/>
            </a:pPr>
            <a:r>
              <a:rPr lang="en-US" sz="3200" dirty="0"/>
              <a:t>Chest imaging was unremarkable and computed tomography (CT) of the head showed no acute processes. However, CT of the abdomen showed distended bowel loops, concerning for ileus.</a:t>
            </a:r>
          </a:p>
          <a:p>
            <a:pPr marL="342900" indent="-342900">
              <a:buFont typeface="Arial" panose="020B0604020202020204" pitchFamily="34" charset="0"/>
              <a:buChar char="•"/>
            </a:pPr>
            <a:r>
              <a:rPr lang="en-US" sz="3200" dirty="0"/>
              <a:t>Erythrocyte sedimentation rate (ESR) and ferritin were both elevated; he also had a low folate, vitamin B6, and zinc. </a:t>
            </a:r>
          </a:p>
          <a:p>
            <a:pPr marL="342900" indent="-342900">
              <a:buFont typeface="Arial" panose="020B0604020202020204" pitchFamily="34" charset="0"/>
              <a:buChar char="•"/>
            </a:pPr>
            <a:r>
              <a:rPr lang="en-US" sz="3200" dirty="0"/>
              <a:t>The head magnetic resonance imaging (MRI) and CT angiography (CTA) were unremarkable. A diagnosis of GCA became a part of the differential based on his presentation and subsequently, a temporal artery biopsy was performed. The biopsy findings were consistent with temporal arteritis; the patient was started on high-dose systemic steroids for treatment of his condition.</a:t>
            </a:r>
          </a:p>
          <a:p>
            <a:endParaRPr lang="en-US" sz="2400" dirty="0"/>
          </a:p>
        </p:txBody>
      </p:sp>
      <p:sp>
        <p:nvSpPr>
          <p:cNvPr id="294" name="TextBox 293">
            <a:extLst>
              <a:ext uri="{FF2B5EF4-FFF2-40B4-BE49-F238E27FC236}">
                <a16:creationId xmlns:a16="http://schemas.microsoft.com/office/drawing/2014/main" id="{02AB78DF-FFEE-448D-966C-EA5988806A81}"/>
              </a:ext>
            </a:extLst>
          </p:cNvPr>
          <p:cNvSpPr txBox="1"/>
          <p:nvPr/>
        </p:nvSpPr>
        <p:spPr>
          <a:xfrm>
            <a:off x="33642300" y="7391400"/>
            <a:ext cx="9525000" cy="6370975"/>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US" sz="2400" dirty="0"/>
              <a:t>This presentation of GCA is unique due to AMS and diarrhea. </a:t>
            </a:r>
          </a:p>
          <a:p>
            <a:pPr marL="342900" indent="-342900">
              <a:buFont typeface="Arial" panose="020B0604020202020204" pitchFamily="34" charset="0"/>
              <a:buChar char="•"/>
            </a:pPr>
            <a:r>
              <a:rPr lang="en-US" sz="2400" dirty="0"/>
              <a:t>While there have been some documented cases of GCA-related vascular dementia, it would not explain our patient’s improvement with prednisone and nutrient replenishment.</a:t>
            </a:r>
          </a:p>
          <a:p>
            <a:pPr marL="342900" indent="-342900">
              <a:buFont typeface="Arial" panose="020B0604020202020204" pitchFamily="34" charset="0"/>
              <a:buChar char="•"/>
            </a:pPr>
            <a:r>
              <a:rPr lang="en-US" sz="2400" dirty="0"/>
              <a:t>Possible mechanisms includes vasculitis of the intracranial or meningeal vessels and vasculitis of the vertebral artery system leading to ischemia of the temporal and occipital lobes as this would decrease blood flow to the brain and lead to mild ischemia. A global systemic inflammatory effect cannot be ruled out as another main cause. </a:t>
            </a:r>
          </a:p>
          <a:p>
            <a:pPr marL="342900" indent="-342900">
              <a:buFont typeface="Arial" panose="020B0604020202020204" pitchFamily="34" charset="0"/>
              <a:buChar char="•"/>
            </a:pPr>
            <a:r>
              <a:rPr lang="en-US" sz="2400" dirty="0"/>
              <a:t> 6 cases in the literature where GCA presented with memory alterations not related to depression, with all 5 patients improving after being administered steroids and one dying without being treated with steroids.</a:t>
            </a:r>
          </a:p>
          <a:p>
            <a:pPr marL="342900" indent="-342900">
              <a:buFont typeface="Arial" panose="020B0604020202020204" pitchFamily="34" charset="0"/>
              <a:buChar char="•"/>
            </a:pPr>
            <a:r>
              <a:rPr lang="en-US" sz="2400" dirty="0"/>
              <a:t>GCA should be considered in the differential diagnosis for altered mental status in elderly patients, especially since it can be easily treated leading to significant improvement in function.</a:t>
            </a:r>
          </a:p>
        </p:txBody>
      </p:sp>
      <p:sp>
        <p:nvSpPr>
          <p:cNvPr id="19" name="Rectangle 10">
            <a:extLst>
              <a:ext uri="{FF2B5EF4-FFF2-40B4-BE49-F238E27FC236}">
                <a16:creationId xmlns:a16="http://schemas.microsoft.com/office/drawing/2014/main" id="{FC2CB4E1-ADF8-744E-804F-6D1F00A11C11}"/>
              </a:ext>
            </a:extLst>
          </p:cNvPr>
          <p:cNvSpPr>
            <a:spLocks noChangeArrowheads="1"/>
          </p:cNvSpPr>
          <p:nvPr/>
        </p:nvSpPr>
        <p:spPr bwMode="auto">
          <a:xfrm>
            <a:off x="609600" y="19188867"/>
            <a:ext cx="9601200" cy="873301"/>
          </a:xfrm>
          <a:prstGeom prst="round2DiagRect">
            <a:avLst>
              <a:gd name="adj1" fmla="val 30178"/>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Quattrocento" panose="02020802030000000404" pitchFamily="18" charset="0"/>
              </a:rPr>
              <a:t>Literature Review</a:t>
            </a:r>
          </a:p>
        </p:txBody>
      </p:sp>
      <p:graphicFrame>
        <p:nvGraphicFramePr>
          <p:cNvPr id="3" name="Table 2">
            <a:extLst>
              <a:ext uri="{FF2B5EF4-FFF2-40B4-BE49-F238E27FC236}">
                <a16:creationId xmlns:a16="http://schemas.microsoft.com/office/drawing/2014/main" id="{63E203B2-7EA7-9148-836D-472717E6898C}"/>
              </a:ext>
            </a:extLst>
          </p:cNvPr>
          <p:cNvGraphicFramePr>
            <a:graphicFrameLocks noGrp="1"/>
          </p:cNvGraphicFramePr>
          <p:nvPr>
            <p:extLst>
              <p:ext uri="{D42A27DB-BD31-4B8C-83A1-F6EECF244321}">
                <p14:modId xmlns:p14="http://schemas.microsoft.com/office/powerpoint/2010/main" val="61397077"/>
              </p:ext>
            </p:extLst>
          </p:nvPr>
        </p:nvGraphicFramePr>
        <p:xfrm>
          <a:off x="598714" y="20554033"/>
          <a:ext cx="9822906" cy="10923065"/>
        </p:xfrm>
        <a:graphic>
          <a:graphicData uri="http://schemas.openxmlformats.org/drawingml/2006/table">
            <a:tbl>
              <a:tblPr>
                <a:tableStyleId>{5C22544A-7EE6-4342-B048-85BDC9FD1C3A}</a:tableStyleId>
              </a:tblPr>
              <a:tblGrid>
                <a:gridCol w="1049995">
                  <a:extLst>
                    <a:ext uri="{9D8B030D-6E8A-4147-A177-3AD203B41FA5}">
                      <a16:colId xmlns:a16="http://schemas.microsoft.com/office/drawing/2014/main" val="2534695223"/>
                    </a:ext>
                  </a:extLst>
                </a:gridCol>
                <a:gridCol w="425450">
                  <a:extLst>
                    <a:ext uri="{9D8B030D-6E8A-4147-A177-3AD203B41FA5}">
                      <a16:colId xmlns:a16="http://schemas.microsoft.com/office/drawing/2014/main" val="2109582620"/>
                    </a:ext>
                  </a:extLst>
                </a:gridCol>
                <a:gridCol w="601997">
                  <a:extLst>
                    <a:ext uri="{9D8B030D-6E8A-4147-A177-3AD203B41FA5}">
                      <a16:colId xmlns:a16="http://schemas.microsoft.com/office/drawing/2014/main" val="1863783245"/>
                    </a:ext>
                  </a:extLst>
                </a:gridCol>
                <a:gridCol w="1627493">
                  <a:extLst>
                    <a:ext uri="{9D8B030D-6E8A-4147-A177-3AD203B41FA5}">
                      <a16:colId xmlns:a16="http://schemas.microsoft.com/office/drawing/2014/main" val="3548345233"/>
                    </a:ext>
                  </a:extLst>
                </a:gridCol>
                <a:gridCol w="1063995">
                  <a:extLst>
                    <a:ext uri="{9D8B030D-6E8A-4147-A177-3AD203B41FA5}">
                      <a16:colId xmlns:a16="http://schemas.microsoft.com/office/drawing/2014/main" val="863409612"/>
                    </a:ext>
                  </a:extLst>
                </a:gridCol>
                <a:gridCol w="685997">
                  <a:extLst>
                    <a:ext uri="{9D8B030D-6E8A-4147-A177-3AD203B41FA5}">
                      <a16:colId xmlns:a16="http://schemas.microsoft.com/office/drawing/2014/main" val="31788381"/>
                    </a:ext>
                  </a:extLst>
                </a:gridCol>
                <a:gridCol w="685997">
                  <a:extLst>
                    <a:ext uri="{9D8B030D-6E8A-4147-A177-3AD203B41FA5}">
                      <a16:colId xmlns:a16="http://schemas.microsoft.com/office/drawing/2014/main" val="3923417130"/>
                    </a:ext>
                  </a:extLst>
                </a:gridCol>
                <a:gridCol w="1063995">
                  <a:extLst>
                    <a:ext uri="{9D8B030D-6E8A-4147-A177-3AD203B41FA5}">
                      <a16:colId xmlns:a16="http://schemas.microsoft.com/office/drawing/2014/main" val="3709531082"/>
                    </a:ext>
                  </a:extLst>
                </a:gridCol>
                <a:gridCol w="1063995">
                  <a:extLst>
                    <a:ext uri="{9D8B030D-6E8A-4147-A177-3AD203B41FA5}">
                      <a16:colId xmlns:a16="http://schemas.microsoft.com/office/drawing/2014/main" val="2890786288"/>
                    </a:ext>
                  </a:extLst>
                </a:gridCol>
                <a:gridCol w="1553992">
                  <a:extLst>
                    <a:ext uri="{9D8B030D-6E8A-4147-A177-3AD203B41FA5}">
                      <a16:colId xmlns:a16="http://schemas.microsoft.com/office/drawing/2014/main" val="3962820714"/>
                    </a:ext>
                  </a:extLst>
                </a:gridCol>
              </a:tblGrid>
              <a:tr h="1817581">
                <a:tc>
                  <a:txBody>
                    <a:bodyPr/>
                    <a:lstStyle/>
                    <a:p>
                      <a:pPr algn="l" fontAlgn="t"/>
                      <a:r>
                        <a:rPr lang="en-US" sz="1600" u="none" strike="noStrike">
                          <a:effectLst/>
                        </a:rPr>
                        <a:t>Article</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Age</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Gender</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Memory Changes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Disorientation</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Delirium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Impaired Attention</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Hallucinations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Treatment</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Did patient improve?</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53012581"/>
                  </a:ext>
                </a:extLst>
              </a:tr>
              <a:tr h="1367581">
                <a:tc>
                  <a:txBody>
                    <a:bodyPr/>
                    <a:lstStyle/>
                    <a:p>
                      <a:pPr algn="l" fontAlgn="t"/>
                      <a:r>
                        <a:rPr lang="en-US" sz="1600" u="none" strike="noStrike">
                          <a:effectLst/>
                        </a:rPr>
                        <a:t>Lahaye 2020</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0.7 mg/kg/-day of oral prednisone</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44568602"/>
                  </a:ext>
                </a:extLst>
              </a:tr>
              <a:tr h="1817581">
                <a:tc>
                  <a:txBody>
                    <a:bodyPr/>
                    <a:lstStyle/>
                    <a:p>
                      <a:pPr algn="l" fontAlgn="t"/>
                      <a:r>
                        <a:rPr lang="en-US" sz="1600" u="none" strike="noStrike">
                          <a:effectLst/>
                        </a:rPr>
                        <a:t>Mahraj 2014</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No</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high dose iIV methyl prednisolone</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05862668"/>
                  </a:ext>
                </a:extLst>
              </a:tr>
              <a:tr h="1367581">
                <a:tc>
                  <a:txBody>
                    <a:bodyPr/>
                    <a:lstStyle/>
                    <a:p>
                      <a:pPr algn="l" fontAlgn="t"/>
                      <a:r>
                        <a:rPr lang="en-US" sz="1600" u="none" strike="noStrike">
                          <a:effectLst/>
                        </a:rPr>
                        <a:t>Pascuzzi 1989</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72</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Daily prednisone 60mg</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99725302"/>
                  </a:ext>
                </a:extLst>
              </a:tr>
              <a:tr h="1817581">
                <a:tc>
                  <a:txBody>
                    <a:bodyPr/>
                    <a:lstStyle/>
                    <a:p>
                      <a:pPr algn="l" fontAlgn="t"/>
                      <a:r>
                        <a:rPr lang="en-US" sz="1600" u="none" strike="noStrike">
                          <a:effectLst/>
                        </a:rPr>
                        <a:t>Cochran 1978</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Decrease in nonverbal</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Mild</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Prednisone 60mg/day and then tapered</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33967777"/>
                  </a:ext>
                </a:extLst>
              </a:tr>
              <a:tr h="1817581">
                <a:tc>
                  <a:txBody>
                    <a:bodyPr/>
                    <a:lstStyle/>
                    <a:p>
                      <a:pPr algn="l" fontAlgn="t"/>
                      <a:r>
                        <a:rPr lang="en-US" sz="1600" u="none" strike="noStrike">
                          <a:effectLst/>
                        </a:rPr>
                        <a:t>Pauley and Hughes 1960 Case 7</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72</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F</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Prednisone 20mg qid</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13583556"/>
                  </a:ext>
                </a:extLst>
              </a:tr>
              <a:tr h="917579">
                <a:tc>
                  <a:txBody>
                    <a:bodyPr/>
                    <a:lstStyle/>
                    <a:p>
                      <a:pPr algn="l" fontAlgn="t"/>
                      <a:r>
                        <a:rPr lang="en-US" sz="1600" u="none" strike="noStrike">
                          <a:effectLst/>
                        </a:rPr>
                        <a:t>Vereker 1952</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67</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Codeine</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Patient died before treatment</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70729601"/>
                  </a:ext>
                </a:extLst>
              </a:tr>
            </a:tbl>
          </a:graphicData>
        </a:graphic>
      </p:graphicFrame>
      <p:pic>
        <p:nvPicPr>
          <p:cNvPr id="4" name="Picture 3">
            <a:extLst>
              <a:ext uri="{FF2B5EF4-FFF2-40B4-BE49-F238E27FC236}">
                <a16:creationId xmlns:a16="http://schemas.microsoft.com/office/drawing/2014/main" id="{610A9858-4002-7442-B76A-8A4E5B2248AE}"/>
              </a:ext>
            </a:extLst>
          </p:cNvPr>
          <p:cNvPicPr>
            <a:picLocks/>
          </p:cNvPicPr>
          <p:nvPr/>
        </p:nvPicPr>
        <p:blipFill>
          <a:blip r:embed="rId5"/>
          <a:stretch>
            <a:fillRect/>
          </a:stretch>
        </p:blipFill>
        <p:spPr>
          <a:xfrm>
            <a:off x="22707599" y="14895398"/>
            <a:ext cx="9765792" cy="5486400"/>
          </a:xfrm>
          <a:prstGeom prst="rect">
            <a:avLst/>
          </a:prstGeom>
        </p:spPr>
      </p:pic>
      <p:pic>
        <p:nvPicPr>
          <p:cNvPr id="6" name="Picture 5">
            <a:extLst>
              <a:ext uri="{FF2B5EF4-FFF2-40B4-BE49-F238E27FC236}">
                <a16:creationId xmlns:a16="http://schemas.microsoft.com/office/drawing/2014/main" id="{EC38A24B-37DB-2D40-BE7F-A41B2F613596}"/>
              </a:ext>
            </a:extLst>
          </p:cNvPr>
          <p:cNvPicPr>
            <a:picLocks/>
          </p:cNvPicPr>
          <p:nvPr/>
        </p:nvPicPr>
        <p:blipFill>
          <a:blip r:embed="rId6"/>
          <a:stretch>
            <a:fillRect/>
          </a:stretch>
        </p:blipFill>
        <p:spPr>
          <a:xfrm>
            <a:off x="22772077" y="20554033"/>
            <a:ext cx="9765792" cy="5486400"/>
          </a:xfrm>
          <a:prstGeom prst="rect">
            <a:avLst/>
          </a:prstGeom>
        </p:spPr>
      </p:pic>
      <p:sp>
        <p:nvSpPr>
          <p:cNvPr id="37" name="TextBox 36">
            <a:extLst>
              <a:ext uri="{FF2B5EF4-FFF2-40B4-BE49-F238E27FC236}">
                <a16:creationId xmlns:a16="http://schemas.microsoft.com/office/drawing/2014/main" id="{B2E09420-778D-DE46-A5A4-583DF4B9201F}"/>
              </a:ext>
            </a:extLst>
          </p:cNvPr>
          <p:cNvSpPr txBox="1"/>
          <p:nvPr/>
        </p:nvSpPr>
        <p:spPr>
          <a:xfrm>
            <a:off x="33642300" y="29641800"/>
            <a:ext cx="9525000" cy="830997"/>
          </a:xfrm>
          <a:prstGeom prst="rect">
            <a:avLst/>
          </a:prstGeom>
          <a:noFill/>
        </p:spPr>
        <p:txBody>
          <a:bodyPr wrap="square" rtlCol="0">
            <a:spAutoFit/>
          </a:bodyPr>
          <a:lstStyle>
            <a:defPPr>
              <a:defRPr kern="1200" smtId="4294967295"/>
            </a:defPPr>
          </a:lstStyle>
          <a:p>
            <a:pPr algn="just"/>
            <a:r>
              <a:rPr lang="en-US" sz="2400" dirty="0"/>
              <a:t>We thank the UAMS College of Medicine and the Internal Medicine Department</a:t>
            </a:r>
          </a:p>
        </p:txBody>
      </p:sp>
      <p:pic>
        <p:nvPicPr>
          <p:cNvPr id="9" name="GCa Poster Audio.m4a" descr="GCa Poster Audio.m4a">
            <a:hlinkClick r:id="" action="ppaction://media"/>
            <a:extLst>
              <a:ext uri="{FF2B5EF4-FFF2-40B4-BE49-F238E27FC236}">
                <a16:creationId xmlns:a16="http://schemas.microsoft.com/office/drawing/2014/main" id="{D1FE7D9F-47BA-594E-B83F-D79F960733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539200" y="16052800"/>
            <a:ext cx="812800" cy="812800"/>
          </a:xfrm>
          <a:prstGeom prst="rect">
            <a:avLst/>
          </a:prstGeom>
        </p:spPr>
      </p:pic>
      <p:sp>
        <p:nvSpPr>
          <p:cNvPr id="24" name="Rectangle 10">
            <a:extLst>
              <a:ext uri="{FF2B5EF4-FFF2-40B4-BE49-F238E27FC236}">
                <a16:creationId xmlns:a16="http://schemas.microsoft.com/office/drawing/2014/main" id="{6C75EE32-3C7D-46A4-BE0F-CC46E1811400}"/>
              </a:ext>
            </a:extLst>
          </p:cNvPr>
          <p:cNvSpPr>
            <a:spLocks noChangeArrowheads="1"/>
          </p:cNvSpPr>
          <p:nvPr/>
        </p:nvSpPr>
        <p:spPr bwMode="auto">
          <a:xfrm>
            <a:off x="22707599" y="6057900"/>
            <a:ext cx="9432681" cy="873301"/>
          </a:xfrm>
          <a:prstGeom prst="round2DiagRect">
            <a:avLst>
              <a:gd name="adj1" fmla="val 30177"/>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Quattrocento" panose="02020802030000000404" pitchFamily="18" charset="0"/>
              </a:rPr>
              <a:t>HOSPITAL COURSE</a:t>
            </a:r>
          </a:p>
        </p:txBody>
      </p:sp>
      <p:sp>
        <p:nvSpPr>
          <p:cNvPr id="2" name="TextBox 1">
            <a:extLst>
              <a:ext uri="{FF2B5EF4-FFF2-40B4-BE49-F238E27FC236}">
                <a16:creationId xmlns:a16="http://schemas.microsoft.com/office/drawing/2014/main" id="{F81C062E-F4F6-4434-BA1F-E4CD35CFACAB}"/>
              </a:ext>
            </a:extLst>
          </p:cNvPr>
          <p:cNvSpPr txBox="1"/>
          <p:nvPr/>
        </p:nvSpPr>
        <p:spPr>
          <a:xfrm>
            <a:off x="22783800" y="7391400"/>
            <a:ext cx="9356480" cy="6217087"/>
          </a:xfrm>
          <a:prstGeom prst="rect">
            <a:avLst/>
          </a:prstGeom>
          <a:noFill/>
        </p:spPr>
        <p:txBody>
          <a:bodyPr wrap="square" rtlCol="0">
            <a:spAutoFit/>
          </a:bodyPr>
          <a:lstStyle/>
          <a:p>
            <a:r>
              <a:rPr lang="en-US" sz="2800" dirty="0"/>
              <a:t>During his hospitalization, the patient continued to have diarrhea, which required IV-potassium replacement and also high-dose IV-multivitamin with minerals. His symptoms are attributed to a pellagra-like reaction caused by vitamin deficiency due to malnutrition; however, he did not have the classic photosensitive dermatitis with pellagra due to presumably being confined indoors for several months. </a:t>
            </a:r>
          </a:p>
          <a:p>
            <a:endParaRPr lang="en-US" sz="2800" dirty="0"/>
          </a:p>
          <a:p>
            <a:r>
              <a:rPr lang="en-US" sz="2800" dirty="0"/>
              <a:t>It is unclear if the diarrhea caused the vitamin deficiency, or vice versa; however, the patient’s hemogram, diarrhea, and cognition gradually normalized after two weeks of steroid and multivitamin therapy. </a:t>
            </a:r>
          </a:p>
          <a:p>
            <a:endParaRPr lang="en-US" dirty="0"/>
          </a:p>
        </p:txBody>
      </p:sp>
      <p:pic>
        <p:nvPicPr>
          <p:cNvPr id="5" name="Picture 4">
            <a:extLst>
              <a:ext uri="{FF2B5EF4-FFF2-40B4-BE49-F238E27FC236}">
                <a16:creationId xmlns:a16="http://schemas.microsoft.com/office/drawing/2014/main" id="{EB008FBE-90D7-724F-9994-A7420CD5CB33}"/>
              </a:ext>
            </a:extLst>
          </p:cNvPr>
          <p:cNvPicPr>
            <a:picLocks/>
          </p:cNvPicPr>
          <p:nvPr/>
        </p:nvPicPr>
        <p:blipFill>
          <a:blip r:embed="rId8"/>
          <a:stretch>
            <a:fillRect/>
          </a:stretch>
        </p:blipFill>
        <p:spPr>
          <a:xfrm>
            <a:off x="22783798" y="26441400"/>
            <a:ext cx="9765792" cy="5486400"/>
          </a:xfrm>
          <a:prstGeom prst="rect">
            <a:avLst/>
          </a:prstGeom>
        </p:spPr>
      </p:pic>
      <p:sp>
        <p:nvSpPr>
          <p:cNvPr id="27" name="Rectangle 10">
            <a:extLst>
              <a:ext uri="{FF2B5EF4-FFF2-40B4-BE49-F238E27FC236}">
                <a16:creationId xmlns:a16="http://schemas.microsoft.com/office/drawing/2014/main" id="{43F55834-52F9-CD4A-80E0-90D66260490E}"/>
              </a:ext>
            </a:extLst>
          </p:cNvPr>
          <p:cNvSpPr>
            <a:spLocks noChangeArrowheads="1"/>
          </p:cNvSpPr>
          <p:nvPr/>
        </p:nvSpPr>
        <p:spPr bwMode="auto">
          <a:xfrm>
            <a:off x="33604200" y="14478000"/>
            <a:ext cx="9601200" cy="873301"/>
          </a:xfrm>
          <a:prstGeom prst="round2DiagRect">
            <a:avLst>
              <a:gd name="adj1" fmla="val 33555"/>
              <a:gd name="adj2" fmla="val 0"/>
            </a:avLst>
          </a:prstGeom>
          <a:solidFill>
            <a:srgbClr val="B41E1E"/>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a:solidFill>
                  <a:schemeClr val="bg1"/>
                </a:solidFill>
                <a:latin typeface="Quattrocento" panose="02020802030000000404" pitchFamily="18" charset="0"/>
              </a:rPr>
              <a:t>Acknowledgements</a:t>
            </a:r>
          </a:p>
        </p:txBody>
      </p:sp>
      <p:sp>
        <p:nvSpPr>
          <p:cNvPr id="28" name="TextBox 27">
            <a:extLst>
              <a:ext uri="{FF2B5EF4-FFF2-40B4-BE49-F238E27FC236}">
                <a16:creationId xmlns:a16="http://schemas.microsoft.com/office/drawing/2014/main" id="{A0FE585E-2F1C-4F47-900B-F347B5EF148F}"/>
              </a:ext>
            </a:extLst>
          </p:cNvPr>
          <p:cNvSpPr txBox="1"/>
          <p:nvPr/>
        </p:nvSpPr>
        <p:spPr>
          <a:xfrm>
            <a:off x="33642300" y="15773400"/>
            <a:ext cx="9525000" cy="12280285"/>
          </a:xfrm>
          <a:prstGeom prst="rect">
            <a:avLst/>
          </a:prstGeom>
          <a:noFill/>
        </p:spPr>
        <p:txBody>
          <a:bodyPr wrap="square" rtlCol="0">
            <a:spAutoFit/>
          </a:bodyPr>
          <a:lstStyle>
            <a:defPPr>
              <a:defRPr kern="1200" smtId="4294967295"/>
            </a:defPPr>
          </a:lstStyle>
          <a:p>
            <a:pPr marL="457200" indent="-457200">
              <a:buFont typeface="+mj-lt"/>
              <a:buAutoNum type="arabicPeriod"/>
            </a:pPr>
            <a:r>
              <a:rPr lang="en-US" sz="2400" dirty="0"/>
              <a:t>Andrews, J. M. “Giant-Cell (‘temporal’) Arteritis. A Disease with Variable Clinical Manifestations.” </a:t>
            </a:r>
            <a:r>
              <a:rPr lang="en-US" sz="2400" i="1" dirty="0"/>
              <a:t>Neurology</a:t>
            </a:r>
            <a:r>
              <a:rPr lang="en-US" sz="2400" dirty="0"/>
              <a:t> 16, no. 10 (October 1966): 963–71. </a:t>
            </a:r>
            <a:r>
              <a:rPr lang="en-US" sz="2400" dirty="0">
                <a:hlinkClick r:id="rId9"/>
              </a:rPr>
              <a:t>https://doi.org/10.1212/wnl.16.10.963</a:t>
            </a:r>
            <a:r>
              <a:rPr lang="en-US" sz="2400" dirty="0"/>
              <a:t>.</a:t>
            </a:r>
          </a:p>
          <a:p>
            <a:pPr marL="457200" indent="-457200">
              <a:buFont typeface="+mj-lt"/>
              <a:buAutoNum type="arabicPeriod"/>
            </a:pPr>
            <a:r>
              <a:rPr lang="en-US" sz="2400" dirty="0"/>
              <a:t>Cochran, J. W., J. H. Fox, and M. P. Kelly. “Reversible Mental Symptoms in Temporal Arteritis.” </a:t>
            </a:r>
            <a:r>
              <a:rPr lang="en-US" sz="2400" i="1" dirty="0"/>
              <a:t>The Journal of Nervous and Mental Disease</a:t>
            </a:r>
            <a:r>
              <a:rPr lang="en-US" sz="2400" dirty="0"/>
              <a:t> 166, no. 6 (June 1978): 446–47. </a:t>
            </a:r>
            <a:r>
              <a:rPr lang="en-US" sz="2400" dirty="0">
                <a:hlinkClick r:id="rId10"/>
              </a:rPr>
              <a:t>https://doi.org/10.1097/00005053-197806000-00010</a:t>
            </a:r>
            <a:r>
              <a:rPr lang="en-US" sz="2400" dirty="0"/>
              <a:t>.</a:t>
            </a:r>
          </a:p>
          <a:p>
            <a:pPr marL="457200" indent="-457200">
              <a:buFont typeface="+mj-lt"/>
              <a:buAutoNum type="arabicPeriod"/>
            </a:pPr>
            <a:r>
              <a:rPr lang="en-US" sz="2400" dirty="0" err="1"/>
              <a:t>Lahaye</a:t>
            </a:r>
            <a:r>
              <a:rPr lang="en-US" sz="2400" dirty="0"/>
              <a:t>, Clément, Manuel Sanchez, Audrey </a:t>
            </a:r>
            <a:r>
              <a:rPr lang="en-US" sz="2400" dirty="0" err="1"/>
              <a:t>Rouet</a:t>
            </a:r>
            <a:r>
              <a:rPr lang="en-US" sz="2400" dirty="0"/>
              <a:t>, Ariane Gross, Nathalie </a:t>
            </a:r>
            <a:r>
              <a:rPr lang="en-US" sz="2400" dirty="0" err="1"/>
              <a:t>Faucher</a:t>
            </a:r>
            <a:r>
              <a:rPr lang="en-US" sz="2400" dirty="0"/>
              <a:t>, Agathe Raynaud-Simon, and Matthieu </a:t>
            </a:r>
            <a:r>
              <a:rPr lang="en-US" sz="2400" dirty="0" err="1"/>
              <a:t>Lilamand</a:t>
            </a:r>
            <a:r>
              <a:rPr lang="en-US" sz="2400" dirty="0"/>
              <a:t>. “A Curable Pseudo-Dementia Related to an Atypical Presentation of Giant Cell Arteritis.” </a:t>
            </a:r>
            <a:r>
              <a:rPr lang="en-US" sz="2400" i="1" dirty="0"/>
              <a:t>Age and Ageing</a:t>
            </a:r>
            <a:r>
              <a:rPr lang="en-US" sz="2400" dirty="0"/>
              <a:t> 49, no. 3 (April 27, 2020): 487–89. </a:t>
            </a:r>
            <a:r>
              <a:rPr lang="en-US" sz="2400" dirty="0">
                <a:hlinkClick r:id="rId11"/>
              </a:rPr>
              <a:t>https://doi.org/10.1093/ageing/afaa010</a:t>
            </a:r>
            <a:r>
              <a:rPr lang="en-US" sz="2400" dirty="0"/>
              <a:t>.</a:t>
            </a:r>
          </a:p>
          <a:p>
            <a:pPr marL="457200" indent="-457200">
              <a:buFont typeface="+mj-lt"/>
              <a:buAutoNum type="arabicPeriod"/>
            </a:pPr>
            <a:r>
              <a:rPr lang="en-US" sz="2400" dirty="0"/>
              <a:t>Maharaj, M., L. Shimon, and D. Brake. “Confusion in Giant Cell Arteritis - A Diagnostic Challenge.” </a:t>
            </a:r>
            <a:r>
              <a:rPr lang="en-US" sz="2400" i="1" dirty="0"/>
              <a:t>Canadian Journal of Neurological Sciences / Journal </a:t>
            </a:r>
            <a:r>
              <a:rPr lang="en-US" sz="2400" i="1" dirty="0" err="1"/>
              <a:t>Canadien</a:t>
            </a:r>
            <a:r>
              <a:rPr lang="en-US" sz="2400" i="1" dirty="0"/>
              <a:t> Des Sciences </a:t>
            </a:r>
            <a:r>
              <a:rPr lang="en-US" sz="2400" i="1" dirty="0" err="1"/>
              <a:t>Neurologiques</a:t>
            </a:r>
            <a:r>
              <a:rPr lang="en-US" sz="2400" dirty="0"/>
              <a:t> 41, no. 4 (July 2014): 535–37. </a:t>
            </a:r>
            <a:r>
              <a:rPr lang="en-US" sz="2400" dirty="0">
                <a:hlinkClick r:id="rId12"/>
              </a:rPr>
              <a:t>https://doi.org/10.1017/S0317167100018667</a:t>
            </a:r>
            <a:r>
              <a:rPr lang="en-US" sz="2400" dirty="0"/>
              <a:t>.</a:t>
            </a:r>
          </a:p>
          <a:p>
            <a:pPr marL="457200" indent="-457200">
              <a:buFont typeface="+mj-lt"/>
              <a:buAutoNum type="arabicPeriod"/>
            </a:pPr>
            <a:r>
              <a:rPr lang="en-US" sz="2400" dirty="0" err="1"/>
              <a:t>McCORMICK</a:t>
            </a:r>
            <a:r>
              <a:rPr lang="en-US" sz="2400" dirty="0"/>
              <a:t>, H. M., and K. T. </a:t>
            </a:r>
            <a:r>
              <a:rPr lang="en-US" sz="2400" dirty="0" err="1"/>
              <a:t>Neubuerger</a:t>
            </a:r>
            <a:r>
              <a:rPr lang="en-US" sz="2400" dirty="0"/>
              <a:t>. “Giant-Cell Arteritis Involving Small Meningeal and Intracerebral Vessels.” </a:t>
            </a:r>
            <a:r>
              <a:rPr lang="en-US" sz="2400" i="1" dirty="0"/>
              <a:t>Journal of Neuropathology and Experimental Neurology</a:t>
            </a:r>
            <a:r>
              <a:rPr lang="en-US" sz="2400" dirty="0"/>
              <a:t> 17, no. 3 (July 1958): 471–78. </a:t>
            </a:r>
            <a:r>
              <a:rPr lang="en-US" sz="2400" dirty="0">
                <a:hlinkClick r:id="rId13"/>
              </a:rPr>
              <a:t>https://doi.org/10.1097/00005072-195807000-00007</a:t>
            </a:r>
            <a:r>
              <a:rPr lang="en-US" sz="2400" dirty="0"/>
              <a:t>.</a:t>
            </a:r>
          </a:p>
          <a:p>
            <a:pPr marL="457200" indent="-457200">
              <a:buFont typeface="+mj-lt"/>
              <a:buAutoNum type="arabicPeriod"/>
            </a:pPr>
            <a:r>
              <a:rPr lang="en-US" sz="2400" dirty="0" err="1"/>
              <a:t>Pascuzzi</a:t>
            </a:r>
            <a:r>
              <a:rPr lang="en-US" sz="2400" dirty="0"/>
              <a:t>, R. M., K. L. </a:t>
            </a:r>
            <a:r>
              <a:rPr lang="en-US" sz="2400" dirty="0" err="1"/>
              <a:t>Roos</a:t>
            </a:r>
            <a:r>
              <a:rPr lang="en-US" sz="2400" dirty="0"/>
              <a:t>, and T. E. Davis. “Mental Status Abnormalities in Temporal Arteritis: A Treatable Cause of Dementia in the Elderly.” </a:t>
            </a:r>
            <a:r>
              <a:rPr lang="en-US" sz="2400" i="1" dirty="0"/>
              <a:t>Arthritis and Rheumatism</a:t>
            </a:r>
            <a:r>
              <a:rPr lang="en-US" sz="2400" dirty="0"/>
              <a:t> 32, no. 10 (October 1989): 1308–11. </a:t>
            </a:r>
            <a:r>
              <a:rPr lang="en-US" sz="2400" dirty="0">
                <a:hlinkClick r:id="rId14"/>
              </a:rPr>
              <a:t>https://doi.org/10.1002/anr.1780321017</a:t>
            </a:r>
            <a:r>
              <a:rPr lang="en-US" sz="2400" dirty="0"/>
              <a:t>.</a:t>
            </a:r>
          </a:p>
          <a:p>
            <a:pPr marL="457200" indent="-457200">
              <a:buFont typeface="+mj-lt"/>
              <a:buAutoNum type="arabicPeriod"/>
            </a:pPr>
            <a:r>
              <a:rPr lang="en-US" sz="2400" dirty="0" err="1"/>
              <a:t>Paulley</a:t>
            </a:r>
            <a:r>
              <a:rPr lang="en-US" sz="2400" dirty="0"/>
              <a:t>, J. W., and J. P. Hughes. “Giant-Cell Arteritis, or Arteritis of the Aged.” </a:t>
            </a:r>
            <a:r>
              <a:rPr lang="en-US" sz="2400" i="1" dirty="0"/>
              <a:t>British Medical Journal</a:t>
            </a:r>
            <a:r>
              <a:rPr lang="en-US" sz="2400" dirty="0"/>
              <a:t> 2, no. 5212 (November 26, 1960): 1562–67. </a:t>
            </a:r>
            <a:r>
              <a:rPr lang="en-US" sz="2400" dirty="0">
                <a:hlinkClick r:id="rId15"/>
              </a:rPr>
              <a:t>https://doi.org/10.1136/bmj.2.5212.1562</a:t>
            </a:r>
            <a:r>
              <a:rPr lang="en-US" sz="2400" dirty="0"/>
              <a:t>.</a:t>
            </a:r>
          </a:p>
          <a:p>
            <a:pPr marL="457200" indent="-457200">
              <a:buFont typeface="+mj-lt"/>
              <a:buAutoNum type="arabicPeriod"/>
            </a:pPr>
            <a:r>
              <a:rPr lang="en-US" sz="2400" dirty="0" err="1"/>
              <a:t>Vereker</a:t>
            </a:r>
            <a:r>
              <a:rPr lang="en-US" sz="2400" dirty="0"/>
              <a:t>, R. “The Psychiatric Aspects of Temporal Arteritis.” </a:t>
            </a:r>
            <a:r>
              <a:rPr lang="en-US" sz="2400" i="1" dirty="0"/>
              <a:t>The Journal of Mental Science</a:t>
            </a:r>
            <a:r>
              <a:rPr lang="en-US" sz="2400" dirty="0"/>
              <a:t> 98, no. 411 (April 1952): 280–86. </a:t>
            </a:r>
            <a:r>
              <a:rPr lang="en-US" sz="2400" dirty="0">
                <a:hlinkClick r:id="rId16"/>
              </a:rPr>
              <a:t>https://doi.org/10.1192/bjp.98.411.280</a:t>
            </a:r>
            <a:r>
              <a:rPr lang="en-US" sz="2400" dirty="0"/>
              <a:t>.</a:t>
            </a:r>
            <a:endParaRPr lang="en-US" sz="2400" dirty="0">
              <a:effectLst/>
            </a:endParaRPr>
          </a:p>
        </p:txBody>
      </p:sp>
      <p:pic>
        <p:nvPicPr>
          <p:cNvPr id="7" name="GCa Poster Audio.m4a" descr="GCa Poster Audio.m4a">
            <a:hlinkClick r:id="" action="ppaction://media"/>
            <a:extLst>
              <a:ext uri="{FF2B5EF4-FFF2-40B4-BE49-F238E27FC236}">
                <a16:creationId xmlns:a16="http://schemas.microsoft.com/office/drawing/2014/main" id="{39A31A34-2E00-EB44-A9C5-5702CE11FF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539200" y="16052800"/>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08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audio>
              <p:cMediaNode vol="80000" numSld="999" showWhenStopped="0">
                <p:cTn id="12" repeatCount="indefinite"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melancholymedallion|09-2018"/>
</p:tagLst>
</file>

<file path=ppt/theme/theme1.xml><?xml version="1.0" encoding="utf-8"?>
<a:theme xmlns:a="http://schemas.openxmlformats.org/drawingml/2006/main" name="Default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1304</Words>
  <Application>Microsoft Office PowerPoint</Application>
  <PresentationFormat>Custom</PresentationFormat>
  <Paragraphs>115</Paragraphs>
  <Slides>1</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Quattrocento</vt:lpstr>
      <vt:lpstr>Calibri</vt:lpstr>
      <vt:lpstr>Arial</vt:lpstr>
      <vt:lpstr>Quattrocento Sans</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Cushing, Jennifer</cp:lastModifiedBy>
  <cp:revision>170</cp:revision>
  <cp:lastPrinted>2006-08-04T02:22:52Z</cp:lastPrinted>
  <dcterms:modified xsi:type="dcterms:W3CDTF">2020-06-01T17:44:56Z</dcterms:modified>
  <cp:category>science research poster</cp:category>
</cp:coreProperties>
</file>