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75" r:id="rId4"/>
    <p:sldId id="276" r:id="rId5"/>
    <p:sldId id="266" r:id="rId6"/>
    <p:sldId id="274" r:id="rId7"/>
    <p:sldId id="277" r:id="rId8"/>
    <p:sldId id="268" r:id="rId9"/>
    <p:sldId id="271" r:id="rId10"/>
    <p:sldId id="269" r:id="rId11"/>
    <p:sldId id="270" r:id="rId12"/>
    <p:sldId id="267" r:id="rId13"/>
    <p:sldId id="27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987" autoAdjust="0"/>
    <p:restoredTop sz="94660"/>
  </p:normalViewPr>
  <p:slideViewPr>
    <p:cSldViewPr snapToGrid="0">
      <p:cViewPr varScale="1">
        <p:scale>
          <a:sx n="115" d="100"/>
          <a:sy n="115" d="100"/>
        </p:scale>
        <p:origin x="118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6DE092-8509-4720-A2E9-FF224EACC36F}"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1729992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6DE092-8509-4720-A2E9-FF224EACC36F}"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3599574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6DE092-8509-4720-A2E9-FF224EACC36F}"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314277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6DE092-8509-4720-A2E9-FF224EACC36F}"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2034006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6DE092-8509-4720-A2E9-FF224EACC36F}"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2847197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6DE092-8509-4720-A2E9-FF224EACC36F}"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3113868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6DE092-8509-4720-A2E9-FF224EACC36F}" type="datetimeFigureOut">
              <a:rPr lang="en-US" smtClean="0"/>
              <a:t>1/15/2025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2200348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6DE092-8509-4720-A2E9-FF224EACC36F}" type="datetimeFigureOut">
              <a:rPr lang="en-US" smtClean="0"/>
              <a:t>1/15/2025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2013780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DE092-8509-4720-A2E9-FF224EACC36F}" type="datetimeFigureOut">
              <a:rPr lang="en-US" smtClean="0"/>
              <a:t>1/15/2025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2425973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6DE092-8509-4720-A2E9-FF224EACC36F}"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3371514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6DE092-8509-4720-A2E9-FF224EACC36F}"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89814-8182-4095-BD15-76DA883CE7D8}" type="slidenum">
              <a:rPr lang="en-US" smtClean="0"/>
              <a:t>‹#›</a:t>
            </a:fld>
            <a:endParaRPr lang="en-US"/>
          </a:p>
        </p:txBody>
      </p:sp>
    </p:spTree>
    <p:extLst>
      <p:ext uri="{BB962C8B-B14F-4D97-AF65-F5344CB8AC3E}">
        <p14:creationId xmlns:p14="http://schemas.microsoft.com/office/powerpoint/2010/main" val="2651687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6DE092-8509-4720-A2E9-FF224EACC36F}" type="datetimeFigureOut">
              <a:rPr lang="en-US" smtClean="0"/>
              <a:t>1/15/2025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89814-8182-4095-BD15-76DA883CE7D8}" type="slidenum">
              <a:rPr lang="en-US" smtClean="0"/>
              <a:t>‹#›</a:t>
            </a:fld>
            <a:endParaRPr lang="en-US"/>
          </a:p>
        </p:txBody>
      </p:sp>
    </p:spTree>
    <p:extLst>
      <p:ext uri="{BB962C8B-B14F-4D97-AF65-F5344CB8AC3E}">
        <p14:creationId xmlns:p14="http://schemas.microsoft.com/office/powerpoint/2010/main" val="32981940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dicine.uams.edu/mbim/research-cores/flow-cytometry-core-facility/sample-submission/sample-preparati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dicine.uams.edu/mbim/research-cores/flow-cytometry-core-facility/protocols-and-reagents/sorting-and-staining-buffer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loud.cytekbio.com/newlogi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thermofisher.com/order/catalog/product/01-2222-4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4655" y="1056670"/>
            <a:ext cx="7728127" cy="224313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ormAutofit fontScale="90000"/>
          </a:bodyPr>
          <a:lstStyle/>
          <a:p>
            <a:r>
              <a:rPr lang="en-US" sz="5025" dirty="0">
                <a:latin typeface="Georgia" panose="02040502050405020303" pitchFamily="18" charset="0"/>
              </a:rPr>
              <a:t/>
            </a:r>
            <a:br>
              <a:rPr lang="en-US" sz="5025" dirty="0">
                <a:latin typeface="Georgia" panose="02040502050405020303" pitchFamily="18" charset="0"/>
              </a:rPr>
            </a:br>
            <a:r>
              <a:rPr lang="en-US" sz="5025" dirty="0">
                <a:latin typeface="Georgia" panose="02040502050405020303" pitchFamily="18" charset="0"/>
              </a:rPr>
              <a:t/>
            </a:r>
            <a:br>
              <a:rPr lang="en-US" sz="5025" dirty="0">
                <a:latin typeface="Georgia" panose="02040502050405020303" pitchFamily="18" charset="0"/>
              </a:rPr>
            </a:br>
            <a:r>
              <a:rPr lang="en-US" sz="5025" dirty="0">
                <a:latin typeface="Georgia" panose="02040502050405020303" pitchFamily="18" charset="0"/>
              </a:rPr>
              <a:t/>
            </a:r>
            <a:br>
              <a:rPr lang="en-US" sz="5025" dirty="0">
                <a:latin typeface="Georgia" panose="02040502050405020303" pitchFamily="18" charset="0"/>
              </a:rPr>
            </a:br>
            <a:r>
              <a:rPr lang="en-US" sz="5025" dirty="0">
                <a:latin typeface="Georgia" panose="02040502050405020303" pitchFamily="18" charset="0"/>
              </a:rPr>
              <a:t>Sample Prep Sorting:</a:t>
            </a:r>
            <a:br>
              <a:rPr lang="en-US" sz="5025" dirty="0">
                <a:latin typeface="Georgia" panose="02040502050405020303" pitchFamily="18" charset="0"/>
              </a:rPr>
            </a:br>
            <a:r>
              <a:rPr lang="en-US" sz="5025" dirty="0">
                <a:latin typeface="Georgia" panose="02040502050405020303" pitchFamily="18" charset="0"/>
              </a:rPr>
              <a:t>  </a:t>
            </a:r>
            <a:r>
              <a:rPr lang="en-US" sz="5025" dirty="0" smtClean="0">
                <a:latin typeface="Georgia" panose="02040502050405020303" pitchFamily="18" charset="0"/>
              </a:rPr>
              <a:t>Cytek Aurora CS cell sorter</a:t>
            </a:r>
            <a:endParaRPr lang="en-US" dirty="0"/>
          </a:p>
        </p:txBody>
      </p:sp>
    </p:spTree>
    <p:extLst>
      <p:ext uri="{BB962C8B-B14F-4D97-AF65-F5344CB8AC3E}">
        <p14:creationId xmlns:p14="http://schemas.microsoft.com/office/powerpoint/2010/main" val="1772818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237" y="1131094"/>
            <a:ext cx="7758113" cy="58340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a:latin typeface="Georgia" panose="02040502050405020303" pitchFamily="18" charset="0"/>
              </a:rPr>
              <a:t>Experimental Quality Controls</a:t>
            </a:r>
          </a:p>
        </p:txBody>
      </p:sp>
      <p:sp>
        <p:nvSpPr>
          <p:cNvPr id="3" name="Content Placeholder 2"/>
          <p:cNvSpPr>
            <a:spLocks noGrp="1"/>
          </p:cNvSpPr>
          <p:nvPr>
            <p:ph idx="1"/>
          </p:nvPr>
        </p:nvSpPr>
        <p:spPr>
          <a:xfrm>
            <a:off x="600075" y="1928813"/>
            <a:ext cx="7915275" cy="3561160"/>
          </a:xfrm>
        </p:spPr>
        <p:txBody>
          <a:bodyPr>
            <a:normAutofit fontScale="85000" lnSpcReduction="20000"/>
          </a:bodyPr>
          <a:lstStyle/>
          <a:p>
            <a:r>
              <a:rPr lang="en-US" dirty="0"/>
              <a:t>The single stain/compensation controls are used to set up the instrument and samples cannot be run without them.</a:t>
            </a:r>
          </a:p>
          <a:p>
            <a:r>
              <a:rPr lang="en-US" dirty="0"/>
              <a:t>Example: </a:t>
            </a:r>
            <a:r>
              <a:rPr lang="en-US" dirty="0"/>
              <a:t>P</a:t>
            </a:r>
            <a:r>
              <a:rPr lang="en-US" dirty="0" smtClean="0"/>
              <a:t>anel </a:t>
            </a:r>
            <a:r>
              <a:rPr lang="en-US" dirty="0"/>
              <a:t>stained with </a:t>
            </a:r>
          </a:p>
          <a:p>
            <a:pPr marL="0" indent="0">
              <a:buNone/>
            </a:pPr>
            <a:r>
              <a:rPr lang="en-US" dirty="0"/>
              <a:t>   FITC=CD3, PE=CD4, APC=B220, and  EF780=viability dye</a:t>
            </a:r>
          </a:p>
          <a:p>
            <a:pPr marL="0" indent="0">
              <a:buNone/>
            </a:pPr>
            <a:r>
              <a:rPr lang="en-US" dirty="0"/>
              <a:t>   Tube 1. Cells only</a:t>
            </a:r>
          </a:p>
          <a:p>
            <a:pPr marL="0" indent="0">
              <a:buNone/>
            </a:pPr>
            <a:r>
              <a:rPr lang="en-US" dirty="0"/>
              <a:t>   Tube 2. Cells stained with FITC CD3 only</a:t>
            </a:r>
          </a:p>
          <a:p>
            <a:pPr marL="0" indent="0">
              <a:buNone/>
            </a:pPr>
            <a:r>
              <a:rPr lang="en-US" dirty="0"/>
              <a:t>   Tube 3. Cells stained with PE CD4 only</a:t>
            </a:r>
          </a:p>
          <a:p>
            <a:pPr marL="0" indent="0">
              <a:buNone/>
            </a:pPr>
            <a:r>
              <a:rPr lang="en-US" dirty="0"/>
              <a:t>   Tube4.  Cells stained with APC B220 only</a:t>
            </a:r>
          </a:p>
          <a:p>
            <a:pPr marL="0" indent="0">
              <a:buNone/>
            </a:pPr>
            <a:r>
              <a:rPr lang="en-US" dirty="0"/>
              <a:t>   Tube 5. Cells stained with ef780 viability only</a:t>
            </a:r>
          </a:p>
          <a:p>
            <a:endParaRPr lang="en-US" dirty="0"/>
          </a:p>
          <a:p>
            <a:endParaRPr lang="en-US" dirty="0"/>
          </a:p>
        </p:txBody>
      </p:sp>
    </p:spTree>
    <p:extLst>
      <p:ext uri="{BB962C8B-B14F-4D97-AF65-F5344CB8AC3E}">
        <p14:creationId xmlns:p14="http://schemas.microsoft.com/office/powerpoint/2010/main" val="3484863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237" y="1131094"/>
            <a:ext cx="7758113" cy="58340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a:latin typeface="Georgia" panose="02040502050405020303" pitchFamily="18" charset="0"/>
              </a:rPr>
              <a:t>Experimental Quality Controls</a:t>
            </a:r>
          </a:p>
        </p:txBody>
      </p:sp>
      <p:sp>
        <p:nvSpPr>
          <p:cNvPr id="3" name="Content Placeholder 2"/>
          <p:cNvSpPr>
            <a:spLocks noGrp="1"/>
          </p:cNvSpPr>
          <p:nvPr>
            <p:ph idx="1"/>
          </p:nvPr>
        </p:nvSpPr>
        <p:spPr>
          <a:xfrm>
            <a:off x="600075" y="1928813"/>
            <a:ext cx="8093164" cy="4459108"/>
          </a:xfrm>
        </p:spPr>
        <p:txBody>
          <a:bodyPr>
            <a:normAutofit fontScale="85000" lnSpcReduction="20000"/>
          </a:bodyPr>
          <a:lstStyle/>
          <a:p>
            <a:r>
              <a:rPr lang="en-US" dirty="0"/>
              <a:t>FMO controls are used for analysis purposes. When drawing gates to determine which proportion of the cell population expresses a given marker, these controls are used to help set the positive and negative gates. While some populations have clear pos/neg expression, low expressing markers or markers that just cause a slight shift are easier to confidently gate on with FMO controls</a:t>
            </a:r>
          </a:p>
          <a:p>
            <a:r>
              <a:rPr lang="en-US" dirty="0"/>
              <a:t>FMO example: Using the same panel listed on previous slide FMO controls would be:</a:t>
            </a:r>
          </a:p>
          <a:p>
            <a:r>
              <a:rPr lang="en-US" dirty="0"/>
              <a:t>Tube 6: FITC FMO- Cells with all stains except FITC </a:t>
            </a:r>
          </a:p>
          <a:p>
            <a:r>
              <a:rPr lang="en-US" dirty="0"/>
              <a:t>Tube 7: PE FMO- Cells with all stains except PE</a:t>
            </a:r>
          </a:p>
          <a:p>
            <a:r>
              <a:rPr lang="en-US" dirty="0"/>
              <a:t>Tube 8: APC FMO- Cells with all stains except APC</a:t>
            </a:r>
          </a:p>
          <a:p>
            <a:r>
              <a:rPr lang="en-US" dirty="0"/>
              <a:t>Tube 9: ef780 viability FMO- Cells with all stains except ef780</a:t>
            </a:r>
          </a:p>
          <a:p>
            <a:endParaRPr lang="en-US" dirty="0"/>
          </a:p>
        </p:txBody>
      </p:sp>
    </p:spTree>
    <p:extLst>
      <p:ext uri="{BB962C8B-B14F-4D97-AF65-F5344CB8AC3E}">
        <p14:creationId xmlns:p14="http://schemas.microsoft.com/office/powerpoint/2010/main" val="61291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8341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a:latin typeface="Georgia" panose="02040502050405020303" pitchFamily="18" charset="0"/>
              </a:rPr>
              <a:t>Staining Protocol</a:t>
            </a:r>
          </a:p>
        </p:txBody>
      </p:sp>
      <p:sp>
        <p:nvSpPr>
          <p:cNvPr id="3" name="Content Placeholder 2"/>
          <p:cNvSpPr>
            <a:spLocks noGrp="1"/>
          </p:cNvSpPr>
          <p:nvPr>
            <p:ph idx="1"/>
          </p:nvPr>
        </p:nvSpPr>
        <p:spPr>
          <a:xfrm>
            <a:off x="628649" y="2014538"/>
            <a:ext cx="8051711" cy="4553687"/>
          </a:xfrm>
        </p:spPr>
        <p:txBody>
          <a:bodyPr>
            <a:normAutofit fontScale="77500" lnSpcReduction="20000"/>
          </a:bodyPr>
          <a:lstStyle/>
          <a:p>
            <a:r>
              <a:rPr lang="en-US" dirty="0"/>
              <a:t>All cell types require different variations to the staining protocol, so it’s best to find protocols specific to your assay/cell type.</a:t>
            </a:r>
          </a:p>
          <a:p>
            <a:r>
              <a:rPr lang="en-US" dirty="0"/>
              <a:t>There are many protocols available on-line and on antibody manufacturer websites</a:t>
            </a:r>
            <a:r>
              <a:rPr lang="en-US" dirty="0" smtClean="0"/>
              <a:t>.</a:t>
            </a:r>
          </a:p>
          <a:p>
            <a:r>
              <a:rPr lang="en-US" dirty="0" smtClean="0"/>
              <a:t>A viability dye is always needed for sorting cells. Commons ones to use are PI, DAPI and 7AAD.</a:t>
            </a:r>
            <a:endParaRPr lang="en-US" dirty="0"/>
          </a:p>
          <a:p>
            <a:r>
              <a:rPr lang="en-US" dirty="0"/>
              <a:t>It is highly recommended that you test your protocols on a small sample size prior to staining a large number of cells/samples on valuable cells. </a:t>
            </a:r>
            <a:r>
              <a:rPr lang="en-US" dirty="0" smtClean="0"/>
              <a:t>Keep it simple to start.</a:t>
            </a:r>
          </a:p>
          <a:p>
            <a:r>
              <a:rPr lang="en-US" dirty="0" smtClean="0"/>
              <a:t>A </a:t>
            </a:r>
            <a:r>
              <a:rPr lang="en-US" dirty="0"/>
              <a:t>generic staining protocol can be found on my website here: </a:t>
            </a:r>
          </a:p>
          <a:p>
            <a:pPr marL="0" indent="0">
              <a:buNone/>
            </a:pPr>
            <a:r>
              <a:rPr lang="en-US" dirty="0">
                <a:hlinkClick r:id="rId2"/>
              </a:rPr>
              <a:t>https://medicine.uams.edu/mbim/research-cores/flow-cytometry-core-facility/sample-submission/sample-preparation/</a:t>
            </a:r>
            <a:endParaRPr lang="en-US" dirty="0"/>
          </a:p>
          <a:p>
            <a:pPr marL="0" indent="0">
              <a:buNone/>
            </a:pPr>
            <a:r>
              <a:rPr lang="en-US" dirty="0"/>
              <a:t> </a:t>
            </a:r>
          </a:p>
          <a:p>
            <a:endParaRPr lang="en-US" dirty="0"/>
          </a:p>
        </p:txBody>
      </p:sp>
    </p:spTree>
    <p:extLst>
      <p:ext uri="{BB962C8B-B14F-4D97-AF65-F5344CB8AC3E}">
        <p14:creationId xmlns:p14="http://schemas.microsoft.com/office/powerpoint/2010/main" val="4135481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8341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smtClean="0">
                <a:latin typeface="Georgia" panose="02040502050405020303" pitchFamily="18" charset="0"/>
              </a:rPr>
              <a:t>Analysis and Data</a:t>
            </a:r>
            <a:endParaRPr lang="en-US" sz="3000" dirty="0">
              <a:latin typeface="Georgia" panose="02040502050405020303" pitchFamily="18" charset="0"/>
            </a:endParaRPr>
          </a:p>
        </p:txBody>
      </p:sp>
      <p:sp>
        <p:nvSpPr>
          <p:cNvPr id="3" name="Content Placeholder 2"/>
          <p:cNvSpPr>
            <a:spLocks noGrp="1"/>
          </p:cNvSpPr>
          <p:nvPr>
            <p:ph idx="1"/>
          </p:nvPr>
        </p:nvSpPr>
        <p:spPr>
          <a:xfrm>
            <a:off x="628649" y="2014538"/>
            <a:ext cx="8051711" cy="4553687"/>
          </a:xfrm>
        </p:spPr>
        <p:txBody>
          <a:bodyPr>
            <a:normAutofit lnSpcReduction="10000"/>
          </a:bodyPr>
          <a:lstStyle/>
          <a:p>
            <a:pPr marL="0" indent="0">
              <a:buNone/>
            </a:pPr>
            <a:endParaRPr lang="en-US" b="1" dirty="0"/>
          </a:p>
          <a:p>
            <a:r>
              <a:rPr lang="en-US" dirty="0"/>
              <a:t>The Aurora uses SpectroFlo software to collect data.  These files will be uploaded onto the Flow server for the user to then analyze in FlowJo or similar software. You are able to download FlowJo from their website and the core has a USB dongle you can check out free of charge.</a:t>
            </a:r>
          </a:p>
          <a:p>
            <a:r>
              <a:rPr lang="en-US" b="1" dirty="0"/>
              <a:t>Data Delivery</a:t>
            </a:r>
          </a:p>
          <a:p>
            <a:r>
              <a:rPr lang="en-US" dirty="0"/>
              <a:t>All data files are uploaded to a folder on a UAMS server under the Flow Core or to a shared folder on UAMS BOX drive.</a:t>
            </a:r>
          </a:p>
          <a:p>
            <a:pPr marL="0" indent="0">
              <a:buNone/>
            </a:pPr>
            <a:endParaRPr lang="en-US" dirty="0"/>
          </a:p>
          <a:p>
            <a:endParaRPr lang="en-US" dirty="0"/>
          </a:p>
        </p:txBody>
      </p:sp>
    </p:spTree>
    <p:extLst>
      <p:ext uri="{BB962C8B-B14F-4D97-AF65-F5344CB8AC3E}">
        <p14:creationId xmlns:p14="http://schemas.microsoft.com/office/powerpoint/2010/main" val="3585905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658100" cy="56911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txBody>
          <a:bodyPr>
            <a:normAutofit/>
          </a:bodyPr>
          <a:lstStyle/>
          <a:p>
            <a:pPr algn="ctr"/>
            <a:r>
              <a:rPr lang="en-US" sz="3000" dirty="0" smtClean="0">
                <a:latin typeface="Georgia" panose="02040502050405020303" pitchFamily="18" charset="0"/>
              </a:rPr>
              <a:t>Cytek Aurora CS cell sorter</a:t>
            </a:r>
            <a:endParaRPr lang="en-US" sz="3000" dirty="0">
              <a:latin typeface="Georgia" panose="02040502050405020303" pitchFamily="18" charset="0"/>
            </a:endParaRPr>
          </a:p>
        </p:txBody>
      </p:sp>
      <p:sp>
        <p:nvSpPr>
          <p:cNvPr id="3" name="Content Placeholder 2"/>
          <p:cNvSpPr>
            <a:spLocks noGrp="1"/>
          </p:cNvSpPr>
          <p:nvPr>
            <p:ph idx="1"/>
          </p:nvPr>
        </p:nvSpPr>
        <p:spPr>
          <a:xfrm>
            <a:off x="628650" y="1943101"/>
            <a:ext cx="7886700" cy="3546872"/>
          </a:xfrm>
        </p:spPr>
        <p:txBody>
          <a:bodyPr>
            <a:normAutofit fontScale="92500" lnSpcReduction="10000"/>
          </a:bodyPr>
          <a:lstStyle/>
          <a:p>
            <a:r>
              <a:rPr lang="en-US" dirty="0"/>
              <a:t>The </a:t>
            </a:r>
            <a:r>
              <a:rPr lang="en-US" dirty="0" smtClean="0"/>
              <a:t>Cytek Aurora CS </a:t>
            </a:r>
            <a:r>
              <a:rPr lang="en-US" dirty="0"/>
              <a:t>a sterile cell sorter. It can </a:t>
            </a:r>
            <a:r>
              <a:rPr lang="en-US" dirty="0" smtClean="0"/>
              <a:t>currently analyze </a:t>
            </a:r>
            <a:r>
              <a:rPr lang="en-US" dirty="0"/>
              <a:t>up to </a:t>
            </a:r>
            <a:r>
              <a:rPr lang="en-US" dirty="0" smtClean="0"/>
              <a:t>40</a:t>
            </a:r>
            <a:r>
              <a:rPr lang="en-US" dirty="0" smtClean="0"/>
              <a:t> </a:t>
            </a:r>
            <a:r>
              <a:rPr lang="en-US" dirty="0"/>
              <a:t>colors and sort up to </a:t>
            </a:r>
            <a:r>
              <a:rPr lang="en-US" dirty="0" smtClean="0"/>
              <a:t>6 </a:t>
            </a:r>
            <a:r>
              <a:rPr lang="en-US" dirty="0"/>
              <a:t>populations at one time.  Samples are run by core personnel.</a:t>
            </a:r>
          </a:p>
          <a:p>
            <a:r>
              <a:rPr lang="en-US" dirty="0"/>
              <a:t>The cell sorter is housed in a </a:t>
            </a:r>
            <a:r>
              <a:rPr lang="en-US" dirty="0" err="1" smtClean="0"/>
              <a:t>BioBubble</a:t>
            </a:r>
            <a:r>
              <a:rPr lang="en-US" dirty="0" smtClean="0"/>
              <a:t> </a:t>
            </a:r>
            <a:r>
              <a:rPr lang="en-US" dirty="0"/>
              <a:t>allowing for the sorting of BSL-2 </a:t>
            </a:r>
            <a:r>
              <a:rPr lang="en-US" dirty="0" smtClean="0"/>
              <a:t>samples. </a:t>
            </a:r>
            <a:r>
              <a:rPr lang="en-US" dirty="0"/>
              <a:t>No BSL-3 samples can be sorted.</a:t>
            </a:r>
          </a:p>
          <a:p>
            <a:r>
              <a:rPr lang="en-US" dirty="0"/>
              <a:t>Samples do not need to be fixed to run on this instrument. </a:t>
            </a:r>
          </a:p>
          <a:p>
            <a:pPr lvl="1"/>
            <a:r>
              <a:rPr lang="en-US" dirty="0"/>
              <a:t>However, source of the samples should be disclosed to the flow personnel.</a:t>
            </a:r>
          </a:p>
        </p:txBody>
      </p:sp>
    </p:spTree>
    <p:extLst>
      <p:ext uri="{BB962C8B-B14F-4D97-AF65-F5344CB8AC3E}">
        <p14:creationId xmlns:p14="http://schemas.microsoft.com/office/powerpoint/2010/main" val="185317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943" y="945563"/>
            <a:ext cx="7758113" cy="58340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smtClean="0">
                <a:latin typeface="Georgia" panose="02040502050405020303" pitchFamily="18" charset="0"/>
              </a:rPr>
              <a:t>Aurora CS</a:t>
            </a:r>
            <a:r>
              <a:rPr lang="en-US" sz="3000" dirty="0" smtClean="0">
                <a:latin typeface="Georgia" panose="02040502050405020303" pitchFamily="18" charset="0"/>
              </a:rPr>
              <a:t> </a:t>
            </a:r>
            <a:r>
              <a:rPr lang="en-US" sz="3000" dirty="0">
                <a:latin typeface="Georgia" panose="02040502050405020303" pitchFamily="18" charset="0"/>
              </a:rPr>
              <a:t>sorting samples</a:t>
            </a:r>
          </a:p>
        </p:txBody>
      </p:sp>
      <p:sp>
        <p:nvSpPr>
          <p:cNvPr id="3" name="Content Placeholder 2"/>
          <p:cNvSpPr>
            <a:spLocks noGrp="1"/>
          </p:cNvSpPr>
          <p:nvPr>
            <p:ph idx="1"/>
          </p:nvPr>
        </p:nvSpPr>
        <p:spPr>
          <a:xfrm>
            <a:off x="477078" y="1842052"/>
            <a:ext cx="8038272" cy="5532783"/>
          </a:xfrm>
        </p:spPr>
        <p:txBody>
          <a:bodyPr>
            <a:noAutofit/>
          </a:bodyPr>
          <a:lstStyle/>
          <a:p>
            <a:r>
              <a:rPr lang="en-US" sz="2000" dirty="0"/>
              <a:t>Recommended sample concentration is 10 million cells/ml and adjust according to your cells count with a minimum final volume of 200 ul. </a:t>
            </a:r>
          </a:p>
          <a:p>
            <a:r>
              <a:rPr lang="en-US" sz="2000" dirty="0"/>
              <a:t>For final volume, cells need to be diluted in sorting buffer. Recipe can be found here: </a:t>
            </a:r>
            <a:r>
              <a:rPr lang="en-US" sz="2000" dirty="0">
                <a:hlinkClick r:id="rId2"/>
              </a:rPr>
              <a:t>https://medicine.uams.edu/mbim/research-cores/flow-cytometry-core-facility/protocols-and-reagents/sorting-and-staining-buffers/</a:t>
            </a:r>
            <a:endParaRPr lang="en-US" sz="2000" dirty="0"/>
          </a:p>
          <a:p>
            <a:r>
              <a:rPr lang="en-US" sz="2000" dirty="0"/>
              <a:t>If cells are over diluted, it causes unnecessarily long sort times and too concentrated samples causes poor sorting efficiency. You can bring extra sorting buffer with you so that cells can be diluted, if necessary, by core personnel.</a:t>
            </a:r>
          </a:p>
          <a:p>
            <a:r>
              <a:rPr lang="en-US" sz="2000" dirty="0"/>
              <a:t>Filter cells through blue cap filter tubes (</a:t>
            </a:r>
            <a:r>
              <a:rPr lang="en-US" sz="2000" dirty="0" err="1"/>
              <a:t>BDFalccon</a:t>
            </a:r>
            <a:r>
              <a:rPr lang="en-US" sz="2000" dirty="0"/>
              <a:t> #352235) prior to bringing to the core for sorting. If any clumps are visible, then cells will not be sorted</a:t>
            </a:r>
          </a:p>
        </p:txBody>
      </p:sp>
    </p:spTree>
    <p:extLst>
      <p:ext uri="{BB962C8B-B14F-4D97-AF65-F5344CB8AC3E}">
        <p14:creationId xmlns:p14="http://schemas.microsoft.com/office/powerpoint/2010/main" val="2417911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943" y="852798"/>
            <a:ext cx="7758113" cy="58340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smtClean="0">
                <a:latin typeface="Georgia" panose="02040502050405020303" pitchFamily="18" charset="0"/>
              </a:rPr>
              <a:t>Aurora CS </a:t>
            </a:r>
            <a:r>
              <a:rPr lang="en-US" sz="3000" dirty="0">
                <a:latin typeface="Georgia" panose="02040502050405020303" pitchFamily="18" charset="0"/>
              </a:rPr>
              <a:t>sorting samples</a:t>
            </a:r>
          </a:p>
        </p:txBody>
      </p:sp>
      <p:sp>
        <p:nvSpPr>
          <p:cNvPr id="3" name="Content Placeholder 2"/>
          <p:cNvSpPr>
            <a:spLocks noGrp="1"/>
          </p:cNvSpPr>
          <p:nvPr>
            <p:ph idx="1"/>
          </p:nvPr>
        </p:nvSpPr>
        <p:spPr>
          <a:xfrm>
            <a:off x="477078" y="1749287"/>
            <a:ext cx="8038272" cy="5532783"/>
          </a:xfrm>
        </p:spPr>
        <p:txBody>
          <a:bodyPr>
            <a:noAutofit/>
          </a:bodyPr>
          <a:lstStyle/>
          <a:p>
            <a:r>
              <a:rPr lang="en-US" sz="1600" dirty="0"/>
              <a:t>Bring collection tubes you want to sort live cells into. We can sort into 96 well plates, 5 ml FACS tubes, 15 ml conical </a:t>
            </a:r>
            <a:r>
              <a:rPr lang="en-US" sz="1600" dirty="0" smtClean="0"/>
              <a:t>tubes, </a:t>
            </a:r>
            <a:r>
              <a:rPr lang="en-US" sz="1600" dirty="0"/>
              <a:t>and 1.5 ml microcentrifuge tubes. If sorting more than 2 populations at once, 15 ml tubes cannot be used</a:t>
            </a:r>
            <a:r>
              <a:rPr lang="en-US" sz="1600" dirty="0" smtClean="0"/>
              <a:t>. Up to 6 populations can be sorted using 5ml and 1.5ml tubes.</a:t>
            </a:r>
            <a:endParaRPr lang="en-US" sz="1600" dirty="0"/>
          </a:p>
          <a:p>
            <a:r>
              <a:rPr lang="en-US" sz="1600" dirty="0"/>
              <a:t>Prepare collection tubes with 0.5-1 ml of media or solution of your choice in the collection tubes to preserve viability. It is recommended for low cell number to also coat the insides of the collection tubes to prevent cells sticking to sides and drying out. </a:t>
            </a:r>
            <a:r>
              <a:rPr lang="en-US" sz="1600" dirty="0" smtClean="0"/>
              <a:t>Ideally you want to use the collection tubes that best fit the number of cells you expect to get back.</a:t>
            </a:r>
          </a:p>
          <a:p>
            <a:r>
              <a:rPr lang="en-US" sz="1600" dirty="0" smtClean="0"/>
              <a:t>The 1.5ml tubes hold about 200-300k cells, 5 ml FACS tubes hold 1 million or less. If you plan to collect over 1 million sorted cells, then best to use 15 ml conical tubes for collection.</a:t>
            </a:r>
            <a:endParaRPr lang="en-US" sz="1600" dirty="0"/>
          </a:p>
          <a:p>
            <a:r>
              <a:rPr lang="en-US" sz="1600" dirty="0"/>
              <a:t>To coat the tubes, fill them with 4% BSA in 1X PBS (filter-sterilized) and incubate at 4C for at least 1 hour prior to sorting or overnight.  Just prior to bringing the tubes for sorting, pour out the BSA and then add about 0.5 ml of media to the tubes.</a:t>
            </a:r>
          </a:p>
          <a:p>
            <a:r>
              <a:rPr lang="en-US" sz="1600" dirty="0"/>
              <a:t>Polypropylene tubes are recommended for collection.  The </a:t>
            </a:r>
            <a:r>
              <a:rPr lang="en-US" sz="1600" dirty="0" smtClean="0"/>
              <a:t>sorter</a:t>
            </a:r>
            <a:r>
              <a:rPr lang="en-US" sz="1600" dirty="0" smtClean="0"/>
              <a:t> </a:t>
            </a:r>
            <a:r>
              <a:rPr lang="en-US" sz="1600" dirty="0"/>
              <a:t>charges the stream to sort cells and a charge may build around polystyrene tubes as the cells are sorted.  Initial samples may be in either polystyrene tubes or polypropylene tubes.</a:t>
            </a:r>
          </a:p>
          <a:p>
            <a:r>
              <a:rPr lang="en-US" sz="1600" dirty="0"/>
              <a:t>After sorting, it is recommended the cells rest on ice for 30-60 minutes before moving to next step as the sorting procedure puts the cells under strain and stress. Not resting after the sort can lead to increased cell death.</a:t>
            </a:r>
          </a:p>
        </p:txBody>
      </p:sp>
    </p:spTree>
    <p:extLst>
      <p:ext uri="{BB962C8B-B14F-4D97-AF65-F5344CB8AC3E}">
        <p14:creationId xmlns:p14="http://schemas.microsoft.com/office/powerpoint/2010/main" val="1300717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8341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a:latin typeface="Georgia" panose="02040502050405020303" pitchFamily="18" charset="0"/>
              </a:rPr>
              <a:t>Preparing Cells </a:t>
            </a:r>
          </a:p>
        </p:txBody>
      </p:sp>
      <p:sp>
        <p:nvSpPr>
          <p:cNvPr id="3" name="Content Placeholder 2"/>
          <p:cNvSpPr>
            <a:spLocks noGrp="1"/>
          </p:cNvSpPr>
          <p:nvPr>
            <p:ph idx="1"/>
          </p:nvPr>
        </p:nvSpPr>
        <p:spPr>
          <a:xfrm>
            <a:off x="628649" y="2014538"/>
            <a:ext cx="8116105" cy="4566566"/>
          </a:xfrm>
        </p:spPr>
        <p:txBody>
          <a:bodyPr>
            <a:normAutofit fontScale="55000" lnSpcReduction="20000"/>
          </a:bodyPr>
          <a:lstStyle/>
          <a:p>
            <a:r>
              <a:rPr lang="en-US" sz="4000" dirty="0"/>
              <a:t>All cell types require different digestion, harvesting, and isolation techniques. It is recommended you find a protocol specific for your cell type that gives you a single cell suspension with optimal cell number recovery.</a:t>
            </a:r>
          </a:p>
          <a:p>
            <a:r>
              <a:rPr lang="en-US" sz="4000" dirty="0"/>
              <a:t>COUNT YOUR CELLS! This step is very important. After cell collection and prior to staining, count your cells. This will help you determine antibody concentrations, as well as determine if your cell harvest was successful and you have enough cells to stain.</a:t>
            </a:r>
          </a:p>
          <a:p>
            <a:r>
              <a:rPr lang="en-US" sz="4000" dirty="0"/>
              <a:t>Make sure you have a single cell suspension. If you see clumps in your sample, these cannot be run on the cytometer. They can damage the instrument and cause inaccurate results. </a:t>
            </a:r>
          </a:p>
          <a:p>
            <a:pPr lvl="1"/>
            <a:r>
              <a:rPr lang="en-US" sz="4000" dirty="0"/>
              <a:t>All samples should be filtered through a 40μm cell strainer topped 5 ml FACs tube before bringing the samples to the flow core.</a:t>
            </a:r>
          </a:p>
          <a:p>
            <a:pPr marL="0" indent="0">
              <a:buNone/>
            </a:pPr>
            <a:endParaRPr lang="en-US" dirty="0"/>
          </a:p>
          <a:p>
            <a:endParaRPr lang="en-US" dirty="0"/>
          </a:p>
        </p:txBody>
      </p:sp>
    </p:spTree>
    <p:extLst>
      <p:ext uri="{BB962C8B-B14F-4D97-AF65-F5344CB8AC3E}">
        <p14:creationId xmlns:p14="http://schemas.microsoft.com/office/powerpoint/2010/main" val="832154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17" y="1161917"/>
            <a:ext cx="7758113" cy="58340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a:latin typeface="Georgia" panose="02040502050405020303" pitchFamily="18" charset="0"/>
              </a:rPr>
              <a:t>Samples</a:t>
            </a:r>
          </a:p>
        </p:txBody>
      </p:sp>
      <p:sp>
        <p:nvSpPr>
          <p:cNvPr id="3" name="Content Placeholder 2"/>
          <p:cNvSpPr>
            <a:spLocks noGrp="1"/>
          </p:cNvSpPr>
          <p:nvPr>
            <p:ph idx="1"/>
          </p:nvPr>
        </p:nvSpPr>
        <p:spPr>
          <a:xfrm>
            <a:off x="523033" y="2109116"/>
            <a:ext cx="8082679" cy="4415343"/>
          </a:xfrm>
        </p:spPr>
        <p:txBody>
          <a:bodyPr>
            <a:normAutofit fontScale="70000" lnSpcReduction="20000"/>
          </a:bodyPr>
          <a:lstStyle/>
          <a:p>
            <a:r>
              <a:rPr lang="en-US" dirty="0"/>
              <a:t>Samples must be in </a:t>
            </a:r>
            <a:r>
              <a:rPr lang="en-US" dirty="0" smtClean="0"/>
              <a:t>5ml round </a:t>
            </a:r>
            <a:r>
              <a:rPr lang="en-US" dirty="0"/>
              <a:t>bottom </a:t>
            </a:r>
            <a:r>
              <a:rPr lang="en-US" dirty="0" smtClean="0"/>
              <a:t>FACS tubes or 15 ml conical tubes to </a:t>
            </a:r>
            <a:r>
              <a:rPr lang="en-US" dirty="0"/>
              <a:t>be ran on </a:t>
            </a:r>
            <a:r>
              <a:rPr lang="en-US" dirty="0" smtClean="0"/>
              <a:t>Cytek aurora CS.</a:t>
            </a:r>
            <a:endParaRPr lang="en-US" dirty="0"/>
          </a:p>
          <a:p>
            <a:r>
              <a:rPr lang="en-US" dirty="0"/>
              <a:t>The recommended sample concentration is 10 million cells/ml and adjust according to your cell count with a minimum final volume of 200 ul. If cells are over diluted, it causes unnecessary long run times.</a:t>
            </a:r>
          </a:p>
          <a:p>
            <a:r>
              <a:rPr lang="en-US" dirty="0"/>
              <a:t>Filter cells prior to bringing to the core. If aggregates are present, the samples cannot be ran as it will clog the instrument</a:t>
            </a:r>
            <a:r>
              <a:rPr lang="en-US" dirty="0" smtClean="0"/>
              <a:t>. They MUST be filtered through blue caps tubes immediately prior to sorting.</a:t>
            </a:r>
            <a:endParaRPr lang="en-US" dirty="0"/>
          </a:p>
          <a:p>
            <a:r>
              <a:rPr lang="en-US" dirty="0"/>
              <a:t>Include a </a:t>
            </a:r>
            <a:r>
              <a:rPr lang="en-US" dirty="0" smtClean="0"/>
              <a:t>sheet</a:t>
            </a:r>
            <a:r>
              <a:rPr lang="en-US" dirty="0" smtClean="0"/>
              <a:t> </a:t>
            </a:r>
            <a:r>
              <a:rPr lang="en-US" dirty="0"/>
              <a:t>with samples indicating all necessary info: Lab name, your name, contact info, staining panel including markers &amp; colors used, cell type, etc. This must be submitted with samples, or it can be emailed to core personnel ahead of time. </a:t>
            </a:r>
          </a:p>
          <a:p>
            <a:r>
              <a:rPr lang="en-US" dirty="0"/>
              <a:t>Make sure tubes are numbered or labeled legibly to prevent mishandling of tubes out of order.</a:t>
            </a:r>
          </a:p>
          <a:p>
            <a:r>
              <a:rPr lang="en-US" dirty="0"/>
              <a:t>For sorting, it is recommended samples are brought on </a:t>
            </a:r>
            <a:r>
              <a:rPr lang="en-US" dirty="0" smtClean="0"/>
              <a:t>ice and covered.</a:t>
            </a:r>
            <a:endParaRPr lang="en-US" dirty="0"/>
          </a:p>
        </p:txBody>
      </p:sp>
    </p:spTree>
    <p:extLst>
      <p:ext uri="{BB962C8B-B14F-4D97-AF65-F5344CB8AC3E}">
        <p14:creationId xmlns:p14="http://schemas.microsoft.com/office/powerpoint/2010/main" val="738838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17" y="1161917"/>
            <a:ext cx="7758113" cy="58340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smtClean="0">
                <a:latin typeface="Georgia" panose="02040502050405020303" pitchFamily="18" charset="0"/>
              </a:rPr>
              <a:t>Panel Design</a:t>
            </a:r>
            <a:endParaRPr lang="en-US" sz="3000" dirty="0">
              <a:latin typeface="Georgia" panose="02040502050405020303" pitchFamily="18" charset="0"/>
            </a:endParaRPr>
          </a:p>
        </p:txBody>
      </p:sp>
      <p:sp>
        <p:nvSpPr>
          <p:cNvPr id="3" name="Content Placeholder 2"/>
          <p:cNvSpPr>
            <a:spLocks noGrp="1"/>
          </p:cNvSpPr>
          <p:nvPr>
            <p:ph idx="1"/>
          </p:nvPr>
        </p:nvSpPr>
        <p:spPr>
          <a:xfrm>
            <a:off x="523033" y="2109116"/>
            <a:ext cx="8082679" cy="4415343"/>
          </a:xfrm>
        </p:spPr>
        <p:txBody>
          <a:bodyPr>
            <a:normAutofit/>
          </a:bodyPr>
          <a:lstStyle/>
          <a:p>
            <a:r>
              <a:rPr lang="en-US" dirty="0" smtClean="0"/>
              <a:t>The </a:t>
            </a:r>
            <a:r>
              <a:rPr lang="en-US" dirty="0"/>
              <a:t>Cytek Cloud website offers a variety of tools to build panels for the full spectrum instruments. Visit </a:t>
            </a:r>
            <a:r>
              <a:rPr lang="en-US" dirty="0">
                <a:hlinkClick r:id="rId2"/>
              </a:rPr>
              <a:t>https://cloud.cytekbio.com/newlogin</a:t>
            </a:r>
            <a:r>
              <a:rPr lang="en-US" dirty="0"/>
              <a:t> and create a user account. It will request the instrument serial number to create an account. That is S0318. </a:t>
            </a:r>
            <a:endParaRPr lang="en-US" dirty="0" smtClean="0"/>
          </a:p>
          <a:p>
            <a:r>
              <a:rPr lang="en-US" dirty="0" smtClean="0"/>
              <a:t>Use the Spectrum Viewer to build your panel and determine if the panel is good with a low similarity index.</a:t>
            </a:r>
            <a:endParaRPr lang="en-US" dirty="0"/>
          </a:p>
          <a:p>
            <a:endParaRPr lang="en-US" dirty="0"/>
          </a:p>
        </p:txBody>
      </p:sp>
    </p:spTree>
    <p:extLst>
      <p:ext uri="{BB962C8B-B14F-4D97-AF65-F5344CB8AC3E}">
        <p14:creationId xmlns:p14="http://schemas.microsoft.com/office/powerpoint/2010/main" val="1005604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237" y="1131094"/>
            <a:ext cx="7758113" cy="58340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a:latin typeface="Georgia" panose="02040502050405020303" pitchFamily="18" charset="0"/>
              </a:rPr>
              <a:t>Experimental Quality Controls</a:t>
            </a:r>
          </a:p>
        </p:txBody>
      </p:sp>
      <p:sp>
        <p:nvSpPr>
          <p:cNvPr id="3" name="Content Placeholder 2"/>
          <p:cNvSpPr>
            <a:spLocks noGrp="1"/>
          </p:cNvSpPr>
          <p:nvPr>
            <p:ph idx="1"/>
          </p:nvPr>
        </p:nvSpPr>
        <p:spPr>
          <a:xfrm>
            <a:off x="600075" y="1928812"/>
            <a:ext cx="8170438" cy="4678049"/>
          </a:xfrm>
        </p:spPr>
        <p:txBody>
          <a:bodyPr>
            <a:normAutofit fontScale="55000" lnSpcReduction="20000"/>
          </a:bodyPr>
          <a:lstStyle/>
          <a:p>
            <a:r>
              <a:rPr lang="en-US" sz="2900" dirty="0"/>
              <a:t>Quality control samples are needed with each experiment. Best practice is to prepare these with each run.  A multi-color experiment cannot be run without proper controls.</a:t>
            </a:r>
          </a:p>
          <a:p>
            <a:r>
              <a:rPr lang="en-US" sz="2900" dirty="0"/>
              <a:t>For best practice, the controls needed for each experiment are as follows: </a:t>
            </a:r>
          </a:p>
          <a:p>
            <a:pPr lvl="1"/>
            <a:r>
              <a:rPr lang="en-US" sz="2900" dirty="0"/>
              <a:t>Negative/unstained cells</a:t>
            </a:r>
          </a:p>
          <a:p>
            <a:pPr lvl="1"/>
            <a:r>
              <a:rPr lang="en-US" sz="2900" dirty="0"/>
              <a:t>Single stain controls for each </a:t>
            </a:r>
            <a:r>
              <a:rPr lang="en-US" sz="2900" dirty="0" smtClean="0"/>
              <a:t>color including viability dye</a:t>
            </a:r>
            <a:endParaRPr lang="en-US" sz="2900" dirty="0"/>
          </a:p>
          <a:p>
            <a:pPr lvl="1"/>
            <a:r>
              <a:rPr lang="en-US" sz="2900" dirty="0"/>
              <a:t>FMOs (fluorescence minus one) for each color.</a:t>
            </a:r>
          </a:p>
          <a:p>
            <a:r>
              <a:rPr lang="en-US" sz="2900" dirty="0"/>
              <a:t>If only staining/sorting for a single color, </a:t>
            </a:r>
            <a:r>
              <a:rPr lang="en-US" sz="2900" dirty="0" smtClean="0"/>
              <a:t>and no viability dye, then </a:t>
            </a:r>
            <a:r>
              <a:rPr lang="en-US" sz="2900" dirty="0"/>
              <a:t>just a negative unstained control is </a:t>
            </a:r>
            <a:r>
              <a:rPr lang="en-US" sz="2900" dirty="0" smtClean="0"/>
              <a:t>required. </a:t>
            </a:r>
          </a:p>
          <a:p>
            <a:r>
              <a:rPr lang="en-US" sz="2900" u="sng" dirty="0" smtClean="0"/>
              <a:t>VERY IMPORTANT: </a:t>
            </a:r>
            <a:r>
              <a:rPr lang="en-US" sz="2900" dirty="0" smtClean="0"/>
              <a:t>The full spectrum cytometer perform an auto fluorescence/background subtraction which yields better results. To properly perform this, we must have unstained cells of each cell type you are analyzing. You cannot substitute other cell types for the unstained sample.</a:t>
            </a:r>
            <a:endParaRPr lang="en-US" sz="2900" dirty="0" smtClean="0"/>
          </a:p>
          <a:p>
            <a:r>
              <a:rPr lang="en-US" sz="2900" dirty="0" smtClean="0"/>
              <a:t>If sorting for one color and adding a viability dye then controls needed are: 1-Unstained cells, 2-cells with viability dye only, 3-cells with </a:t>
            </a:r>
            <a:r>
              <a:rPr lang="en-US" sz="2900" dirty="0" err="1" smtClean="0"/>
              <a:t>pos</a:t>
            </a:r>
            <a:r>
              <a:rPr lang="en-US" sz="2900" dirty="0" smtClean="0"/>
              <a:t>+ marker only</a:t>
            </a:r>
            <a:endParaRPr lang="en-US" sz="2900" dirty="0"/>
          </a:p>
          <a:p>
            <a:r>
              <a:rPr lang="en-US" sz="2900" dirty="0"/>
              <a:t>If you are using the same panel for multiple days of an experiment then settings can be re-used </a:t>
            </a:r>
            <a:endParaRPr lang="en-US" sz="2900" dirty="0"/>
          </a:p>
          <a:p>
            <a:r>
              <a:rPr lang="en-US" sz="2900" dirty="0" smtClean="0"/>
              <a:t>These </a:t>
            </a:r>
            <a:r>
              <a:rPr lang="en-US" sz="2900" dirty="0"/>
              <a:t>controls are needed to set instrument voltages and compensate the </a:t>
            </a:r>
            <a:r>
              <a:rPr lang="en-US" sz="2900" dirty="0" smtClean="0"/>
              <a:t>samples</a:t>
            </a:r>
            <a:r>
              <a:rPr lang="en-US" sz="2900" dirty="0" smtClean="0"/>
              <a:t>, not bring these controls can result in poor data.</a:t>
            </a:r>
            <a:endParaRPr lang="en-US" dirty="0"/>
          </a:p>
        </p:txBody>
      </p:sp>
    </p:spTree>
    <p:extLst>
      <p:ext uri="{BB962C8B-B14F-4D97-AF65-F5344CB8AC3E}">
        <p14:creationId xmlns:p14="http://schemas.microsoft.com/office/powerpoint/2010/main" val="517615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237" y="1131094"/>
            <a:ext cx="7758113" cy="58340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US" sz="3000" dirty="0">
                <a:latin typeface="Georgia" panose="02040502050405020303" pitchFamily="18" charset="0"/>
              </a:rPr>
              <a:t>Experimental Quality Controls</a:t>
            </a:r>
          </a:p>
        </p:txBody>
      </p:sp>
      <p:sp>
        <p:nvSpPr>
          <p:cNvPr id="3" name="Content Placeholder 2"/>
          <p:cNvSpPr>
            <a:spLocks noGrp="1"/>
          </p:cNvSpPr>
          <p:nvPr>
            <p:ph idx="1"/>
          </p:nvPr>
        </p:nvSpPr>
        <p:spPr>
          <a:xfrm>
            <a:off x="600075" y="1928812"/>
            <a:ext cx="8144680" cy="4652291"/>
          </a:xfrm>
        </p:spPr>
        <p:txBody>
          <a:bodyPr>
            <a:normAutofit fontScale="85000" lnSpcReduction="20000"/>
          </a:bodyPr>
          <a:lstStyle/>
          <a:p>
            <a:r>
              <a:rPr lang="en-US" dirty="0"/>
              <a:t>Some cells types are prohibitive in the number of cells available, making it difficult to generate control samples. In these instances other options are available. </a:t>
            </a:r>
            <a:r>
              <a:rPr lang="en-US" dirty="0" smtClean="0"/>
              <a:t>Many researchers </a:t>
            </a:r>
            <a:r>
              <a:rPr lang="en-US" dirty="0"/>
              <a:t>will use </a:t>
            </a:r>
            <a:r>
              <a:rPr lang="en-US" dirty="0" smtClean="0"/>
              <a:t>compensation beads to stain single stain controls. </a:t>
            </a:r>
          </a:p>
          <a:p>
            <a:r>
              <a:rPr lang="en-US" u="sng" dirty="0"/>
              <a:t>VERY IMPORTANT</a:t>
            </a:r>
            <a:r>
              <a:rPr lang="en-US" dirty="0"/>
              <a:t>: </a:t>
            </a:r>
            <a:r>
              <a:rPr lang="en-US" dirty="0" smtClean="0"/>
              <a:t>For </a:t>
            </a:r>
            <a:r>
              <a:rPr lang="en-US" dirty="0"/>
              <a:t>full spectrum flow cytometry, the marker used on the compensation controls, must match exactly the marker used on the samples. </a:t>
            </a:r>
            <a:endParaRPr lang="en-US" dirty="0"/>
          </a:p>
          <a:p>
            <a:r>
              <a:rPr lang="en-US" dirty="0"/>
              <a:t>Make sure that the sample/cells chosen for the single stain controls will express your marker. There has to be a positive population for the marker to accurately compensate.  If you are unsure that the marker you are using is expressed by the cells in your assay, then </a:t>
            </a:r>
            <a:r>
              <a:rPr lang="en-US" dirty="0" smtClean="0"/>
              <a:t>use stained compensation </a:t>
            </a:r>
            <a:r>
              <a:rPr lang="en-US" dirty="0"/>
              <a:t>beads. </a:t>
            </a:r>
            <a:r>
              <a:rPr lang="en-US" dirty="0" smtClean="0"/>
              <a:t>Can be found here: </a:t>
            </a:r>
            <a:r>
              <a:rPr lang="en-US" dirty="0" smtClean="0">
                <a:hlinkClick r:id="rId2"/>
              </a:rPr>
              <a:t>https</a:t>
            </a:r>
            <a:r>
              <a:rPr lang="en-US" dirty="0">
                <a:hlinkClick r:id="rId2"/>
              </a:rPr>
              <a:t>://</a:t>
            </a:r>
            <a:r>
              <a:rPr lang="en-US" dirty="0" smtClean="0">
                <a:hlinkClick r:id="rId2"/>
              </a:rPr>
              <a:t>www.thermofisher.com/order/catalog/product/01-2222-41</a:t>
            </a:r>
            <a:r>
              <a:rPr lang="en-US" dirty="0" smtClean="0"/>
              <a:t> </a:t>
            </a:r>
            <a:endParaRPr lang="en-US" dirty="0" smtClean="0"/>
          </a:p>
        </p:txBody>
      </p:sp>
    </p:spTree>
    <p:extLst>
      <p:ext uri="{BB962C8B-B14F-4D97-AF65-F5344CB8AC3E}">
        <p14:creationId xmlns:p14="http://schemas.microsoft.com/office/powerpoint/2010/main" val="17606445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1954</TotalTime>
  <Words>1691</Words>
  <Application>Microsoft Office PowerPoint</Application>
  <PresentationFormat>On-screen Show (4:3)</PresentationFormat>
  <Paragraphs>77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Georgia</vt:lpstr>
      <vt:lpstr>Office Theme</vt:lpstr>
      <vt:lpstr>   Sample Prep Sorting:   Cytek Aurora CS cell sorter</vt:lpstr>
      <vt:lpstr>Cytek Aurora CS cell sorter</vt:lpstr>
      <vt:lpstr>Aurora CS sorting samples</vt:lpstr>
      <vt:lpstr>Aurora CS sorting samples</vt:lpstr>
      <vt:lpstr>Preparing Cells </vt:lpstr>
      <vt:lpstr>Samples</vt:lpstr>
      <vt:lpstr>Panel Design</vt:lpstr>
      <vt:lpstr>Experimental Quality Controls</vt:lpstr>
      <vt:lpstr>Experimental Quality Controls</vt:lpstr>
      <vt:lpstr>Experimental Quality Controls</vt:lpstr>
      <vt:lpstr>Experimental Quality Controls</vt:lpstr>
      <vt:lpstr>Staining Protocol</vt:lpstr>
      <vt:lpstr>Analysis and Data</vt:lpstr>
    </vt:vector>
  </TitlesOfParts>
  <Company>UAMS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Practices and Instruction for Flow Cytometery</dc:title>
  <dc:creator>Harris, Andrea</dc:creator>
  <cp:lastModifiedBy>Harris, Andrea</cp:lastModifiedBy>
  <cp:revision>33</cp:revision>
  <dcterms:created xsi:type="dcterms:W3CDTF">2022-01-04T17:31:42Z</dcterms:created>
  <dcterms:modified xsi:type="dcterms:W3CDTF">2025-01-15T17:04:09Z</dcterms:modified>
</cp:coreProperties>
</file>