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74" r:id="rId4"/>
    <p:sldId id="268" r:id="rId5"/>
    <p:sldId id="269" r:id="rId6"/>
    <p:sldId id="270" r:id="rId7"/>
    <p:sldId id="275" r:id="rId8"/>
    <p:sldId id="266" r:id="rId9"/>
    <p:sldId id="26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987" autoAdjust="0"/>
    <p:restoredTop sz="94660"/>
  </p:normalViewPr>
  <p:slideViewPr>
    <p:cSldViewPr snapToGrid="0">
      <p:cViewPr varScale="1">
        <p:scale>
          <a:sx n="115" d="100"/>
          <a:sy n="115"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6DE092-8509-4720-A2E9-FF224EACC3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1729992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DE092-8509-4720-A2E9-FF224EACC3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359957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DE092-8509-4720-A2E9-FF224EACC3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314277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DE092-8509-4720-A2E9-FF224EACC3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034006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6DE092-8509-4720-A2E9-FF224EACC3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847197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6DE092-8509-4720-A2E9-FF224EACC36F}"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3113868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6DE092-8509-4720-A2E9-FF224EACC36F}"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200348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6DE092-8509-4720-A2E9-FF224EACC36F}"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013780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DE092-8509-4720-A2E9-FF224EACC36F}"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425973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DE092-8509-4720-A2E9-FF224EACC36F}"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3371514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DE092-8509-4720-A2E9-FF224EACC36F}"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651687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6DE092-8509-4720-A2E9-FF224EACC36F}" type="datetimeFigureOut">
              <a:rPr lang="en-US" smtClean="0"/>
              <a:t>1/15/2025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89814-8182-4095-BD15-76DA883CE7D8}" type="slidenum">
              <a:rPr lang="en-US" smtClean="0"/>
              <a:t>‹#›</a:t>
            </a:fld>
            <a:endParaRPr lang="en-US"/>
          </a:p>
        </p:txBody>
      </p:sp>
    </p:spTree>
    <p:extLst>
      <p:ext uri="{BB962C8B-B14F-4D97-AF65-F5344CB8AC3E}">
        <p14:creationId xmlns:p14="http://schemas.microsoft.com/office/powerpoint/2010/main" val="32981940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loud.cytekbio.com/newlogi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medicine.uams.edu/mbim/research-cores/flow-cytometry-core-facility/sample-submission/sample-preparatio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4655" y="1056670"/>
            <a:ext cx="7728127" cy="224313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txBody>
          <a:bodyPr>
            <a:normAutofit fontScale="90000"/>
          </a:bodyPr>
          <a:lstStyle/>
          <a:p>
            <a:r>
              <a:rPr lang="en-US" sz="5025" dirty="0" smtClean="0">
                <a:latin typeface="Georgia" panose="02040502050405020303" pitchFamily="18" charset="0"/>
              </a:rPr>
              <a:t/>
            </a:r>
            <a:br>
              <a:rPr lang="en-US" sz="5025" dirty="0" smtClean="0">
                <a:latin typeface="Georgia" panose="02040502050405020303" pitchFamily="18" charset="0"/>
              </a:rPr>
            </a:br>
            <a:r>
              <a:rPr lang="en-US" sz="5025" dirty="0">
                <a:latin typeface="Georgia" panose="02040502050405020303" pitchFamily="18" charset="0"/>
              </a:rPr>
              <a:t/>
            </a:r>
            <a:br>
              <a:rPr lang="en-US" sz="5025" dirty="0">
                <a:latin typeface="Georgia" panose="02040502050405020303" pitchFamily="18" charset="0"/>
              </a:rPr>
            </a:br>
            <a:r>
              <a:rPr lang="en-US" sz="5025" dirty="0" smtClean="0">
                <a:latin typeface="Georgia" panose="02040502050405020303" pitchFamily="18" charset="0"/>
              </a:rPr>
              <a:t/>
            </a:r>
            <a:br>
              <a:rPr lang="en-US" sz="5025" dirty="0" smtClean="0">
                <a:latin typeface="Georgia" panose="02040502050405020303" pitchFamily="18" charset="0"/>
              </a:rPr>
            </a:br>
            <a:r>
              <a:rPr lang="en-US" sz="5025" dirty="0">
                <a:latin typeface="Georgia" panose="02040502050405020303" pitchFamily="18" charset="0"/>
              </a:rPr>
              <a:t>S</a:t>
            </a:r>
            <a:r>
              <a:rPr lang="en-US" sz="5025" dirty="0" smtClean="0">
                <a:latin typeface="Georgia" panose="02040502050405020303" pitchFamily="18" charset="0"/>
              </a:rPr>
              <a:t>ample Prep </a:t>
            </a:r>
            <a:r>
              <a:rPr lang="en-US" sz="5025" dirty="0" smtClean="0">
                <a:latin typeface="Georgia" panose="02040502050405020303" pitchFamily="18" charset="0"/>
              </a:rPr>
              <a:t>Full Spectrum</a:t>
            </a:r>
            <a:endParaRPr lang="en-US" dirty="0"/>
          </a:p>
        </p:txBody>
      </p:sp>
    </p:spTree>
    <p:extLst>
      <p:ext uri="{BB962C8B-B14F-4D97-AF65-F5344CB8AC3E}">
        <p14:creationId xmlns:p14="http://schemas.microsoft.com/office/powerpoint/2010/main" val="1772818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1094"/>
            <a:ext cx="7658100" cy="569119"/>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txBody>
          <a:bodyPr>
            <a:normAutofit/>
          </a:bodyPr>
          <a:lstStyle/>
          <a:p>
            <a:pPr algn="ctr"/>
            <a:r>
              <a:rPr lang="en-US" sz="3000" dirty="0" smtClean="0">
                <a:latin typeface="Georgia" panose="02040502050405020303" pitchFamily="18" charset="0"/>
              </a:rPr>
              <a:t>Cytek Northern Lights</a:t>
            </a:r>
            <a:endParaRPr lang="en-US" sz="3000" dirty="0">
              <a:latin typeface="Georgia" panose="02040502050405020303" pitchFamily="18" charset="0"/>
            </a:endParaRPr>
          </a:p>
        </p:txBody>
      </p:sp>
      <p:sp>
        <p:nvSpPr>
          <p:cNvPr id="3" name="Content Placeholder 2"/>
          <p:cNvSpPr>
            <a:spLocks noGrp="1"/>
          </p:cNvSpPr>
          <p:nvPr>
            <p:ph idx="1"/>
          </p:nvPr>
        </p:nvSpPr>
        <p:spPr>
          <a:xfrm>
            <a:off x="386366" y="1943101"/>
            <a:ext cx="8128984" cy="4444820"/>
          </a:xfrm>
        </p:spPr>
        <p:txBody>
          <a:bodyPr>
            <a:normAutofit/>
          </a:bodyPr>
          <a:lstStyle/>
          <a:p>
            <a:r>
              <a:rPr lang="en-US" dirty="0"/>
              <a:t>The </a:t>
            </a:r>
            <a:r>
              <a:rPr lang="en-US" dirty="0" smtClean="0"/>
              <a:t>Northern Lights is a </a:t>
            </a:r>
            <a:r>
              <a:rPr lang="en-US" dirty="0"/>
              <a:t>3 laser </a:t>
            </a:r>
            <a:r>
              <a:rPr lang="en-US" dirty="0" smtClean="0"/>
              <a:t>full spectrum </a:t>
            </a:r>
            <a:r>
              <a:rPr lang="en-US" dirty="0"/>
              <a:t>flow cytometer. The samples are run by the core personnel and FCS files are created to be analyzed in </a:t>
            </a:r>
            <a:r>
              <a:rPr lang="en-US" dirty="0" err="1"/>
              <a:t>FlowJo</a:t>
            </a:r>
            <a:r>
              <a:rPr lang="en-US" dirty="0"/>
              <a:t> or similar software by the researcher. </a:t>
            </a:r>
          </a:p>
          <a:p>
            <a:r>
              <a:rPr lang="en-US" dirty="0" smtClean="0"/>
              <a:t>All </a:t>
            </a:r>
            <a:r>
              <a:rPr lang="en-US" dirty="0"/>
              <a:t>samples should be fixed to run on the </a:t>
            </a:r>
            <a:r>
              <a:rPr lang="en-US" dirty="0" smtClean="0"/>
              <a:t>Cytek Northern Lights </a:t>
            </a:r>
            <a:r>
              <a:rPr lang="en-US" dirty="0"/>
              <a:t>unless your assay prohibits (i.e. apoptosis). This allows for timing flexibility in running samples and eliminates biosafety concerns. A fixation protocol can be found here: </a:t>
            </a:r>
          </a:p>
        </p:txBody>
      </p:sp>
    </p:spTree>
    <p:extLst>
      <p:ext uri="{BB962C8B-B14F-4D97-AF65-F5344CB8AC3E}">
        <p14:creationId xmlns:p14="http://schemas.microsoft.com/office/powerpoint/2010/main" val="3951534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17" y="1161917"/>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smtClean="0">
                <a:latin typeface="Georgia" panose="02040502050405020303" pitchFamily="18" charset="0"/>
              </a:rPr>
              <a:t>Panel Design</a:t>
            </a:r>
            <a:endParaRPr lang="en-US" sz="3000" dirty="0">
              <a:latin typeface="Georgia" panose="02040502050405020303" pitchFamily="18" charset="0"/>
            </a:endParaRPr>
          </a:p>
        </p:txBody>
      </p:sp>
      <p:sp>
        <p:nvSpPr>
          <p:cNvPr id="3" name="Content Placeholder 2"/>
          <p:cNvSpPr>
            <a:spLocks noGrp="1"/>
          </p:cNvSpPr>
          <p:nvPr>
            <p:ph idx="1"/>
          </p:nvPr>
        </p:nvSpPr>
        <p:spPr>
          <a:xfrm>
            <a:off x="523033" y="2109116"/>
            <a:ext cx="8082679" cy="4415343"/>
          </a:xfrm>
        </p:spPr>
        <p:txBody>
          <a:bodyPr>
            <a:normAutofit/>
          </a:bodyPr>
          <a:lstStyle/>
          <a:p>
            <a:r>
              <a:rPr lang="en-US" dirty="0" smtClean="0"/>
              <a:t>Use the Spectrum Viewer and Experiment Builder on Cytek website to plan the best experiment panel.</a:t>
            </a:r>
          </a:p>
          <a:p>
            <a:r>
              <a:rPr lang="en-US" dirty="0" smtClean="0"/>
              <a:t>To access these visit Cytek Cloud and create </a:t>
            </a:r>
            <a:r>
              <a:rPr lang="en-US" dirty="0"/>
              <a:t>an account: </a:t>
            </a:r>
            <a:r>
              <a:rPr lang="en-US" dirty="0">
                <a:hlinkClick r:id="rId2"/>
              </a:rPr>
              <a:t>https://</a:t>
            </a:r>
            <a:r>
              <a:rPr lang="en-US" dirty="0" smtClean="0">
                <a:hlinkClick r:id="rId2"/>
              </a:rPr>
              <a:t>cloud.cytekbio.com/newlogin</a:t>
            </a:r>
            <a:r>
              <a:rPr lang="en-US" dirty="0" smtClean="0"/>
              <a:t> </a:t>
            </a:r>
          </a:p>
          <a:p>
            <a:r>
              <a:rPr lang="en-US" dirty="0" smtClean="0"/>
              <a:t>It will ask for a serial number of the instrument, it is N0813.</a:t>
            </a:r>
          </a:p>
          <a:p>
            <a:r>
              <a:rPr lang="en-US" dirty="0" smtClean="0"/>
              <a:t>After building the panel, reach out to the core with any questions.</a:t>
            </a:r>
            <a:endParaRPr lang="en-US" dirty="0" smtClean="0"/>
          </a:p>
        </p:txBody>
      </p:sp>
    </p:spTree>
    <p:extLst>
      <p:ext uri="{BB962C8B-B14F-4D97-AF65-F5344CB8AC3E}">
        <p14:creationId xmlns:p14="http://schemas.microsoft.com/office/powerpoint/2010/main" val="738838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7" y="1131094"/>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Experimental Quality Controls</a:t>
            </a:r>
          </a:p>
        </p:txBody>
      </p:sp>
      <p:sp>
        <p:nvSpPr>
          <p:cNvPr id="3" name="Content Placeholder 2"/>
          <p:cNvSpPr>
            <a:spLocks noGrp="1"/>
          </p:cNvSpPr>
          <p:nvPr>
            <p:ph idx="1"/>
          </p:nvPr>
        </p:nvSpPr>
        <p:spPr>
          <a:xfrm>
            <a:off x="600075" y="1928812"/>
            <a:ext cx="8170438" cy="4678049"/>
          </a:xfrm>
        </p:spPr>
        <p:txBody>
          <a:bodyPr>
            <a:normAutofit/>
          </a:bodyPr>
          <a:lstStyle/>
          <a:p>
            <a:r>
              <a:rPr lang="en-US" sz="2000" dirty="0"/>
              <a:t>Quality control samples are needed with each experiment. </a:t>
            </a:r>
            <a:r>
              <a:rPr lang="en-US" sz="2000" dirty="0" smtClean="0"/>
              <a:t>A </a:t>
            </a:r>
            <a:r>
              <a:rPr lang="en-US" sz="2000" dirty="0"/>
              <a:t>multi-color experiment cannot be run without proper controls.</a:t>
            </a:r>
          </a:p>
          <a:p>
            <a:r>
              <a:rPr lang="en-US" sz="2000" dirty="0"/>
              <a:t>For best practice, the controls needed for each experiment are as follows: </a:t>
            </a:r>
          </a:p>
          <a:p>
            <a:pPr lvl="1"/>
            <a:r>
              <a:rPr lang="en-US" sz="2000" dirty="0"/>
              <a:t>Negative/unstained cells</a:t>
            </a:r>
          </a:p>
          <a:p>
            <a:pPr lvl="1"/>
            <a:r>
              <a:rPr lang="en-US" sz="2000" dirty="0"/>
              <a:t>Single stain controls for each color</a:t>
            </a:r>
          </a:p>
          <a:p>
            <a:pPr lvl="1"/>
            <a:r>
              <a:rPr lang="en-US" sz="2000" dirty="0"/>
              <a:t>FMOs (fluorescence minus one) for each color.</a:t>
            </a:r>
          </a:p>
          <a:p>
            <a:r>
              <a:rPr lang="en-US" sz="2000" dirty="0" smtClean="0"/>
              <a:t>If </a:t>
            </a:r>
            <a:r>
              <a:rPr lang="en-US" sz="2000" dirty="0"/>
              <a:t>you are using the same panel for multiple days of an experiment then </a:t>
            </a:r>
            <a:r>
              <a:rPr lang="en-US" sz="2000" dirty="0" smtClean="0"/>
              <a:t>controls </a:t>
            </a:r>
            <a:r>
              <a:rPr lang="en-US" sz="2000" dirty="0"/>
              <a:t>can be re-used </a:t>
            </a:r>
            <a:endParaRPr lang="en-US" sz="2000" dirty="0" smtClean="0"/>
          </a:p>
          <a:p>
            <a:r>
              <a:rPr lang="en-US" sz="2000" dirty="0" smtClean="0"/>
              <a:t>These </a:t>
            </a:r>
            <a:r>
              <a:rPr lang="en-US" sz="2000" dirty="0"/>
              <a:t>controls are needed to set </a:t>
            </a:r>
            <a:r>
              <a:rPr lang="en-US" sz="2000" dirty="0" smtClean="0"/>
              <a:t>instrument voltages </a:t>
            </a:r>
            <a:r>
              <a:rPr lang="en-US" sz="2000" dirty="0"/>
              <a:t>and compensate </a:t>
            </a:r>
            <a:r>
              <a:rPr lang="en-US" sz="2000" dirty="0" smtClean="0"/>
              <a:t>the samples, </a:t>
            </a:r>
            <a:r>
              <a:rPr lang="en-US" sz="2000" dirty="0"/>
              <a:t>while the FMOs are </a:t>
            </a:r>
            <a:r>
              <a:rPr lang="en-US" sz="2000" dirty="0" smtClean="0"/>
              <a:t>used in analysis </a:t>
            </a:r>
            <a:r>
              <a:rPr lang="en-US" sz="2000" dirty="0"/>
              <a:t>to set the positive and negative gates for each color (fluorophore).</a:t>
            </a:r>
          </a:p>
          <a:p>
            <a:endParaRPr lang="en-US" dirty="0"/>
          </a:p>
        </p:txBody>
      </p:sp>
    </p:spTree>
    <p:extLst>
      <p:ext uri="{BB962C8B-B14F-4D97-AF65-F5344CB8AC3E}">
        <p14:creationId xmlns:p14="http://schemas.microsoft.com/office/powerpoint/2010/main" val="517615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7" y="1131094"/>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Experimental Quality Controls</a:t>
            </a:r>
          </a:p>
        </p:txBody>
      </p:sp>
      <p:sp>
        <p:nvSpPr>
          <p:cNvPr id="3" name="Content Placeholder 2"/>
          <p:cNvSpPr>
            <a:spLocks noGrp="1"/>
          </p:cNvSpPr>
          <p:nvPr>
            <p:ph idx="1"/>
          </p:nvPr>
        </p:nvSpPr>
        <p:spPr>
          <a:xfrm>
            <a:off x="600075" y="1928812"/>
            <a:ext cx="7915275" cy="4613303"/>
          </a:xfrm>
        </p:spPr>
        <p:txBody>
          <a:bodyPr>
            <a:normAutofit/>
          </a:bodyPr>
          <a:lstStyle/>
          <a:p>
            <a:pPr marL="0" indent="0">
              <a:buNone/>
            </a:pPr>
            <a:r>
              <a:rPr lang="en-US" sz="1800" dirty="0"/>
              <a:t>The single stain/compensation controls are used to set up the instrument and samples cannot be run without them.</a:t>
            </a:r>
          </a:p>
          <a:p>
            <a:pPr marL="0" indent="0">
              <a:buNone/>
            </a:pPr>
            <a:r>
              <a:rPr lang="en-US" sz="1800" dirty="0" smtClean="0"/>
              <a:t>* VERY IMPORTANT things that are unique to full spectrum to note:</a:t>
            </a:r>
          </a:p>
          <a:p>
            <a:pPr marL="0" indent="0">
              <a:buNone/>
            </a:pPr>
            <a:r>
              <a:rPr lang="en-US" sz="1800" dirty="0" smtClean="0"/>
              <a:t>For full spectrum flow, you must use the same antibody on the controls as used in the samples. You cannot substitute a different marker of the same color.</a:t>
            </a:r>
          </a:p>
          <a:p>
            <a:pPr marL="0" indent="0">
              <a:buNone/>
            </a:pPr>
            <a:r>
              <a:rPr lang="en-US" sz="1800" dirty="0" smtClean="0"/>
              <a:t>If you expect little or no </a:t>
            </a:r>
            <a:r>
              <a:rPr lang="en-US" sz="1800" dirty="0" err="1" smtClean="0"/>
              <a:t>pos</a:t>
            </a:r>
            <a:r>
              <a:rPr lang="en-US" sz="1800" dirty="0" smtClean="0"/>
              <a:t>+ staining for a marker, then you need to prep a bead compensation control for that marker. We must have a clear </a:t>
            </a:r>
            <a:r>
              <a:rPr lang="en-US" sz="1800" dirty="0" err="1" smtClean="0"/>
              <a:t>pos</a:t>
            </a:r>
            <a:r>
              <a:rPr lang="en-US" sz="1800" dirty="0" smtClean="0"/>
              <a:t>+ population to set up the experiment. Most users prefer to use comp beads for all single colors and use cells only for unstained samples and viability dye control.</a:t>
            </a:r>
          </a:p>
          <a:p>
            <a:pPr marL="0" indent="0">
              <a:buNone/>
            </a:pPr>
            <a:r>
              <a:rPr lang="en-US" sz="1800" dirty="0" smtClean="0"/>
              <a:t>The full spectrum allows for a subtraction of the background/auto fluorescence of the samples yielding higher quality results. In order to do this, you must provide an unstained cells sample for each cell type you are analyzing. Substituting a different cell type will not work. Best practice is to provide an unstained sample with each run. </a:t>
            </a:r>
          </a:p>
          <a:p>
            <a:pPr marL="0" indent="0">
              <a:buNone/>
            </a:pPr>
            <a:endParaRPr lang="en-US" sz="1600" dirty="0"/>
          </a:p>
          <a:p>
            <a:endParaRPr lang="en-US" dirty="0"/>
          </a:p>
          <a:p>
            <a:endParaRPr lang="en-US" dirty="0"/>
          </a:p>
        </p:txBody>
      </p:sp>
    </p:spTree>
    <p:extLst>
      <p:ext uri="{BB962C8B-B14F-4D97-AF65-F5344CB8AC3E}">
        <p14:creationId xmlns:p14="http://schemas.microsoft.com/office/powerpoint/2010/main" val="3484863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7" y="1131094"/>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Experimental Quality Controls</a:t>
            </a:r>
          </a:p>
        </p:txBody>
      </p:sp>
      <p:sp>
        <p:nvSpPr>
          <p:cNvPr id="3" name="Content Placeholder 2"/>
          <p:cNvSpPr>
            <a:spLocks noGrp="1"/>
          </p:cNvSpPr>
          <p:nvPr>
            <p:ph idx="1"/>
          </p:nvPr>
        </p:nvSpPr>
        <p:spPr>
          <a:xfrm>
            <a:off x="600075" y="1928813"/>
            <a:ext cx="8093164" cy="4459108"/>
          </a:xfrm>
        </p:spPr>
        <p:txBody>
          <a:bodyPr>
            <a:normAutofit fontScale="85000" lnSpcReduction="20000"/>
          </a:bodyPr>
          <a:lstStyle/>
          <a:p>
            <a:r>
              <a:rPr lang="en-US" dirty="0"/>
              <a:t>FMO controls are used for analysis purposes. When drawing gates to determine which proportion of the cell population expresses a given marker, these controls are used to help set the positive and negative gates. While some populations have clear pos/neg expression, low expressing markers or markers that just cause a slight shift are easier to confidently gate on with FMO controls</a:t>
            </a:r>
          </a:p>
          <a:p>
            <a:r>
              <a:rPr lang="en-US" dirty="0"/>
              <a:t>FMO example: Using the same panel listed on previous slide FMO controls would be:</a:t>
            </a:r>
          </a:p>
          <a:p>
            <a:r>
              <a:rPr lang="en-US" dirty="0"/>
              <a:t>Tube 6: FITC FMO- Cells with all stains except FITC </a:t>
            </a:r>
          </a:p>
          <a:p>
            <a:r>
              <a:rPr lang="en-US" dirty="0"/>
              <a:t>Tube 7: PE FMO- Cells with all stains except PE</a:t>
            </a:r>
          </a:p>
          <a:p>
            <a:r>
              <a:rPr lang="en-US" dirty="0"/>
              <a:t>Tube 8: APC FMO- Cells with all stains except APC</a:t>
            </a:r>
          </a:p>
          <a:p>
            <a:r>
              <a:rPr lang="en-US" dirty="0"/>
              <a:t>Tube 9: ef780 viability FMO- Cells with all stains except ef780</a:t>
            </a:r>
          </a:p>
          <a:p>
            <a:endParaRPr lang="en-US" dirty="0"/>
          </a:p>
        </p:txBody>
      </p:sp>
    </p:spTree>
    <p:extLst>
      <p:ext uri="{BB962C8B-B14F-4D97-AF65-F5344CB8AC3E}">
        <p14:creationId xmlns:p14="http://schemas.microsoft.com/office/powerpoint/2010/main" val="61291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17" y="1161917"/>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smtClean="0">
                <a:latin typeface="Georgia" panose="02040502050405020303" pitchFamily="18" charset="0"/>
              </a:rPr>
              <a:t>Samples</a:t>
            </a:r>
            <a:endParaRPr lang="en-US" sz="3000" dirty="0">
              <a:latin typeface="Georgia" panose="02040502050405020303" pitchFamily="18" charset="0"/>
            </a:endParaRPr>
          </a:p>
        </p:txBody>
      </p:sp>
      <p:sp>
        <p:nvSpPr>
          <p:cNvPr id="3" name="Content Placeholder 2"/>
          <p:cNvSpPr>
            <a:spLocks noGrp="1"/>
          </p:cNvSpPr>
          <p:nvPr>
            <p:ph idx="1"/>
          </p:nvPr>
        </p:nvSpPr>
        <p:spPr>
          <a:xfrm>
            <a:off x="523033" y="2109116"/>
            <a:ext cx="8082679" cy="4415343"/>
          </a:xfrm>
        </p:spPr>
        <p:txBody>
          <a:bodyPr>
            <a:normAutofit fontScale="77500" lnSpcReduction="20000"/>
          </a:bodyPr>
          <a:lstStyle/>
          <a:p>
            <a:r>
              <a:rPr lang="en-US" dirty="0" smtClean="0"/>
              <a:t>Samples must be in 5ml- 12x75mm polystyrene round bottom tubes BD Flacon brand (catalog # 352052) to be ran on </a:t>
            </a:r>
            <a:r>
              <a:rPr lang="en-US" dirty="0" err="1" smtClean="0"/>
              <a:t>Fortessa</a:t>
            </a:r>
            <a:r>
              <a:rPr lang="en-US" dirty="0" smtClean="0"/>
              <a:t> or Celesta.  No other sized tubes will work.</a:t>
            </a:r>
          </a:p>
          <a:p>
            <a:r>
              <a:rPr lang="en-US" dirty="0" smtClean="0"/>
              <a:t>The </a:t>
            </a:r>
            <a:r>
              <a:rPr lang="en-US" dirty="0"/>
              <a:t>recommended </a:t>
            </a:r>
            <a:r>
              <a:rPr lang="en-US" dirty="0" smtClean="0"/>
              <a:t>final volume of around 250ul. Over diluted samples will result in long run times.</a:t>
            </a:r>
            <a:endParaRPr lang="en-US" dirty="0"/>
          </a:p>
          <a:p>
            <a:r>
              <a:rPr lang="en-US" dirty="0"/>
              <a:t>Filter cells prior to bringing to the </a:t>
            </a:r>
            <a:r>
              <a:rPr lang="en-US" dirty="0" smtClean="0"/>
              <a:t>core. If aggregates are present, the samples cannot be ran as it will clog the instrument.</a:t>
            </a:r>
            <a:endParaRPr lang="en-US" dirty="0"/>
          </a:p>
          <a:p>
            <a:r>
              <a:rPr lang="en-US" dirty="0"/>
              <a:t>Include a form with samples indicating all necessary info: Lab name, your name, contact info, staining panel including markers &amp; colors used, cell type, etc. This must be submitted with samples, or it can be emailed to core personnel ahead of time. </a:t>
            </a:r>
          </a:p>
          <a:p>
            <a:r>
              <a:rPr lang="en-US" dirty="0"/>
              <a:t>Make sure tubes are numbered or labeled legibly to prevent mishandling of tubes out of order.</a:t>
            </a:r>
          </a:p>
          <a:p>
            <a:r>
              <a:rPr lang="en-US" dirty="0"/>
              <a:t>Samples can be dropped off in core fridge or in afterhours fridge prior to appointment time. </a:t>
            </a:r>
          </a:p>
        </p:txBody>
      </p:sp>
    </p:spTree>
    <p:extLst>
      <p:ext uri="{BB962C8B-B14F-4D97-AF65-F5344CB8AC3E}">
        <p14:creationId xmlns:p14="http://schemas.microsoft.com/office/powerpoint/2010/main" val="3452380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1094"/>
            <a:ext cx="7886700" cy="683419"/>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Preparing Cells </a:t>
            </a:r>
          </a:p>
        </p:txBody>
      </p:sp>
      <p:sp>
        <p:nvSpPr>
          <p:cNvPr id="3" name="Content Placeholder 2"/>
          <p:cNvSpPr>
            <a:spLocks noGrp="1"/>
          </p:cNvSpPr>
          <p:nvPr>
            <p:ph idx="1"/>
          </p:nvPr>
        </p:nvSpPr>
        <p:spPr>
          <a:xfrm>
            <a:off x="628649" y="2014538"/>
            <a:ext cx="8116105" cy="4566566"/>
          </a:xfrm>
        </p:spPr>
        <p:txBody>
          <a:bodyPr>
            <a:normAutofit fontScale="47500" lnSpcReduction="20000"/>
          </a:bodyPr>
          <a:lstStyle/>
          <a:p>
            <a:r>
              <a:rPr lang="en-US" sz="4000" dirty="0"/>
              <a:t>All cell types require different digestion, harvesting, and isolation techniques. It is recommended you find a protocol specific for your cell type that gives you a single cell suspension with optimal cell number recovery</a:t>
            </a:r>
            <a:r>
              <a:rPr lang="en-US" sz="4000" dirty="0" smtClean="0"/>
              <a:t>.</a:t>
            </a:r>
          </a:p>
          <a:p>
            <a:r>
              <a:rPr lang="en-US" sz="4000" dirty="0"/>
              <a:t>Lyse out red blood cells! This step is very important. RBCs will overwhelm your samples and make finding cells of interest very difficult. </a:t>
            </a:r>
          </a:p>
          <a:p>
            <a:r>
              <a:rPr lang="en-US" sz="4000" dirty="0"/>
              <a:t>COUNT YOUR CELLS! This step is very important. After cell collection and prior to staining, count your cells. This will help you determine antibody concentrations, as well as determine if your cell harvest was successful and you have enough cells to stain.</a:t>
            </a:r>
          </a:p>
          <a:p>
            <a:r>
              <a:rPr lang="en-US" sz="4000" dirty="0"/>
              <a:t>Unless you are identifying very rare cell populations, </a:t>
            </a:r>
            <a:r>
              <a:rPr lang="en-US" sz="4000" dirty="0" smtClean="0"/>
              <a:t>1 million </a:t>
            </a:r>
            <a:r>
              <a:rPr lang="en-US" sz="4000" dirty="0"/>
              <a:t>cells is a sufficient number needed for staining.</a:t>
            </a:r>
          </a:p>
          <a:p>
            <a:r>
              <a:rPr lang="en-US" sz="4000" dirty="0"/>
              <a:t>Make sure you have a single cell suspension. If you see clumps in your sample, these cannot be run on the cytometer. They can damage the instrument and cause inaccurate results. </a:t>
            </a:r>
          </a:p>
          <a:p>
            <a:pPr lvl="1"/>
            <a:r>
              <a:rPr lang="en-US" sz="4000" dirty="0"/>
              <a:t>All samples should be filtered through a 40μm cell strainer topped 5 ml FACs tube before bringing the samples to the flow core.</a:t>
            </a:r>
          </a:p>
          <a:p>
            <a:pPr marL="0" indent="0">
              <a:buNone/>
            </a:pPr>
            <a:endParaRPr lang="en-US" dirty="0"/>
          </a:p>
          <a:p>
            <a:endParaRPr lang="en-US" dirty="0"/>
          </a:p>
        </p:txBody>
      </p:sp>
    </p:spTree>
    <p:extLst>
      <p:ext uri="{BB962C8B-B14F-4D97-AF65-F5344CB8AC3E}">
        <p14:creationId xmlns:p14="http://schemas.microsoft.com/office/powerpoint/2010/main" val="832154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1094"/>
            <a:ext cx="7886700" cy="683419"/>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Staining Protocol</a:t>
            </a:r>
          </a:p>
        </p:txBody>
      </p:sp>
      <p:sp>
        <p:nvSpPr>
          <p:cNvPr id="3" name="Content Placeholder 2"/>
          <p:cNvSpPr>
            <a:spLocks noGrp="1"/>
          </p:cNvSpPr>
          <p:nvPr>
            <p:ph idx="1"/>
          </p:nvPr>
        </p:nvSpPr>
        <p:spPr>
          <a:xfrm>
            <a:off x="628649" y="2014538"/>
            <a:ext cx="8051711" cy="4553687"/>
          </a:xfrm>
        </p:spPr>
        <p:txBody>
          <a:bodyPr>
            <a:normAutofit fontScale="85000" lnSpcReduction="20000"/>
          </a:bodyPr>
          <a:lstStyle/>
          <a:p>
            <a:r>
              <a:rPr lang="en-US" dirty="0"/>
              <a:t>All cell types require different variations to the staining protocol, so it’s best to find protocols specific to your assay/cell type.</a:t>
            </a:r>
          </a:p>
          <a:p>
            <a:r>
              <a:rPr lang="en-US" dirty="0"/>
              <a:t>There are many protocols available on-line and on antibody manufacturer websites.</a:t>
            </a:r>
          </a:p>
          <a:p>
            <a:r>
              <a:rPr lang="en-US" dirty="0"/>
              <a:t>It is highly recommended that you test your protocols on a small sample size prior to staining a large number of cells/samples on valuable cells. </a:t>
            </a:r>
          </a:p>
          <a:p>
            <a:pPr lvl="1"/>
            <a:r>
              <a:rPr lang="en-US" dirty="0"/>
              <a:t>Keep it simple to start. Do not use your two month highly expensive or valuable experimental samples for your first flow run.</a:t>
            </a:r>
          </a:p>
          <a:p>
            <a:r>
              <a:rPr lang="en-US" dirty="0"/>
              <a:t>A generic staining protocol can be found on my website here: </a:t>
            </a:r>
          </a:p>
          <a:p>
            <a:pPr marL="0" indent="0">
              <a:buNone/>
            </a:pPr>
            <a:r>
              <a:rPr lang="en-US" dirty="0">
                <a:hlinkClick r:id="rId2"/>
              </a:rPr>
              <a:t>https://medicine.uams.edu/mbim/research-cores/flow-cytometry-core-facility/sample-submission/sample-preparation/</a:t>
            </a:r>
            <a:endParaRPr lang="en-US" dirty="0"/>
          </a:p>
          <a:p>
            <a:pPr marL="0" indent="0">
              <a:buNone/>
            </a:pPr>
            <a:r>
              <a:rPr lang="en-US" dirty="0"/>
              <a:t> </a:t>
            </a:r>
          </a:p>
          <a:p>
            <a:endParaRPr lang="en-US" dirty="0"/>
          </a:p>
        </p:txBody>
      </p:sp>
    </p:spTree>
    <p:extLst>
      <p:ext uri="{BB962C8B-B14F-4D97-AF65-F5344CB8AC3E}">
        <p14:creationId xmlns:p14="http://schemas.microsoft.com/office/powerpoint/2010/main" val="41354819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1861</TotalTime>
  <Words>1035</Words>
  <Application>Microsoft Office PowerPoint</Application>
  <PresentationFormat>On-screen Show (4:3)</PresentationFormat>
  <Paragraphs>53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Georgia</vt:lpstr>
      <vt:lpstr>Office Theme</vt:lpstr>
      <vt:lpstr>   Sample Prep Full Spectrum</vt:lpstr>
      <vt:lpstr>Cytek Northern Lights</vt:lpstr>
      <vt:lpstr>Panel Design</vt:lpstr>
      <vt:lpstr>Experimental Quality Controls</vt:lpstr>
      <vt:lpstr>Experimental Quality Controls</vt:lpstr>
      <vt:lpstr>Experimental Quality Controls</vt:lpstr>
      <vt:lpstr>Samples</vt:lpstr>
      <vt:lpstr>Preparing Cells </vt:lpstr>
      <vt:lpstr>Staining Protocol</vt:lpstr>
    </vt:vector>
  </TitlesOfParts>
  <Company>UAMS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Practices and Instruction for Flow Cytometery</dc:title>
  <dc:creator>Harris, Andrea</dc:creator>
  <cp:lastModifiedBy>Harris, Andrea</cp:lastModifiedBy>
  <cp:revision>26</cp:revision>
  <dcterms:created xsi:type="dcterms:W3CDTF">2022-01-04T17:31:42Z</dcterms:created>
  <dcterms:modified xsi:type="dcterms:W3CDTF">2025-01-15T17:47:08Z</dcterms:modified>
</cp:coreProperties>
</file>