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56" r:id="rId2"/>
    <p:sldId id="257" r:id="rId3"/>
    <p:sldId id="50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64AFB9-34D7-B049-8808-F6E3EEDD8198}"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C09DF1-CEB3-4D41-82D2-B4DD5B04B80D}" type="slidenum">
              <a:rPr lang="en-US" smtClean="0"/>
              <a:t>‹#›</a:t>
            </a:fld>
            <a:endParaRPr lang="en-US"/>
          </a:p>
        </p:txBody>
      </p:sp>
    </p:spTree>
    <p:extLst>
      <p:ext uri="{BB962C8B-B14F-4D97-AF65-F5344CB8AC3E}">
        <p14:creationId xmlns:p14="http://schemas.microsoft.com/office/powerpoint/2010/main" val="2339827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Improving children’s health on the front lines of care</a:t>
            </a:r>
            <a:br>
              <a:rPr lang="en-US" dirty="0"/>
            </a:br>
            <a:r>
              <a:rPr lang="en-US" sz="1200" b="0" i="0" kern="1200" dirty="0">
                <a:solidFill>
                  <a:schemeClr val="tx1"/>
                </a:solidFill>
                <a:effectLst/>
                <a:latin typeface="+mn-lt"/>
                <a:ea typeface="+mn-ea"/>
                <a:cs typeface="+mn-cs"/>
              </a:rPr>
              <a:t>Children’s </a:t>
            </a:r>
            <a:r>
              <a:rPr lang="en-US" sz="1200" b="0" i="0" kern="1200" dirty="0" err="1">
                <a:solidFill>
                  <a:schemeClr val="tx1"/>
                </a:solidFill>
                <a:effectLst/>
                <a:latin typeface="+mn-lt"/>
                <a:ea typeface="+mn-ea"/>
                <a:cs typeface="+mn-cs"/>
              </a:rPr>
              <a:t>HealthWatch</a:t>
            </a:r>
            <a:r>
              <a:rPr lang="en-US" sz="1200" b="0" i="0" kern="1200" dirty="0">
                <a:solidFill>
                  <a:schemeClr val="tx1"/>
                </a:solidFill>
                <a:effectLst/>
                <a:latin typeface="+mn-lt"/>
                <a:ea typeface="+mn-ea"/>
                <a:cs typeface="+mn-cs"/>
              </a:rPr>
              <a:t> is a nonpartisan network of pediatricians, public health researchers, and children’s health and policy experts committed to improving children’s health in America.</a:t>
            </a:r>
          </a:p>
          <a:p>
            <a:r>
              <a:rPr lang="en-US" sz="1200" b="0" i="0" kern="1200" dirty="0">
                <a:solidFill>
                  <a:schemeClr val="tx1"/>
                </a:solidFill>
                <a:effectLst/>
                <a:latin typeface="+mn-lt"/>
                <a:ea typeface="+mn-ea"/>
                <a:cs typeface="+mn-cs"/>
              </a:rPr>
              <a:t>Irma: </a:t>
            </a:r>
            <a:r>
              <a:rPr lang="en-US" sz="1200" b="0" i="0" u="none" strike="noStrike" kern="1200" dirty="0">
                <a:solidFill>
                  <a:schemeClr val="tx1"/>
                </a:solidFill>
                <a:effectLst/>
                <a:latin typeface="+mn-lt"/>
                <a:ea typeface="+mn-ea"/>
                <a:cs typeface="+mn-cs"/>
              </a:rPr>
              <a:t>my dream road trip is to the Monarch Biosphere Reserve in Michoacán, Mexico to watch the initiation of the spring migration of the butterfly after overwintering and heading north to the US.  Hopefully, I will make that trip next year.</a:t>
            </a:r>
          </a:p>
          <a:p>
            <a:r>
              <a:rPr lang="en-US" sz="1200" b="0" i="0" u="none" strike="noStrike" kern="1200" dirty="0">
                <a:solidFill>
                  <a:schemeClr val="tx1"/>
                </a:solidFill>
                <a:effectLst/>
                <a:latin typeface="+mn-lt"/>
                <a:ea typeface="+mn-ea"/>
                <a:cs typeface="+mn-cs"/>
              </a:rPr>
              <a:t>Cindy: My best friend is a 6-year old. My mom had a baby during my senior year of high school. Ever since then, I’ve kept my full-time job as his on-call babysitter, chef, chauffeur, and personal bank.</a:t>
            </a:r>
            <a:endParaRPr lang="en-US" dirty="0"/>
          </a:p>
        </p:txBody>
      </p:sp>
      <p:sp>
        <p:nvSpPr>
          <p:cNvPr id="4" name="Slide Number Placeholder 3"/>
          <p:cNvSpPr>
            <a:spLocks noGrp="1"/>
          </p:cNvSpPr>
          <p:nvPr>
            <p:ph type="sldNum" sz="quarter" idx="5"/>
          </p:nvPr>
        </p:nvSpPr>
        <p:spPr/>
        <p:txBody>
          <a:bodyPr/>
          <a:lstStyle/>
          <a:p>
            <a:fld id="{8244D874-490E-FA4F-B5B4-A0A60827D2E5}" type="slidenum">
              <a:rPr lang="en-US" smtClean="0"/>
              <a:pPr/>
              <a:t>3</a:t>
            </a:fld>
            <a:endParaRPr lang="en-US"/>
          </a:p>
        </p:txBody>
      </p:sp>
    </p:spTree>
    <p:extLst>
      <p:ext uri="{BB962C8B-B14F-4D97-AF65-F5344CB8AC3E}">
        <p14:creationId xmlns:p14="http://schemas.microsoft.com/office/powerpoint/2010/main" val="4008725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08"/>
          <a:stretch/>
        </p:blipFill>
        <p:spPr>
          <a:xfrm>
            <a:off x="-8206" y="4367091"/>
            <a:ext cx="12179383" cy="24384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27" y="91317"/>
            <a:ext cx="2799261" cy="1356017"/>
          </a:xfrm>
          <a:prstGeom prst="rect">
            <a:avLst/>
          </a:prstGeom>
        </p:spPr>
      </p:pic>
      <p:sp>
        <p:nvSpPr>
          <p:cNvPr id="2" name="Title 1"/>
          <p:cNvSpPr>
            <a:spLocks noGrp="1"/>
          </p:cNvSpPr>
          <p:nvPr>
            <p:ph type="ctrTitle"/>
          </p:nvPr>
        </p:nvSpPr>
        <p:spPr>
          <a:xfrm>
            <a:off x="914400" y="2130426"/>
            <a:ext cx="103632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1814283" y="3490791"/>
            <a:ext cx="8534400" cy="1752600"/>
          </a:xfrm>
        </p:spPr>
        <p:txBody>
          <a:bodyPr/>
          <a:lstStyle>
            <a:lvl1pPr marL="0" indent="0" algn="ctr">
              <a:buNone/>
              <a:defRPr b="1">
                <a:solidFill>
                  <a:srgbClr val="02A1DE"/>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2156" y="322284"/>
            <a:ext cx="2381504" cy="894080"/>
          </a:xfrm>
          <a:prstGeom prst="rect">
            <a:avLst/>
          </a:prstGeom>
        </p:spPr>
      </p:pic>
    </p:spTree>
    <p:extLst>
      <p:ext uri="{BB962C8B-B14F-4D97-AF65-F5344CB8AC3E}">
        <p14:creationId xmlns:p14="http://schemas.microsoft.com/office/powerpoint/2010/main" val="104516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0" name="Group 9"/>
          <p:cNvGrpSpPr/>
          <p:nvPr/>
        </p:nvGrpSpPr>
        <p:grpSpPr>
          <a:xfrm>
            <a:off x="0" y="1"/>
            <a:ext cx="12192000" cy="6858001"/>
            <a:chOff x="0" y="0"/>
            <a:chExt cx="9144000" cy="5143501"/>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4222550"/>
              <a:ext cx="1528972" cy="740664"/>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0788" r="-1" b="49642"/>
            <a:stretch/>
          </p:blipFill>
          <p:spPr>
            <a:xfrm flipH="1">
              <a:off x="0" y="4222550"/>
              <a:ext cx="6844937" cy="920951"/>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0788" r="-1" b="49642"/>
            <a:stretch/>
          </p:blipFill>
          <p:spPr>
            <a:xfrm flipV="1">
              <a:off x="6903720" y="0"/>
              <a:ext cx="2240280" cy="481325"/>
            </a:xfrm>
            <a:prstGeom prst="rect">
              <a:avLst/>
            </a:prstGeom>
          </p:spPr>
        </p:pic>
      </p:grpSp>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7FB77-DB88-834C-9C39-73FBBE4EDC74}" type="datetimeFigureOut">
              <a:rPr lang="en-US" smtClean="0"/>
              <a:t>11/20/2024</a:t>
            </a:fld>
            <a:endParaRPr lang="en-US"/>
          </a:p>
        </p:txBody>
      </p:sp>
      <p:sp>
        <p:nvSpPr>
          <p:cNvPr id="5" name="Footer Placeholder 4"/>
          <p:cNvSpPr>
            <a:spLocks noGrp="1"/>
          </p:cNvSpPr>
          <p:nvPr>
            <p:ph type="ftr" sz="quarter" idx="11"/>
          </p:nvPr>
        </p:nvSpPr>
        <p:spPr/>
        <p:txBody>
          <a:bodyPr/>
          <a:lstStyle/>
          <a:p>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6001" y="5873694"/>
            <a:ext cx="1771904" cy="665220"/>
          </a:xfrm>
          <a:prstGeom prst="rect">
            <a:avLst/>
          </a:prstGeom>
        </p:spPr>
      </p:pic>
    </p:spTree>
    <p:extLst>
      <p:ext uri="{BB962C8B-B14F-4D97-AF65-F5344CB8AC3E}">
        <p14:creationId xmlns:p14="http://schemas.microsoft.com/office/powerpoint/2010/main" val="62761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p:cNvGrpSpPr/>
          <p:nvPr/>
        </p:nvGrpSpPr>
        <p:grpSpPr>
          <a:xfrm>
            <a:off x="0" y="1"/>
            <a:ext cx="12192000" cy="6858001"/>
            <a:chOff x="0" y="0"/>
            <a:chExt cx="9144000" cy="5143501"/>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40788" r="-1" b="49642"/>
            <a:stretch/>
          </p:blipFill>
          <p:spPr>
            <a:xfrm flipH="1">
              <a:off x="0" y="4222550"/>
              <a:ext cx="6844937" cy="920951"/>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0788" r="-1" b="49642"/>
            <a:stretch/>
          </p:blipFill>
          <p:spPr>
            <a:xfrm flipV="1">
              <a:off x="6903720" y="0"/>
              <a:ext cx="2240280" cy="481325"/>
            </a:xfrm>
            <a:prstGeom prst="rect">
              <a:avLst/>
            </a:prstGeom>
          </p:spPr>
        </p:pic>
      </p:grpSp>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7FB77-DB88-834C-9C39-73FBBE4EDC74}" type="datetimeFigureOut">
              <a:rPr lang="en-US" smtClean="0"/>
              <a:t>11/20/2024</a:t>
            </a:fld>
            <a:endParaRPr lang="en-US"/>
          </a:p>
        </p:txBody>
      </p:sp>
      <p:sp>
        <p:nvSpPr>
          <p:cNvPr id="6" name="Footer Placeholder 5"/>
          <p:cNvSpPr>
            <a:spLocks noGrp="1"/>
          </p:cNvSpPr>
          <p:nvPr>
            <p:ph type="ftr" sz="quarter" idx="11"/>
          </p:nvPr>
        </p:nvSpPr>
        <p:spPr/>
        <p:txBody>
          <a:bodyPr/>
          <a:lstStyle/>
          <a:p>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001" y="5873694"/>
            <a:ext cx="1771904" cy="66522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400" y="5630067"/>
            <a:ext cx="2038629" cy="987552"/>
          </a:xfrm>
          <a:prstGeom prst="rect">
            <a:avLst/>
          </a:prstGeom>
        </p:spPr>
      </p:pic>
    </p:spTree>
    <p:extLst>
      <p:ext uri="{BB962C8B-B14F-4D97-AF65-F5344CB8AC3E}">
        <p14:creationId xmlns:p14="http://schemas.microsoft.com/office/powerpoint/2010/main" val="183261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7FB77-DB88-834C-9C39-73FBBE4EDC74}" type="datetimeFigureOut">
              <a:rPr lang="en-US" smtClean="0"/>
              <a:t>11/20/2024</a:t>
            </a:fld>
            <a:endParaRPr lang="en-US"/>
          </a:p>
        </p:txBody>
      </p:sp>
      <p:sp>
        <p:nvSpPr>
          <p:cNvPr id="8" name="Footer Placeholder 7"/>
          <p:cNvSpPr>
            <a:spLocks noGrp="1"/>
          </p:cNvSpPr>
          <p:nvPr>
            <p:ph type="ftr" sz="quarter" idx="11"/>
          </p:nvPr>
        </p:nvSpPr>
        <p:spPr/>
        <p:txBody>
          <a:bodyPr/>
          <a:lstStyle/>
          <a:p>
            <a:endParaRPr lang="en-US"/>
          </a:p>
        </p:txBody>
      </p:sp>
      <p:grpSp>
        <p:nvGrpSpPr>
          <p:cNvPr id="10" name="Group 9"/>
          <p:cNvGrpSpPr/>
          <p:nvPr/>
        </p:nvGrpSpPr>
        <p:grpSpPr>
          <a:xfrm>
            <a:off x="0" y="1"/>
            <a:ext cx="12192000" cy="6858001"/>
            <a:chOff x="0" y="0"/>
            <a:chExt cx="9144000" cy="5143501"/>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0788" r="-1" b="49642"/>
            <a:stretch/>
          </p:blipFill>
          <p:spPr>
            <a:xfrm flipH="1">
              <a:off x="0" y="4222550"/>
              <a:ext cx="6844937" cy="920951"/>
            </a:xfrm>
            <a:prstGeom prst="rect">
              <a:avLst/>
            </a:prstGeom>
          </p:spPr>
        </p:pic>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40788" r="-1" b="49642"/>
            <a:stretch/>
          </p:blipFill>
          <p:spPr>
            <a:xfrm flipV="1">
              <a:off x="6903720" y="0"/>
              <a:ext cx="2240280" cy="481325"/>
            </a:xfrm>
            <a:prstGeom prst="rect">
              <a:avLst/>
            </a:prstGeom>
          </p:spPr>
        </p:pic>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001" y="5873694"/>
            <a:ext cx="1771904" cy="66522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400" y="5630067"/>
            <a:ext cx="2038629" cy="987552"/>
          </a:xfrm>
          <a:prstGeom prst="rect">
            <a:avLst/>
          </a:prstGeom>
        </p:spPr>
      </p:pic>
    </p:spTree>
    <p:extLst>
      <p:ext uri="{BB962C8B-B14F-4D97-AF65-F5344CB8AC3E}">
        <p14:creationId xmlns:p14="http://schemas.microsoft.com/office/powerpoint/2010/main" val="304825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grpSp>
        <p:nvGrpSpPr>
          <p:cNvPr id="9" name="Group 8"/>
          <p:cNvGrpSpPr/>
          <p:nvPr/>
        </p:nvGrpSpPr>
        <p:grpSpPr>
          <a:xfrm>
            <a:off x="0" y="1"/>
            <a:ext cx="12192000" cy="6858001"/>
            <a:chOff x="0" y="0"/>
            <a:chExt cx="9144000" cy="5143501"/>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40788" r="-1" b="49642"/>
            <a:stretch/>
          </p:blipFill>
          <p:spPr>
            <a:xfrm flipH="1">
              <a:off x="0" y="4222550"/>
              <a:ext cx="6844937" cy="920951"/>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40788" r="-1" b="49642"/>
            <a:stretch/>
          </p:blipFill>
          <p:spPr>
            <a:xfrm flipV="1">
              <a:off x="6903720" y="0"/>
              <a:ext cx="2240280" cy="481325"/>
            </a:xfrm>
            <a:prstGeom prst="rect">
              <a:avLst/>
            </a:prstGeom>
          </p:spPr>
        </p:pic>
      </p:grpSp>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6001" y="5873694"/>
            <a:ext cx="1771904" cy="66522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6400" y="5630067"/>
            <a:ext cx="2038629" cy="987552"/>
          </a:xfrm>
          <a:prstGeom prst="rect">
            <a:avLst/>
          </a:prstGeom>
        </p:spPr>
      </p:pic>
    </p:spTree>
    <p:extLst>
      <p:ext uri="{BB962C8B-B14F-4D97-AF65-F5344CB8AC3E}">
        <p14:creationId xmlns:p14="http://schemas.microsoft.com/office/powerpoint/2010/main" val="634381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DFE7FB77-DB88-834C-9C39-73FBBE4EDC74}" type="datetimeFigureOut">
              <a:rPr lang="en-US" smtClean="0"/>
              <a:t>11/20/2024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8849801-9B8F-924B-A408-ED497325C2A9}" type="slidenum">
              <a:rPr lang="en-US" smtClean="0"/>
              <a:t>‹#›</a:t>
            </a:fld>
            <a:endParaRPr lang="en-US"/>
          </a:p>
        </p:txBody>
      </p:sp>
    </p:spTree>
    <p:extLst>
      <p:ext uri="{BB962C8B-B14F-4D97-AF65-F5344CB8AC3E}">
        <p14:creationId xmlns:p14="http://schemas.microsoft.com/office/powerpoint/2010/main" val="3632129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609585" rtl="0" eaLnBrk="1" latinLnBrk="0" hangingPunct="1">
        <a:spcBef>
          <a:spcPct val="0"/>
        </a:spcBef>
        <a:buNone/>
        <a:defRPr sz="5867" kern="1200">
          <a:solidFill>
            <a:srgbClr val="0064A8"/>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244F-57A7-0D43-9EE0-DB2D438A3690}"/>
              </a:ext>
            </a:extLst>
          </p:cNvPr>
          <p:cNvSpPr>
            <a:spLocks noGrp="1"/>
          </p:cNvSpPr>
          <p:nvPr>
            <p:ph type="ctrTitle"/>
          </p:nvPr>
        </p:nvSpPr>
        <p:spPr/>
        <p:txBody>
          <a:bodyPr>
            <a:normAutofit/>
          </a:bodyPr>
          <a:lstStyle/>
          <a:p>
            <a:endParaRPr lang="en-US" dirty="0"/>
          </a:p>
        </p:txBody>
      </p:sp>
      <p:sp>
        <p:nvSpPr>
          <p:cNvPr id="3" name="Subtitle 2">
            <a:extLst>
              <a:ext uri="{FF2B5EF4-FFF2-40B4-BE49-F238E27FC236}">
                <a16:creationId xmlns:a16="http://schemas.microsoft.com/office/drawing/2014/main" id="{3A0131E7-DAF2-5C4E-8D29-886D12F7314F}"/>
              </a:ext>
            </a:extLst>
          </p:cNvPr>
          <p:cNvSpPr>
            <a:spLocks noGrp="1"/>
          </p:cNvSpPr>
          <p:nvPr>
            <p:ph type="subTitle" idx="1"/>
          </p:nvPr>
        </p:nvSpPr>
        <p:spPr>
          <a:xfrm>
            <a:off x="1828800" y="4051495"/>
            <a:ext cx="8534400" cy="1459182"/>
          </a:xfrm>
        </p:spPr>
        <p:txBody>
          <a:bodyPr>
            <a:normAutofit/>
          </a:bodyPr>
          <a:lstStyle/>
          <a:p>
            <a:endParaRPr lang="en-US" sz="3200" dirty="0"/>
          </a:p>
        </p:txBody>
      </p:sp>
    </p:spTree>
    <p:extLst>
      <p:ext uri="{BB962C8B-B14F-4D97-AF65-F5344CB8AC3E}">
        <p14:creationId xmlns:p14="http://schemas.microsoft.com/office/powerpoint/2010/main" val="304361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DAE3-4CC2-6B46-A1B4-831E1675033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E9E2FAAB-1BE0-B14A-B0FB-8BB806326CCE}"/>
              </a:ext>
            </a:extLst>
          </p:cNvPr>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3346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22388" y="-993988"/>
            <a:ext cx="3604437" cy="790173"/>
          </a:xfrm>
        </p:spPr>
        <p:txBody>
          <a:bodyPr>
            <a:normAutofit fontScale="55000" lnSpcReduction="20000"/>
          </a:bodyPr>
          <a:lstStyle/>
          <a:p>
            <a:r>
              <a:rPr lang="en-US" b="1" dirty="0">
                <a:solidFill>
                  <a:schemeClr val="accent1">
                    <a:lumMod val="75000"/>
                  </a:schemeClr>
                </a:solidFill>
              </a:rPr>
              <a:t>Arkansas Children’s Hospital </a:t>
            </a:r>
          </a:p>
          <a:p>
            <a:r>
              <a:rPr lang="en-US" b="1" dirty="0">
                <a:solidFill>
                  <a:schemeClr val="accent1">
                    <a:lumMod val="75000"/>
                  </a:schemeClr>
                </a:solidFill>
              </a:rPr>
              <a:t>Study Team</a:t>
            </a:r>
          </a:p>
        </p:txBody>
      </p:sp>
      <p:sp>
        <p:nvSpPr>
          <p:cNvPr id="6" name="Subtitle 2"/>
          <p:cNvSpPr txBox="1">
            <a:spLocks/>
          </p:cNvSpPr>
          <p:nvPr/>
        </p:nvSpPr>
        <p:spPr>
          <a:xfrm>
            <a:off x="7961379" y="370359"/>
            <a:ext cx="1828800" cy="4505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dirty="0">
              <a:solidFill>
                <a:schemeClr val="accent1">
                  <a:lumMod val="75000"/>
                </a:schemeClr>
              </a:solidFill>
            </a:endParaRPr>
          </a:p>
        </p:txBody>
      </p:sp>
      <p:sp>
        <p:nvSpPr>
          <p:cNvPr id="7" name="Subtitle 2"/>
          <p:cNvSpPr txBox="1">
            <a:spLocks/>
          </p:cNvSpPr>
          <p:nvPr/>
        </p:nvSpPr>
        <p:spPr>
          <a:xfrm>
            <a:off x="6132579" y="308198"/>
            <a:ext cx="1828800" cy="4505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dirty="0">
              <a:solidFill>
                <a:schemeClr val="accent1">
                  <a:lumMod val="75000"/>
                </a:schemeClr>
              </a:solidFill>
            </a:endParaRPr>
          </a:p>
        </p:txBody>
      </p:sp>
      <p:sp>
        <p:nvSpPr>
          <p:cNvPr id="8" name="Subtitle 2"/>
          <p:cNvSpPr txBox="1">
            <a:spLocks/>
          </p:cNvSpPr>
          <p:nvPr/>
        </p:nvSpPr>
        <p:spPr>
          <a:xfrm>
            <a:off x="8080744" y="1169475"/>
            <a:ext cx="1828800" cy="5140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dirty="0">
              <a:solidFill>
                <a:schemeClr val="accent1">
                  <a:lumMod val="75000"/>
                </a:schemeClr>
              </a:solidFill>
            </a:endParaRPr>
          </a:p>
        </p:txBody>
      </p:sp>
      <p:sp>
        <p:nvSpPr>
          <p:cNvPr id="9" name="Subtitle 2"/>
          <p:cNvSpPr txBox="1">
            <a:spLocks/>
          </p:cNvSpPr>
          <p:nvPr/>
        </p:nvSpPr>
        <p:spPr>
          <a:xfrm>
            <a:off x="3480999" y="1515617"/>
            <a:ext cx="1828800" cy="45050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b="1" dirty="0">
              <a:solidFill>
                <a:schemeClr val="accent1">
                  <a:lumMod val="75000"/>
                </a:schemeClr>
              </a:solidFill>
            </a:endParaRPr>
          </a:p>
        </p:txBody>
      </p:sp>
      <p:sp>
        <p:nvSpPr>
          <p:cNvPr id="10" name="Subtitle 2"/>
          <p:cNvSpPr txBox="1">
            <a:spLocks/>
          </p:cNvSpPr>
          <p:nvPr/>
        </p:nvSpPr>
        <p:spPr>
          <a:xfrm>
            <a:off x="202992" y="1740867"/>
            <a:ext cx="1828800" cy="4505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600" b="1" dirty="0">
              <a:solidFill>
                <a:schemeClr val="accent1">
                  <a:lumMod val="75000"/>
                </a:schemeClr>
              </a:solidFill>
            </a:endParaRPr>
          </a:p>
        </p:txBody>
      </p:sp>
      <p:sp>
        <p:nvSpPr>
          <p:cNvPr id="11" name="Subtitle 2"/>
          <p:cNvSpPr txBox="1">
            <a:spLocks/>
          </p:cNvSpPr>
          <p:nvPr/>
        </p:nvSpPr>
        <p:spPr>
          <a:xfrm>
            <a:off x="557947" y="3028274"/>
            <a:ext cx="1473845" cy="8183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600" b="1" dirty="0">
              <a:solidFill>
                <a:schemeClr val="accent1">
                  <a:lumMod val="75000"/>
                </a:schemeClr>
              </a:solidFill>
            </a:endParaRPr>
          </a:p>
        </p:txBody>
      </p:sp>
    </p:spTree>
    <p:extLst>
      <p:ext uri="{BB962C8B-B14F-4D97-AF65-F5344CB8AC3E}">
        <p14:creationId xmlns:p14="http://schemas.microsoft.com/office/powerpoint/2010/main" val="405739733"/>
      </p:ext>
    </p:extLst>
  </p:cSld>
  <p:clrMapOvr>
    <a:masterClrMapping/>
  </p:clrMapOvr>
</p:sld>
</file>

<file path=ppt/theme/theme1.xml><?xml version="1.0" encoding="utf-8"?>
<a:theme xmlns:a="http://schemas.openxmlformats.org/drawingml/2006/main" name="UAMS ACH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AMS ACH theme" id="{1881A69C-FE78-8347-86C9-A4616FF82CDA}" vid="{3BCB3D42-1E40-9843-A9D7-7FD96DFCEB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UAMS ACH theme</Template>
  <TotalTime>70</TotalTime>
  <Words>134</Words>
  <Application>Microsoft Office PowerPoint</Application>
  <PresentationFormat>Widescreen</PresentationFormat>
  <Paragraphs>6</Paragraphs>
  <Slides>3</Slides>
  <Notes>1</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UAMS ACH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Health What’s Food Got to Do with It?</dc:title>
  <dc:creator>Eddie Ochoa</dc:creator>
  <cp:lastModifiedBy>Mack, Joana M</cp:lastModifiedBy>
  <cp:revision>14</cp:revision>
  <dcterms:created xsi:type="dcterms:W3CDTF">2019-09-12T09:01:27Z</dcterms:created>
  <dcterms:modified xsi:type="dcterms:W3CDTF">2024-11-20T21:04:13Z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ca390d5-a4f3-448c-8368-24080179bc53_Enabled">
    <vt:lpwstr>true</vt:lpwstr>
  </property>
  <property fmtid="{D5CDD505-2E9C-101B-9397-08002B2CF9AE}" pid="3" name="MSIP_Label_8ca390d5-a4f3-448c-8368-24080179bc53_SetDate">
    <vt:lpwstr>2024-11-13T23:00:30Z</vt:lpwstr>
  </property>
  <property fmtid="{D5CDD505-2E9C-101B-9397-08002B2CF9AE}" pid="4" name="MSIP_Label_8ca390d5-a4f3-448c-8368-24080179bc53_Method">
    <vt:lpwstr>Privileged</vt:lpwstr>
  </property>
  <property fmtid="{D5CDD505-2E9C-101B-9397-08002B2CF9AE}" pid="5" name="MSIP_Label_8ca390d5-a4f3-448c-8368-24080179bc53_Name">
    <vt:lpwstr>Low Risk</vt:lpwstr>
  </property>
  <property fmtid="{D5CDD505-2E9C-101B-9397-08002B2CF9AE}" pid="6" name="MSIP_Label_8ca390d5-a4f3-448c-8368-24080179bc53_SiteId">
    <vt:lpwstr>5b703aa0-061f-4ed9-beca-765a39ee1304</vt:lpwstr>
  </property>
  <property fmtid="{D5CDD505-2E9C-101B-9397-08002B2CF9AE}" pid="7" name="MSIP_Label_8ca390d5-a4f3-448c-8368-24080179bc53_ActionId">
    <vt:lpwstr>870ef19e-326b-49b9-8e30-1e4af515635b</vt:lpwstr>
  </property>
  <property fmtid="{D5CDD505-2E9C-101B-9397-08002B2CF9AE}" pid="8" name="MSIP_Label_8ca390d5-a4f3-448c-8368-24080179bc53_ContentBits">
    <vt:lpwstr>0</vt:lpwstr>
  </property>
</Properties>
</file>