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3"/>
  </p:notesMasterIdLst>
  <p:sldIdLst>
    <p:sldId id="2145706378" r:id="rId2"/>
    <p:sldId id="689" r:id="rId3"/>
    <p:sldId id="670" r:id="rId4"/>
    <p:sldId id="690" r:id="rId5"/>
    <p:sldId id="691" r:id="rId6"/>
    <p:sldId id="692" r:id="rId7"/>
    <p:sldId id="2145706300" r:id="rId8"/>
    <p:sldId id="2145706296" r:id="rId9"/>
    <p:sldId id="2145706313" r:id="rId10"/>
    <p:sldId id="2145707091" r:id="rId11"/>
    <p:sldId id="2145707078" r:id="rId12"/>
    <p:sldId id="2145707079" r:id="rId13"/>
    <p:sldId id="2145707080" r:id="rId14"/>
    <p:sldId id="2145707012" r:id="rId15"/>
    <p:sldId id="1349" r:id="rId16"/>
    <p:sldId id="2145706568" r:id="rId17"/>
    <p:sldId id="2145706693" r:id="rId18"/>
    <p:sldId id="2145707088" r:id="rId19"/>
    <p:sldId id="617" r:id="rId20"/>
    <p:sldId id="2145707097" r:id="rId21"/>
    <p:sldId id="2145706287" r:id="rId22"/>
    <p:sldId id="2145707093" r:id="rId23"/>
    <p:sldId id="2145706283" r:id="rId24"/>
    <p:sldId id="2145706284" r:id="rId25"/>
    <p:sldId id="2145707094" r:id="rId26"/>
    <p:sldId id="2145707095" r:id="rId27"/>
    <p:sldId id="2145707096" r:id="rId28"/>
    <p:sldId id="2145706290" r:id="rId29"/>
    <p:sldId id="2145707092" r:id="rId30"/>
    <p:sldId id="616" r:id="rId31"/>
    <p:sldId id="674" r:id="rId32"/>
    <p:sldId id="2145706368" r:id="rId33"/>
    <p:sldId id="2145706288" r:id="rId34"/>
    <p:sldId id="2145707098" r:id="rId35"/>
    <p:sldId id="2145707099" r:id="rId36"/>
    <p:sldId id="2145707100" r:id="rId37"/>
    <p:sldId id="2145706367" r:id="rId38"/>
    <p:sldId id="2145706365" r:id="rId39"/>
    <p:sldId id="2145706369" r:id="rId40"/>
    <p:sldId id="2145706366" r:id="rId41"/>
    <p:sldId id="675" r:id="rId42"/>
    <p:sldId id="619" r:id="rId43"/>
    <p:sldId id="2145707103" r:id="rId44"/>
    <p:sldId id="569" r:id="rId45"/>
    <p:sldId id="2145707109" r:id="rId46"/>
    <p:sldId id="598" r:id="rId47"/>
    <p:sldId id="601" r:id="rId48"/>
    <p:sldId id="548" r:id="rId49"/>
    <p:sldId id="553" r:id="rId50"/>
    <p:sldId id="610" r:id="rId51"/>
    <p:sldId id="615" r:id="rId52"/>
    <p:sldId id="608" r:id="rId53"/>
    <p:sldId id="549" r:id="rId54"/>
    <p:sldId id="614" r:id="rId55"/>
    <p:sldId id="556" r:id="rId56"/>
    <p:sldId id="565" r:id="rId57"/>
    <p:sldId id="622" r:id="rId58"/>
    <p:sldId id="627" r:id="rId59"/>
    <p:sldId id="628" r:id="rId60"/>
    <p:sldId id="629" r:id="rId61"/>
    <p:sldId id="612" r:id="rId62"/>
    <p:sldId id="630" r:id="rId63"/>
    <p:sldId id="631" r:id="rId64"/>
    <p:sldId id="618" r:id="rId65"/>
    <p:sldId id="2145707102" r:id="rId66"/>
    <p:sldId id="2145707105" r:id="rId67"/>
    <p:sldId id="2145706358" r:id="rId68"/>
    <p:sldId id="2145706359" r:id="rId69"/>
    <p:sldId id="2145707104" r:id="rId70"/>
    <p:sldId id="679" r:id="rId71"/>
    <p:sldId id="2145706360" r:id="rId72"/>
    <p:sldId id="2145706361" r:id="rId73"/>
    <p:sldId id="2145706362" r:id="rId74"/>
    <p:sldId id="2145706363" r:id="rId75"/>
    <p:sldId id="2145706364" r:id="rId76"/>
    <p:sldId id="716" r:id="rId77"/>
    <p:sldId id="683" r:id="rId78"/>
    <p:sldId id="505" r:id="rId79"/>
    <p:sldId id="684" r:id="rId80"/>
    <p:sldId id="685" r:id="rId81"/>
    <p:sldId id="2145706370" r:id="rId82"/>
    <p:sldId id="256" r:id="rId83"/>
    <p:sldId id="620" r:id="rId84"/>
    <p:sldId id="2145707108" r:id="rId85"/>
    <p:sldId id="2145706371" r:id="rId86"/>
    <p:sldId id="2145706373" r:id="rId87"/>
    <p:sldId id="604" r:id="rId88"/>
    <p:sldId id="2145706687" r:id="rId89"/>
    <p:sldId id="2145706376" r:id="rId90"/>
    <p:sldId id="2145706377" r:id="rId91"/>
    <p:sldId id="2145707111" r:id="rId92"/>
    <p:sldId id="2145707110" r:id="rId93"/>
    <p:sldId id="288" r:id="rId94"/>
    <p:sldId id="2145706372" r:id="rId95"/>
    <p:sldId id="2145707106" r:id="rId96"/>
    <p:sldId id="607" r:id="rId97"/>
    <p:sldId id="694" r:id="rId98"/>
    <p:sldId id="661" r:id="rId99"/>
    <p:sldId id="671" r:id="rId100"/>
    <p:sldId id="662" r:id="rId101"/>
    <p:sldId id="663" r:id="rId102"/>
  </p:sldIdLst>
  <p:sldSz cx="9144000" cy="5143500" type="screen16x9"/>
  <p:notesSz cx="6858000" cy="9144000"/>
  <p:custDataLst>
    <p:tags r:id="rId10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4">
          <p15:clr>
            <a:srgbClr val="A4A3A4"/>
          </p15:clr>
        </p15:guide>
        <p15:guide id="2" orient="horz" pos="2397">
          <p15:clr>
            <a:srgbClr val="A4A3A4"/>
          </p15:clr>
        </p15:guide>
        <p15:guide id="3" pos="511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 Rushing" initials="MR" lastIdx="2" clrIdx="0"/>
  <p:cmAuthor id="1" name="Microsoft Office User" initials="Office" lastIdx="0" clrIdx="1"/>
  <p:cmAuthor id="2" name="Mourani, Peter" initials="MP" lastIdx="2" clrIdx="2">
    <p:extLst>
      <p:ext uri="{19B8F6BF-5375-455C-9EA6-DF929625EA0E}">
        <p15:presenceInfo xmlns:p15="http://schemas.microsoft.com/office/powerpoint/2012/main" userId="S-1-5-21-682003330-1409082233-1801674531-39397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74A"/>
    <a:srgbClr val="76D6FF"/>
    <a:srgbClr val="EE4F48"/>
    <a:srgbClr val="5CB8FF"/>
    <a:srgbClr val="0096FF"/>
    <a:srgbClr val="0432FF"/>
    <a:srgbClr val="AEF251"/>
    <a:srgbClr val="AC5EDB"/>
    <a:srgbClr val="009051"/>
    <a:srgbClr val="00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F45856-902D-4834-88FE-7C224AAC7DFC}" v="1" dt="2025-01-24T15:12:36.5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62" autoAdjust="0"/>
    <p:restoredTop sz="96327" autoAdjust="0"/>
  </p:normalViewPr>
  <p:slideViewPr>
    <p:cSldViewPr snapToGrid="0" snapToObjects="1" showGuides="1">
      <p:cViewPr varScale="1">
        <p:scale>
          <a:sx n="146" d="100"/>
          <a:sy n="146" d="100"/>
        </p:scale>
        <p:origin x="168" y="114"/>
      </p:cViewPr>
      <p:guideLst>
        <p:guide orient="horz" pos="2864"/>
        <p:guide orient="horz" pos="2397"/>
        <p:guide pos="511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F04387-4320-8E45-8735-79808FA4E715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628B9C2E-C500-B24E-8B48-0DB671CC524A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SPECIFIC</a:t>
          </a:r>
        </a:p>
      </dgm:t>
    </dgm:pt>
    <dgm:pt modelId="{C215D489-282F-7549-9E87-6D60AD21F826}" type="parTrans" cxnId="{0CA97D0E-8CCE-DC4F-8558-26B6BD297511}">
      <dgm:prSet/>
      <dgm:spPr/>
      <dgm:t>
        <a:bodyPr/>
        <a:lstStyle/>
        <a:p>
          <a:endParaRPr lang="en-US"/>
        </a:p>
      </dgm:t>
    </dgm:pt>
    <dgm:pt modelId="{F0C5498F-BA21-9145-9CB3-D6705FD802FA}" type="sibTrans" cxnId="{0CA97D0E-8CCE-DC4F-8558-26B6BD297511}">
      <dgm:prSet/>
      <dgm:spPr/>
      <dgm:t>
        <a:bodyPr/>
        <a:lstStyle/>
        <a:p>
          <a:endParaRPr lang="en-US"/>
        </a:p>
      </dgm:t>
    </dgm:pt>
    <dgm:pt modelId="{31ADF495-6370-1C4C-8C15-BB5F39FA3596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MEASUREABLE</a:t>
          </a:r>
        </a:p>
      </dgm:t>
    </dgm:pt>
    <dgm:pt modelId="{141F46A6-77DF-EE47-98AA-ACFEA83A6078}" type="parTrans" cxnId="{F9EF6879-9A8D-1848-AB89-1584861CBE74}">
      <dgm:prSet/>
      <dgm:spPr/>
      <dgm:t>
        <a:bodyPr/>
        <a:lstStyle/>
        <a:p>
          <a:endParaRPr lang="en-US"/>
        </a:p>
      </dgm:t>
    </dgm:pt>
    <dgm:pt modelId="{184172A2-C5CA-834F-9CD6-1C01EE28960A}" type="sibTrans" cxnId="{F9EF6879-9A8D-1848-AB89-1584861CBE74}">
      <dgm:prSet/>
      <dgm:spPr/>
      <dgm:t>
        <a:bodyPr/>
        <a:lstStyle/>
        <a:p>
          <a:endParaRPr lang="en-US"/>
        </a:p>
      </dgm:t>
    </dgm:pt>
    <dgm:pt modelId="{520A3B1C-9CD8-5049-B284-408C90389260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ATTAINABLE</a:t>
          </a:r>
        </a:p>
      </dgm:t>
    </dgm:pt>
    <dgm:pt modelId="{6044C3AD-E9F0-9D42-9112-CC3F6356C3A3}" type="parTrans" cxnId="{6E80FFE1-6BF8-F84D-BF59-D7C112B5383C}">
      <dgm:prSet/>
      <dgm:spPr/>
      <dgm:t>
        <a:bodyPr/>
        <a:lstStyle/>
        <a:p>
          <a:endParaRPr lang="en-US"/>
        </a:p>
      </dgm:t>
    </dgm:pt>
    <dgm:pt modelId="{F74DC130-D7BE-C145-A43E-61D977604756}" type="sibTrans" cxnId="{6E80FFE1-6BF8-F84D-BF59-D7C112B5383C}">
      <dgm:prSet/>
      <dgm:spPr/>
      <dgm:t>
        <a:bodyPr/>
        <a:lstStyle/>
        <a:p>
          <a:endParaRPr lang="en-US"/>
        </a:p>
      </dgm:t>
    </dgm:pt>
    <dgm:pt modelId="{173CAC53-60F3-9949-8FDD-4AA71C849FF4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RELEVANT</a:t>
          </a:r>
        </a:p>
        <a:p>
          <a:r>
            <a:rPr lang="en-US" dirty="0"/>
            <a:t>REALISTIC</a:t>
          </a:r>
        </a:p>
      </dgm:t>
    </dgm:pt>
    <dgm:pt modelId="{E75A9D1D-F4F1-1E4C-A87B-3E22813BEE43}" type="parTrans" cxnId="{C6FA5C96-A1AD-B449-9DA5-09167430988C}">
      <dgm:prSet/>
      <dgm:spPr/>
      <dgm:t>
        <a:bodyPr/>
        <a:lstStyle/>
        <a:p>
          <a:endParaRPr lang="en-US"/>
        </a:p>
      </dgm:t>
    </dgm:pt>
    <dgm:pt modelId="{47586DE2-CD13-7043-99CB-BE234ECFAB7C}" type="sibTrans" cxnId="{C6FA5C96-A1AD-B449-9DA5-09167430988C}">
      <dgm:prSet/>
      <dgm:spPr/>
      <dgm:t>
        <a:bodyPr/>
        <a:lstStyle/>
        <a:p>
          <a:endParaRPr lang="en-US"/>
        </a:p>
      </dgm:t>
    </dgm:pt>
    <dgm:pt modelId="{73EFEECC-1F9F-FC49-80AD-8DEB62A77F90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TIME-BOUND</a:t>
          </a:r>
        </a:p>
      </dgm:t>
    </dgm:pt>
    <dgm:pt modelId="{9530ADBC-110A-D543-A81E-596E5C500D65}" type="parTrans" cxnId="{B3F3EF21-B191-3A43-B291-6C9253ED6A0C}">
      <dgm:prSet/>
      <dgm:spPr/>
      <dgm:t>
        <a:bodyPr/>
        <a:lstStyle/>
        <a:p>
          <a:endParaRPr lang="en-US"/>
        </a:p>
      </dgm:t>
    </dgm:pt>
    <dgm:pt modelId="{CB4F3FCE-4028-9D4C-BDDD-019BD2D56DAC}" type="sibTrans" cxnId="{B3F3EF21-B191-3A43-B291-6C9253ED6A0C}">
      <dgm:prSet/>
      <dgm:spPr/>
      <dgm:t>
        <a:bodyPr/>
        <a:lstStyle/>
        <a:p>
          <a:endParaRPr lang="en-US"/>
        </a:p>
      </dgm:t>
    </dgm:pt>
    <dgm:pt modelId="{76599639-DDBE-F14B-830D-193F2112337F}" type="pres">
      <dgm:prSet presAssocID="{4EF04387-4320-8E45-8735-79808FA4E715}" presName="Name0" presStyleCnt="0">
        <dgm:presLayoutVars>
          <dgm:dir/>
          <dgm:resizeHandles val="exact"/>
        </dgm:presLayoutVars>
      </dgm:prSet>
      <dgm:spPr/>
    </dgm:pt>
    <dgm:pt modelId="{64D15C5E-6038-AF40-8B2E-03F528350027}" type="pres">
      <dgm:prSet presAssocID="{4EF04387-4320-8E45-8735-79808FA4E715}" presName="bkgdShp" presStyleLbl="alignAccFollowNode1" presStyleIdx="0" presStyleCnt="1" custLinFactNeighborX="883" custLinFactNeighborY="-40323"/>
      <dgm:spPr/>
    </dgm:pt>
    <dgm:pt modelId="{FF759C2A-D28A-C044-85EF-6A515E2ED6F2}" type="pres">
      <dgm:prSet presAssocID="{4EF04387-4320-8E45-8735-79808FA4E715}" presName="linComp" presStyleCnt="0"/>
      <dgm:spPr/>
    </dgm:pt>
    <dgm:pt modelId="{DBA0D167-1BC6-E849-BE5B-FB7D81E3A380}" type="pres">
      <dgm:prSet presAssocID="{628B9C2E-C500-B24E-8B48-0DB671CC524A}" presName="compNode" presStyleCnt="0"/>
      <dgm:spPr/>
    </dgm:pt>
    <dgm:pt modelId="{5353A6A0-1614-C244-990D-D4181045CE61}" type="pres">
      <dgm:prSet presAssocID="{628B9C2E-C500-B24E-8B48-0DB671CC524A}" presName="node" presStyleLbl="node1" presStyleIdx="0" presStyleCnt="5">
        <dgm:presLayoutVars>
          <dgm:bulletEnabled val="1"/>
        </dgm:presLayoutVars>
      </dgm:prSet>
      <dgm:spPr/>
    </dgm:pt>
    <dgm:pt modelId="{F99729D6-58C1-F948-9950-E4135078A65E}" type="pres">
      <dgm:prSet presAssocID="{628B9C2E-C500-B24E-8B48-0DB671CC524A}" presName="invisiNode" presStyleLbl="node1" presStyleIdx="0" presStyleCnt="5"/>
      <dgm:spPr/>
    </dgm:pt>
    <dgm:pt modelId="{721D5DBF-0CCE-1F41-980B-7E54154FA2A5}" type="pres">
      <dgm:prSet presAssocID="{628B9C2E-C500-B24E-8B48-0DB671CC524A}" presName="imagNode" presStyleLbl="fgImgPlace1" presStyleIdx="0" presStyleCnt="5"/>
      <dgm:spPr/>
    </dgm:pt>
    <dgm:pt modelId="{F67E90E5-C0F9-534B-BB01-AFCB8D654549}" type="pres">
      <dgm:prSet presAssocID="{F0C5498F-BA21-9145-9CB3-D6705FD802FA}" presName="sibTrans" presStyleLbl="sibTrans2D1" presStyleIdx="0" presStyleCnt="0"/>
      <dgm:spPr/>
    </dgm:pt>
    <dgm:pt modelId="{5BE5F6B4-D8C4-324E-8940-B178F1D665F7}" type="pres">
      <dgm:prSet presAssocID="{31ADF495-6370-1C4C-8C15-BB5F39FA3596}" presName="compNode" presStyleCnt="0"/>
      <dgm:spPr/>
    </dgm:pt>
    <dgm:pt modelId="{3E8C9CEF-77B6-8546-BF0E-0E930BFB5B07}" type="pres">
      <dgm:prSet presAssocID="{31ADF495-6370-1C4C-8C15-BB5F39FA3596}" presName="node" presStyleLbl="node1" presStyleIdx="1" presStyleCnt="5">
        <dgm:presLayoutVars>
          <dgm:bulletEnabled val="1"/>
        </dgm:presLayoutVars>
      </dgm:prSet>
      <dgm:spPr/>
    </dgm:pt>
    <dgm:pt modelId="{7C8DC5B0-28F1-4640-8AE6-C7412D41D926}" type="pres">
      <dgm:prSet presAssocID="{31ADF495-6370-1C4C-8C15-BB5F39FA3596}" presName="invisiNode" presStyleLbl="node1" presStyleIdx="1" presStyleCnt="5"/>
      <dgm:spPr/>
    </dgm:pt>
    <dgm:pt modelId="{BFF5C74F-DDA9-D548-AD46-AB8D753331AB}" type="pres">
      <dgm:prSet presAssocID="{31ADF495-6370-1C4C-8C15-BB5F39FA3596}" presName="imagNode" presStyleLbl="fgImgPlace1" presStyleIdx="1" presStyleCnt="5"/>
      <dgm:spPr/>
    </dgm:pt>
    <dgm:pt modelId="{54B691C8-9B29-504B-9944-909A81AA9A0F}" type="pres">
      <dgm:prSet presAssocID="{184172A2-C5CA-834F-9CD6-1C01EE28960A}" presName="sibTrans" presStyleLbl="sibTrans2D1" presStyleIdx="0" presStyleCnt="0"/>
      <dgm:spPr/>
    </dgm:pt>
    <dgm:pt modelId="{E725B99F-183D-CD42-B595-634E6FA03A85}" type="pres">
      <dgm:prSet presAssocID="{520A3B1C-9CD8-5049-B284-408C90389260}" presName="compNode" presStyleCnt="0"/>
      <dgm:spPr/>
    </dgm:pt>
    <dgm:pt modelId="{A374F5B3-22CF-2A41-A7A9-194966A3E96A}" type="pres">
      <dgm:prSet presAssocID="{520A3B1C-9CD8-5049-B284-408C90389260}" presName="node" presStyleLbl="node1" presStyleIdx="2" presStyleCnt="5">
        <dgm:presLayoutVars>
          <dgm:bulletEnabled val="1"/>
        </dgm:presLayoutVars>
      </dgm:prSet>
      <dgm:spPr/>
    </dgm:pt>
    <dgm:pt modelId="{AE7002C8-078A-C549-B92C-F8097155586B}" type="pres">
      <dgm:prSet presAssocID="{520A3B1C-9CD8-5049-B284-408C90389260}" presName="invisiNode" presStyleLbl="node1" presStyleIdx="2" presStyleCnt="5"/>
      <dgm:spPr/>
    </dgm:pt>
    <dgm:pt modelId="{16C6BDA8-F3DF-7948-9733-55E09DF6B8A4}" type="pres">
      <dgm:prSet presAssocID="{520A3B1C-9CD8-5049-B284-408C90389260}" presName="imagNode" presStyleLbl="fgImgPlace1" presStyleIdx="2" presStyleCnt="5"/>
      <dgm:spPr/>
    </dgm:pt>
    <dgm:pt modelId="{5F78553B-5308-0C4F-90F6-6ECF2C7488AC}" type="pres">
      <dgm:prSet presAssocID="{F74DC130-D7BE-C145-A43E-61D977604756}" presName="sibTrans" presStyleLbl="sibTrans2D1" presStyleIdx="0" presStyleCnt="0"/>
      <dgm:spPr/>
    </dgm:pt>
    <dgm:pt modelId="{35D0E554-7E55-E04D-BEAC-0B1EB83F251B}" type="pres">
      <dgm:prSet presAssocID="{173CAC53-60F3-9949-8FDD-4AA71C849FF4}" presName="compNode" presStyleCnt="0"/>
      <dgm:spPr/>
    </dgm:pt>
    <dgm:pt modelId="{E0BA2FC6-BB29-9940-97EE-C742B15FB6D5}" type="pres">
      <dgm:prSet presAssocID="{173CAC53-60F3-9949-8FDD-4AA71C849FF4}" presName="node" presStyleLbl="node1" presStyleIdx="3" presStyleCnt="5">
        <dgm:presLayoutVars>
          <dgm:bulletEnabled val="1"/>
        </dgm:presLayoutVars>
      </dgm:prSet>
      <dgm:spPr/>
    </dgm:pt>
    <dgm:pt modelId="{7C9D5281-B721-6342-99D2-6472941C121E}" type="pres">
      <dgm:prSet presAssocID="{173CAC53-60F3-9949-8FDD-4AA71C849FF4}" presName="invisiNode" presStyleLbl="node1" presStyleIdx="3" presStyleCnt="5"/>
      <dgm:spPr/>
    </dgm:pt>
    <dgm:pt modelId="{963400C0-3ECB-224A-98E0-26B10F551B97}" type="pres">
      <dgm:prSet presAssocID="{173CAC53-60F3-9949-8FDD-4AA71C849FF4}" presName="imagNode" presStyleLbl="fgImgPlace1" presStyleIdx="3" presStyleCnt="5"/>
      <dgm:spPr/>
    </dgm:pt>
    <dgm:pt modelId="{5D80FF71-C982-5947-9CCD-DAD9A27293FF}" type="pres">
      <dgm:prSet presAssocID="{47586DE2-CD13-7043-99CB-BE234ECFAB7C}" presName="sibTrans" presStyleLbl="sibTrans2D1" presStyleIdx="0" presStyleCnt="0"/>
      <dgm:spPr/>
    </dgm:pt>
    <dgm:pt modelId="{C0A00DC6-9923-7941-84A6-DC15176041B5}" type="pres">
      <dgm:prSet presAssocID="{73EFEECC-1F9F-FC49-80AD-8DEB62A77F90}" presName="compNode" presStyleCnt="0"/>
      <dgm:spPr/>
    </dgm:pt>
    <dgm:pt modelId="{393BEB9F-B93E-CC4F-B5F9-5F85B4D5D667}" type="pres">
      <dgm:prSet presAssocID="{73EFEECC-1F9F-FC49-80AD-8DEB62A77F90}" presName="node" presStyleLbl="node1" presStyleIdx="4" presStyleCnt="5">
        <dgm:presLayoutVars>
          <dgm:bulletEnabled val="1"/>
        </dgm:presLayoutVars>
      </dgm:prSet>
      <dgm:spPr/>
    </dgm:pt>
    <dgm:pt modelId="{934E5388-2654-E741-B7BC-D22613A9F8F7}" type="pres">
      <dgm:prSet presAssocID="{73EFEECC-1F9F-FC49-80AD-8DEB62A77F90}" presName="invisiNode" presStyleLbl="node1" presStyleIdx="4" presStyleCnt="5"/>
      <dgm:spPr/>
    </dgm:pt>
    <dgm:pt modelId="{6BF46B9E-D3DA-B54D-95D5-C42D861348A2}" type="pres">
      <dgm:prSet presAssocID="{73EFEECC-1F9F-FC49-80AD-8DEB62A77F90}" presName="imagNode" presStyleLbl="fgImgPlace1" presStyleIdx="4" presStyleCnt="5"/>
      <dgm:spPr/>
    </dgm:pt>
  </dgm:ptLst>
  <dgm:cxnLst>
    <dgm:cxn modelId="{0CA97D0E-8CCE-DC4F-8558-26B6BD297511}" srcId="{4EF04387-4320-8E45-8735-79808FA4E715}" destId="{628B9C2E-C500-B24E-8B48-0DB671CC524A}" srcOrd="0" destOrd="0" parTransId="{C215D489-282F-7549-9E87-6D60AD21F826}" sibTransId="{F0C5498F-BA21-9145-9CB3-D6705FD802FA}"/>
    <dgm:cxn modelId="{85C69C1B-2B4C-B14A-BFC8-93E99904B527}" type="presOf" srcId="{F0C5498F-BA21-9145-9CB3-D6705FD802FA}" destId="{F67E90E5-C0F9-534B-BB01-AFCB8D654549}" srcOrd="0" destOrd="0" presId="urn:microsoft.com/office/officeart/2005/8/layout/pList2"/>
    <dgm:cxn modelId="{B3F3EF21-B191-3A43-B291-6C9253ED6A0C}" srcId="{4EF04387-4320-8E45-8735-79808FA4E715}" destId="{73EFEECC-1F9F-FC49-80AD-8DEB62A77F90}" srcOrd="4" destOrd="0" parTransId="{9530ADBC-110A-D543-A81E-596E5C500D65}" sibTransId="{CB4F3FCE-4028-9D4C-BDDD-019BD2D56DAC}"/>
    <dgm:cxn modelId="{A7BED56C-5DC4-FB4C-9966-411A36D792FA}" type="presOf" srcId="{520A3B1C-9CD8-5049-B284-408C90389260}" destId="{A374F5B3-22CF-2A41-A7A9-194966A3E96A}" srcOrd="0" destOrd="0" presId="urn:microsoft.com/office/officeart/2005/8/layout/pList2"/>
    <dgm:cxn modelId="{6BDF6552-D6D0-B547-8157-73C0E8667113}" type="presOf" srcId="{F74DC130-D7BE-C145-A43E-61D977604756}" destId="{5F78553B-5308-0C4F-90F6-6ECF2C7488AC}" srcOrd="0" destOrd="0" presId="urn:microsoft.com/office/officeart/2005/8/layout/pList2"/>
    <dgm:cxn modelId="{5D2DBF76-838A-D041-841A-CAC7456846B7}" type="presOf" srcId="{47586DE2-CD13-7043-99CB-BE234ECFAB7C}" destId="{5D80FF71-C982-5947-9CCD-DAD9A27293FF}" srcOrd="0" destOrd="0" presId="urn:microsoft.com/office/officeart/2005/8/layout/pList2"/>
    <dgm:cxn modelId="{F9EF6879-9A8D-1848-AB89-1584861CBE74}" srcId="{4EF04387-4320-8E45-8735-79808FA4E715}" destId="{31ADF495-6370-1C4C-8C15-BB5F39FA3596}" srcOrd="1" destOrd="0" parTransId="{141F46A6-77DF-EE47-98AA-ACFEA83A6078}" sibTransId="{184172A2-C5CA-834F-9CD6-1C01EE28960A}"/>
    <dgm:cxn modelId="{C6FA5C96-A1AD-B449-9DA5-09167430988C}" srcId="{4EF04387-4320-8E45-8735-79808FA4E715}" destId="{173CAC53-60F3-9949-8FDD-4AA71C849FF4}" srcOrd="3" destOrd="0" parTransId="{E75A9D1D-F4F1-1E4C-A87B-3E22813BEE43}" sibTransId="{47586DE2-CD13-7043-99CB-BE234ECFAB7C}"/>
    <dgm:cxn modelId="{D91B4398-1101-0342-AAE5-E068EDCEB96B}" type="presOf" srcId="{4EF04387-4320-8E45-8735-79808FA4E715}" destId="{76599639-DDBE-F14B-830D-193F2112337F}" srcOrd="0" destOrd="0" presId="urn:microsoft.com/office/officeart/2005/8/layout/pList2"/>
    <dgm:cxn modelId="{E85AED9C-785C-8D46-9D99-1E8084AF37EE}" type="presOf" srcId="{173CAC53-60F3-9949-8FDD-4AA71C849FF4}" destId="{E0BA2FC6-BB29-9940-97EE-C742B15FB6D5}" srcOrd="0" destOrd="0" presId="urn:microsoft.com/office/officeart/2005/8/layout/pList2"/>
    <dgm:cxn modelId="{289006BF-125C-E94D-830F-3716EB88A7A8}" type="presOf" srcId="{184172A2-C5CA-834F-9CD6-1C01EE28960A}" destId="{54B691C8-9B29-504B-9944-909A81AA9A0F}" srcOrd="0" destOrd="0" presId="urn:microsoft.com/office/officeart/2005/8/layout/pList2"/>
    <dgm:cxn modelId="{C0C46BCD-72A9-9E47-BF28-A457F23C29B7}" type="presOf" srcId="{628B9C2E-C500-B24E-8B48-0DB671CC524A}" destId="{5353A6A0-1614-C244-990D-D4181045CE61}" srcOrd="0" destOrd="0" presId="urn:microsoft.com/office/officeart/2005/8/layout/pList2"/>
    <dgm:cxn modelId="{76BB39DE-8566-B448-838B-D1DB62413E6D}" type="presOf" srcId="{73EFEECC-1F9F-FC49-80AD-8DEB62A77F90}" destId="{393BEB9F-B93E-CC4F-B5F9-5F85B4D5D667}" srcOrd="0" destOrd="0" presId="urn:microsoft.com/office/officeart/2005/8/layout/pList2"/>
    <dgm:cxn modelId="{6E80FFE1-6BF8-F84D-BF59-D7C112B5383C}" srcId="{4EF04387-4320-8E45-8735-79808FA4E715}" destId="{520A3B1C-9CD8-5049-B284-408C90389260}" srcOrd="2" destOrd="0" parTransId="{6044C3AD-E9F0-9D42-9112-CC3F6356C3A3}" sibTransId="{F74DC130-D7BE-C145-A43E-61D977604756}"/>
    <dgm:cxn modelId="{64F779F1-039F-E74A-A7C0-A6F5DEFFACEA}" type="presOf" srcId="{31ADF495-6370-1C4C-8C15-BB5F39FA3596}" destId="{3E8C9CEF-77B6-8546-BF0E-0E930BFB5B07}" srcOrd="0" destOrd="0" presId="urn:microsoft.com/office/officeart/2005/8/layout/pList2"/>
    <dgm:cxn modelId="{AC65D2A3-B014-0144-9931-8BA97613E9A1}" type="presParOf" srcId="{76599639-DDBE-F14B-830D-193F2112337F}" destId="{64D15C5E-6038-AF40-8B2E-03F528350027}" srcOrd="0" destOrd="0" presId="urn:microsoft.com/office/officeart/2005/8/layout/pList2"/>
    <dgm:cxn modelId="{582FD04E-157D-C045-A5D9-773A4999BC65}" type="presParOf" srcId="{76599639-DDBE-F14B-830D-193F2112337F}" destId="{FF759C2A-D28A-C044-85EF-6A515E2ED6F2}" srcOrd="1" destOrd="0" presId="urn:microsoft.com/office/officeart/2005/8/layout/pList2"/>
    <dgm:cxn modelId="{13066A10-F128-B14F-8E93-3C04F7DA253B}" type="presParOf" srcId="{FF759C2A-D28A-C044-85EF-6A515E2ED6F2}" destId="{DBA0D167-1BC6-E849-BE5B-FB7D81E3A380}" srcOrd="0" destOrd="0" presId="urn:microsoft.com/office/officeart/2005/8/layout/pList2"/>
    <dgm:cxn modelId="{CA5A727E-3077-5646-8170-C66CD3BDC67E}" type="presParOf" srcId="{DBA0D167-1BC6-E849-BE5B-FB7D81E3A380}" destId="{5353A6A0-1614-C244-990D-D4181045CE61}" srcOrd="0" destOrd="0" presId="urn:microsoft.com/office/officeart/2005/8/layout/pList2"/>
    <dgm:cxn modelId="{95282D4B-D9CF-FF49-9059-C2D86298E27B}" type="presParOf" srcId="{DBA0D167-1BC6-E849-BE5B-FB7D81E3A380}" destId="{F99729D6-58C1-F948-9950-E4135078A65E}" srcOrd="1" destOrd="0" presId="urn:microsoft.com/office/officeart/2005/8/layout/pList2"/>
    <dgm:cxn modelId="{3C9BFB26-98C2-9D48-A369-9DAF5DB29B31}" type="presParOf" srcId="{DBA0D167-1BC6-E849-BE5B-FB7D81E3A380}" destId="{721D5DBF-0CCE-1F41-980B-7E54154FA2A5}" srcOrd="2" destOrd="0" presId="urn:microsoft.com/office/officeart/2005/8/layout/pList2"/>
    <dgm:cxn modelId="{7C882083-EB29-1844-B0F5-A8EE01212AB6}" type="presParOf" srcId="{FF759C2A-D28A-C044-85EF-6A515E2ED6F2}" destId="{F67E90E5-C0F9-534B-BB01-AFCB8D654549}" srcOrd="1" destOrd="0" presId="urn:microsoft.com/office/officeart/2005/8/layout/pList2"/>
    <dgm:cxn modelId="{C4ED32E0-086D-674D-A403-60AC5F2D9E0D}" type="presParOf" srcId="{FF759C2A-D28A-C044-85EF-6A515E2ED6F2}" destId="{5BE5F6B4-D8C4-324E-8940-B178F1D665F7}" srcOrd="2" destOrd="0" presId="urn:microsoft.com/office/officeart/2005/8/layout/pList2"/>
    <dgm:cxn modelId="{434B44CB-1FF9-604B-883C-1B2752E39EFE}" type="presParOf" srcId="{5BE5F6B4-D8C4-324E-8940-B178F1D665F7}" destId="{3E8C9CEF-77B6-8546-BF0E-0E930BFB5B07}" srcOrd="0" destOrd="0" presId="urn:microsoft.com/office/officeart/2005/8/layout/pList2"/>
    <dgm:cxn modelId="{5D5A3FB2-B0BB-5641-B431-F4D816708F4E}" type="presParOf" srcId="{5BE5F6B4-D8C4-324E-8940-B178F1D665F7}" destId="{7C8DC5B0-28F1-4640-8AE6-C7412D41D926}" srcOrd="1" destOrd="0" presId="urn:microsoft.com/office/officeart/2005/8/layout/pList2"/>
    <dgm:cxn modelId="{C2931025-7908-8446-B0B1-86AA759DBA88}" type="presParOf" srcId="{5BE5F6B4-D8C4-324E-8940-B178F1D665F7}" destId="{BFF5C74F-DDA9-D548-AD46-AB8D753331AB}" srcOrd="2" destOrd="0" presId="urn:microsoft.com/office/officeart/2005/8/layout/pList2"/>
    <dgm:cxn modelId="{284308FD-A79D-6142-8983-6C1B1C66DC60}" type="presParOf" srcId="{FF759C2A-D28A-C044-85EF-6A515E2ED6F2}" destId="{54B691C8-9B29-504B-9944-909A81AA9A0F}" srcOrd="3" destOrd="0" presId="urn:microsoft.com/office/officeart/2005/8/layout/pList2"/>
    <dgm:cxn modelId="{43F13F56-467A-4444-8266-5F7C69746C65}" type="presParOf" srcId="{FF759C2A-D28A-C044-85EF-6A515E2ED6F2}" destId="{E725B99F-183D-CD42-B595-634E6FA03A85}" srcOrd="4" destOrd="0" presId="urn:microsoft.com/office/officeart/2005/8/layout/pList2"/>
    <dgm:cxn modelId="{6176C5C5-662C-C54E-AB5C-072E6754424B}" type="presParOf" srcId="{E725B99F-183D-CD42-B595-634E6FA03A85}" destId="{A374F5B3-22CF-2A41-A7A9-194966A3E96A}" srcOrd="0" destOrd="0" presId="urn:microsoft.com/office/officeart/2005/8/layout/pList2"/>
    <dgm:cxn modelId="{77B1B74B-F073-2E40-B491-095BA060EC48}" type="presParOf" srcId="{E725B99F-183D-CD42-B595-634E6FA03A85}" destId="{AE7002C8-078A-C549-B92C-F8097155586B}" srcOrd="1" destOrd="0" presId="urn:microsoft.com/office/officeart/2005/8/layout/pList2"/>
    <dgm:cxn modelId="{81C77957-70F5-0D4F-AF6B-8605845DF490}" type="presParOf" srcId="{E725B99F-183D-CD42-B595-634E6FA03A85}" destId="{16C6BDA8-F3DF-7948-9733-55E09DF6B8A4}" srcOrd="2" destOrd="0" presId="urn:microsoft.com/office/officeart/2005/8/layout/pList2"/>
    <dgm:cxn modelId="{5ECD42C0-12B6-0C4F-91C5-299A1FC1A025}" type="presParOf" srcId="{FF759C2A-D28A-C044-85EF-6A515E2ED6F2}" destId="{5F78553B-5308-0C4F-90F6-6ECF2C7488AC}" srcOrd="5" destOrd="0" presId="urn:microsoft.com/office/officeart/2005/8/layout/pList2"/>
    <dgm:cxn modelId="{2E0DA3CA-342C-534D-9D83-BFF99E93DE54}" type="presParOf" srcId="{FF759C2A-D28A-C044-85EF-6A515E2ED6F2}" destId="{35D0E554-7E55-E04D-BEAC-0B1EB83F251B}" srcOrd="6" destOrd="0" presId="urn:microsoft.com/office/officeart/2005/8/layout/pList2"/>
    <dgm:cxn modelId="{1916E633-6A66-7A4A-9929-4E8110FC6811}" type="presParOf" srcId="{35D0E554-7E55-E04D-BEAC-0B1EB83F251B}" destId="{E0BA2FC6-BB29-9940-97EE-C742B15FB6D5}" srcOrd="0" destOrd="0" presId="urn:microsoft.com/office/officeart/2005/8/layout/pList2"/>
    <dgm:cxn modelId="{B1E02AB8-E21E-AE40-8C72-F7221505C622}" type="presParOf" srcId="{35D0E554-7E55-E04D-BEAC-0B1EB83F251B}" destId="{7C9D5281-B721-6342-99D2-6472941C121E}" srcOrd="1" destOrd="0" presId="urn:microsoft.com/office/officeart/2005/8/layout/pList2"/>
    <dgm:cxn modelId="{43616B1A-3BF3-5F4B-B9FB-0F60AE842ACD}" type="presParOf" srcId="{35D0E554-7E55-E04D-BEAC-0B1EB83F251B}" destId="{963400C0-3ECB-224A-98E0-26B10F551B97}" srcOrd="2" destOrd="0" presId="urn:microsoft.com/office/officeart/2005/8/layout/pList2"/>
    <dgm:cxn modelId="{AD4354E4-C303-AA44-BA6E-4CB6BDD5677A}" type="presParOf" srcId="{FF759C2A-D28A-C044-85EF-6A515E2ED6F2}" destId="{5D80FF71-C982-5947-9CCD-DAD9A27293FF}" srcOrd="7" destOrd="0" presId="urn:microsoft.com/office/officeart/2005/8/layout/pList2"/>
    <dgm:cxn modelId="{AA55C909-D7DD-E648-BB7C-ED7F38E8189D}" type="presParOf" srcId="{FF759C2A-D28A-C044-85EF-6A515E2ED6F2}" destId="{C0A00DC6-9923-7941-84A6-DC15176041B5}" srcOrd="8" destOrd="0" presId="urn:microsoft.com/office/officeart/2005/8/layout/pList2"/>
    <dgm:cxn modelId="{44BD7D7B-5965-A243-B6AC-F1D4EF593486}" type="presParOf" srcId="{C0A00DC6-9923-7941-84A6-DC15176041B5}" destId="{393BEB9F-B93E-CC4F-B5F9-5F85B4D5D667}" srcOrd="0" destOrd="0" presId="urn:microsoft.com/office/officeart/2005/8/layout/pList2"/>
    <dgm:cxn modelId="{A782552D-697F-AB44-99F8-F74D8F77E856}" type="presParOf" srcId="{C0A00DC6-9923-7941-84A6-DC15176041B5}" destId="{934E5388-2654-E741-B7BC-D22613A9F8F7}" srcOrd="1" destOrd="0" presId="urn:microsoft.com/office/officeart/2005/8/layout/pList2"/>
    <dgm:cxn modelId="{0285A741-8578-5B4A-B3CE-6263C1FBD6CD}" type="presParOf" srcId="{C0A00DC6-9923-7941-84A6-DC15176041B5}" destId="{6BF46B9E-D3DA-B54D-95D5-C42D861348A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7B01EA-8E39-4E3A-9F6D-8F0A58482FD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BBABCF-B4F3-4AF9-8434-9591D077FEA4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+mj-lt"/>
            </a:rPr>
            <a:t>Johnathan </a:t>
          </a:r>
        </a:p>
        <a:p>
          <a:r>
            <a:rPr lang="en-US" sz="1200" b="1" dirty="0" err="1">
              <a:solidFill>
                <a:schemeClr val="bg1"/>
              </a:solidFill>
              <a:latin typeface="+mj-lt"/>
            </a:rPr>
            <a:t>Goree</a:t>
          </a:r>
          <a:r>
            <a:rPr lang="en-US" sz="1200" b="1" dirty="0">
              <a:solidFill>
                <a:schemeClr val="bg1"/>
              </a:solidFill>
              <a:latin typeface="+mj-lt"/>
            </a:rPr>
            <a:t>, MD</a:t>
          </a:r>
          <a:endParaRPr lang="en-US" sz="1200" dirty="0"/>
        </a:p>
      </dgm:t>
    </dgm:pt>
    <dgm:pt modelId="{F1584D0C-5E37-4548-B3EB-0BDA21BE560E}" type="parTrans" cxnId="{BC00FE28-F7F9-4D65-8DB4-9D0D54614DC3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n-US"/>
        </a:p>
      </dgm:t>
    </dgm:pt>
    <dgm:pt modelId="{754A5880-694A-422E-A841-93451E7DC8E5}" type="sibTrans" cxnId="{BC00FE28-F7F9-4D65-8DB4-9D0D54614DC3}">
      <dgm:prSet/>
      <dgm:spPr/>
      <dgm:t>
        <a:bodyPr/>
        <a:lstStyle/>
        <a:p>
          <a:endParaRPr lang="en-US"/>
        </a:p>
      </dgm:t>
    </dgm:pt>
    <dgm:pt modelId="{3AE28DCE-3A07-4207-A1E0-9165A8CCD462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+mj-lt"/>
            </a:rPr>
            <a:t>Renee </a:t>
          </a:r>
          <a:r>
            <a:rPr lang="en-US" sz="1200" b="1" dirty="0" err="1">
              <a:solidFill>
                <a:schemeClr val="bg1"/>
              </a:solidFill>
              <a:latin typeface="+mj-lt"/>
            </a:rPr>
            <a:t>Bornemeier</a:t>
          </a:r>
          <a:r>
            <a:rPr lang="en-US" sz="1200" b="1" dirty="0">
              <a:solidFill>
                <a:schemeClr val="bg1"/>
              </a:solidFill>
              <a:latin typeface="+mj-lt"/>
            </a:rPr>
            <a:t>, MD</a:t>
          </a:r>
        </a:p>
        <a:p>
          <a:r>
            <a:rPr lang="en-US" sz="1200" b="1" dirty="0">
              <a:solidFill>
                <a:schemeClr val="bg1"/>
              </a:solidFill>
              <a:latin typeface="+mj-lt"/>
            </a:rPr>
            <a:t>(Director)</a:t>
          </a:r>
          <a:endParaRPr lang="en-US" sz="1200" dirty="0"/>
        </a:p>
      </dgm:t>
    </dgm:pt>
    <dgm:pt modelId="{02B708C9-C349-4D83-8FC9-895C6D41CDA5}" type="parTrans" cxnId="{2D02C6C1-2527-4C76-9A80-C5EDAA02A16D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n-US"/>
        </a:p>
      </dgm:t>
    </dgm:pt>
    <dgm:pt modelId="{574298C8-FC34-47A4-9C00-00A8C40B6354}" type="sibTrans" cxnId="{2D02C6C1-2527-4C76-9A80-C5EDAA02A16D}">
      <dgm:prSet/>
      <dgm:spPr/>
      <dgm:t>
        <a:bodyPr/>
        <a:lstStyle/>
        <a:p>
          <a:endParaRPr lang="en-US"/>
        </a:p>
      </dgm:t>
    </dgm:pt>
    <dgm:pt modelId="{44A6095F-01B3-46D7-ACA8-59BFF97FF724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+mj-lt"/>
            </a:rPr>
            <a:t>Molly </a:t>
          </a:r>
        </a:p>
        <a:p>
          <a:r>
            <a:rPr lang="en-US" sz="1200" b="1" dirty="0">
              <a:solidFill>
                <a:schemeClr val="bg1"/>
              </a:solidFill>
              <a:latin typeface="+mj-lt"/>
            </a:rPr>
            <a:t>Meek, MD</a:t>
          </a:r>
          <a:endParaRPr lang="en-US" sz="1200" dirty="0"/>
        </a:p>
      </dgm:t>
    </dgm:pt>
    <dgm:pt modelId="{3EF3F899-B9C2-42BF-90A2-5B8F4E8CD265}" type="parTrans" cxnId="{7E3BB6DC-E906-41D1-AA9D-FB745373EB61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n-US"/>
        </a:p>
      </dgm:t>
    </dgm:pt>
    <dgm:pt modelId="{8E549D37-3CA8-47E9-A5D4-843188300CCE}" type="sibTrans" cxnId="{7E3BB6DC-E906-41D1-AA9D-FB745373EB61}">
      <dgm:prSet/>
      <dgm:spPr/>
      <dgm:t>
        <a:bodyPr/>
        <a:lstStyle/>
        <a:p>
          <a:endParaRPr lang="en-US"/>
        </a:p>
      </dgm:t>
    </dgm:pt>
    <dgm:pt modelId="{68A00F09-C8EF-415E-8EBD-EEB41E73675F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1200" dirty="0"/>
            <a:t>Wendy </a:t>
          </a:r>
        </a:p>
        <a:p>
          <a:r>
            <a:rPr lang="en-US" sz="1200" dirty="0"/>
            <a:t>Ward, PhD</a:t>
          </a:r>
        </a:p>
      </dgm:t>
    </dgm:pt>
    <dgm:pt modelId="{BD713B9B-0B4E-4375-9F4B-797D5C5B11B3}" type="parTrans" cxnId="{0E19DEB1-FB21-465F-A42C-A27308DF210E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n-US"/>
        </a:p>
      </dgm:t>
    </dgm:pt>
    <dgm:pt modelId="{2B1968FE-E259-408C-BAEB-F2E324209725}" type="sibTrans" cxnId="{0E19DEB1-FB21-465F-A42C-A27308DF210E}">
      <dgm:prSet/>
      <dgm:spPr/>
      <dgm:t>
        <a:bodyPr/>
        <a:lstStyle/>
        <a:p>
          <a:endParaRPr lang="en-US"/>
        </a:p>
      </dgm:t>
    </dgm:pt>
    <dgm:pt modelId="{F3D9C5D6-9DE8-4177-BDDA-09FDE4230AB8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+mj-lt"/>
            </a:rPr>
            <a:t>Destiny </a:t>
          </a:r>
        </a:p>
        <a:p>
          <a:r>
            <a:rPr lang="en-US" sz="1200" b="1" dirty="0">
              <a:solidFill>
                <a:schemeClr val="bg1"/>
              </a:solidFill>
              <a:latin typeface="+mj-lt"/>
            </a:rPr>
            <a:t>Chau, MD</a:t>
          </a:r>
          <a:endParaRPr lang="en-US" sz="1200" dirty="0"/>
        </a:p>
      </dgm:t>
    </dgm:pt>
    <dgm:pt modelId="{90EACE78-02C0-4B71-B050-09BBF3B13A15}" type="sibTrans" cxnId="{3849C2B3-2E54-46AC-B69B-F828F9ECE8B1}">
      <dgm:prSet/>
      <dgm:spPr/>
      <dgm:t>
        <a:bodyPr/>
        <a:lstStyle/>
        <a:p>
          <a:endParaRPr lang="en-US"/>
        </a:p>
      </dgm:t>
    </dgm:pt>
    <dgm:pt modelId="{0FBBE1D2-E3B8-48C8-8CEF-7012A3CC0D82}" type="parTrans" cxnId="{3849C2B3-2E54-46AC-B69B-F828F9ECE8B1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n-US"/>
        </a:p>
      </dgm:t>
    </dgm:pt>
    <dgm:pt modelId="{040DD76E-56CF-4F27-8CA4-0108832BD7ED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1200" b="1" dirty="0">
              <a:solidFill>
                <a:schemeClr val="bg1"/>
              </a:solidFill>
              <a:latin typeface="+mj-lt"/>
            </a:rPr>
            <a:t>COM</a:t>
          </a:r>
        </a:p>
        <a:p>
          <a:r>
            <a:rPr lang="en-US" sz="1200" b="1" dirty="0">
              <a:solidFill>
                <a:schemeClr val="bg1"/>
              </a:solidFill>
              <a:latin typeface="+mj-lt"/>
            </a:rPr>
            <a:t>Executive Coaches</a:t>
          </a:r>
          <a:endParaRPr lang="en-US" sz="1200" dirty="0">
            <a:solidFill>
              <a:schemeClr val="bg1"/>
            </a:solidFill>
          </a:endParaRPr>
        </a:p>
      </dgm:t>
    </dgm:pt>
    <dgm:pt modelId="{C0B3860E-D7E0-462C-9C2F-9FEAA12BE6FA}" type="sibTrans" cxnId="{D1F8C034-D6C9-478B-8F95-476B81D62733}">
      <dgm:prSet/>
      <dgm:spPr/>
      <dgm:t>
        <a:bodyPr/>
        <a:lstStyle/>
        <a:p>
          <a:endParaRPr lang="en-US"/>
        </a:p>
      </dgm:t>
    </dgm:pt>
    <dgm:pt modelId="{4D55124F-90D9-48BD-999E-5F2DAB5F60FA}" type="parTrans" cxnId="{D1F8C034-D6C9-478B-8F95-476B81D62733}">
      <dgm:prSet/>
      <dgm:spPr/>
      <dgm:t>
        <a:bodyPr/>
        <a:lstStyle/>
        <a:p>
          <a:endParaRPr lang="en-US"/>
        </a:p>
      </dgm:t>
    </dgm:pt>
    <dgm:pt modelId="{5A8CF5A0-04D6-4202-A427-90CEF02E67DA}" type="pres">
      <dgm:prSet presAssocID="{657B01EA-8E39-4E3A-9F6D-8F0A58482FD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0A0FADC-4687-47FF-96A4-29342E5DADF0}" type="pres">
      <dgm:prSet presAssocID="{040DD76E-56CF-4F27-8CA4-0108832BD7ED}" presName="hierRoot1" presStyleCnt="0">
        <dgm:presLayoutVars>
          <dgm:hierBranch val="init"/>
        </dgm:presLayoutVars>
      </dgm:prSet>
      <dgm:spPr/>
    </dgm:pt>
    <dgm:pt modelId="{3CF91F0A-6193-4B91-923D-894584D62ECF}" type="pres">
      <dgm:prSet presAssocID="{040DD76E-56CF-4F27-8CA4-0108832BD7ED}" presName="rootComposite1" presStyleCnt="0"/>
      <dgm:spPr/>
    </dgm:pt>
    <dgm:pt modelId="{3F05053A-AD92-4CA9-987A-54503EE74A75}" type="pres">
      <dgm:prSet presAssocID="{040DD76E-56CF-4F27-8CA4-0108832BD7ED}" presName="rootText1" presStyleLbl="node0" presStyleIdx="0" presStyleCnt="1" custScaleX="139509" custLinFactY="-100000" custLinFactNeighborX="-11014" custLinFactNeighborY="-121969">
        <dgm:presLayoutVars>
          <dgm:chPref val="3"/>
        </dgm:presLayoutVars>
      </dgm:prSet>
      <dgm:spPr/>
    </dgm:pt>
    <dgm:pt modelId="{7838C66F-F3A6-4223-B437-57106BAAF667}" type="pres">
      <dgm:prSet presAssocID="{040DD76E-56CF-4F27-8CA4-0108832BD7ED}" presName="rootConnector1" presStyleLbl="node1" presStyleIdx="0" presStyleCnt="0"/>
      <dgm:spPr/>
    </dgm:pt>
    <dgm:pt modelId="{241B7D12-5DEB-4ED0-AA00-7E32FCBBAB24}" type="pres">
      <dgm:prSet presAssocID="{040DD76E-56CF-4F27-8CA4-0108832BD7ED}" presName="hierChild2" presStyleCnt="0"/>
      <dgm:spPr/>
    </dgm:pt>
    <dgm:pt modelId="{EBDDD33B-F223-442F-AD4D-758B0D923474}" type="pres">
      <dgm:prSet presAssocID="{0FBBE1D2-E3B8-48C8-8CEF-7012A3CC0D82}" presName="Name37" presStyleLbl="parChTrans1D2" presStyleIdx="0" presStyleCnt="5"/>
      <dgm:spPr/>
    </dgm:pt>
    <dgm:pt modelId="{0EEC52F1-9E4C-4C2A-8B49-AF13EA9C5AD2}" type="pres">
      <dgm:prSet presAssocID="{F3D9C5D6-9DE8-4177-BDDA-09FDE4230AB8}" presName="hierRoot2" presStyleCnt="0">
        <dgm:presLayoutVars>
          <dgm:hierBranch val="init"/>
        </dgm:presLayoutVars>
      </dgm:prSet>
      <dgm:spPr/>
    </dgm:pt>
    <dgm:pt modelId="{CE7B9829-7840-4FB5-A0E8-C33C0A141A4E}" type="pres">
      <dgm:prSet presAssocID="{F3D9C5D6-9DE8-4177-BDDA-09FDE4230AB8}" presName="rootComposite" presStyleCnt="0"/>
      <dgm:spPr/>
    </dgm:pt>
    <dgm:pt modelId="{4C81A2DE-EFF4-450D-A4F6-26F811063965}" type="pres">
      <dgm:prSet presAssocID="{F3D9C5D6-9DE8-4177-BDDA-09FDE4230AB8}" presName="rootText" presStyleLbl="node2" presStyleIdx="0" presStyleCnt="5">
        <dgm:presLayoutVars>
          <dgm:chPref val="3"/>
        </dgm:presLayoutVars>
      </dgm:prSet>
      <dgm:spPr/>
    </dgm:pt>
    <dgm:pt modelId="{FB0F3030-49DA-455A-81AD-319B9E708491}" type="pres">
      <dgm:prSet presAssocID="{F3D9C5D6-9DE8-4177-BDDA-09FDE4230AB8}" presName="rootConnector" presStyleLbl="node2" presStyleIdx="0" presStyleCnt="5"/>
      <dgm:spPr/>
    </dgm:pt>
    <dgm:pt modelId="{1C264070-1D52-41BC-B34E-F88724027269}" type="pres">
      <dgm:prSet presAssocID="{F3D9C5D6-9DE8-4177-BDDA-09FDE4230AB8}" presName="hierChild4" presStyleCnt="0"/>
      <dgm:spPr/>
    </dgm:pt>
    <dgm:pt modelId="{5975F904-3033-48F1-BB72-1D28F7523D61}" type="pres">
      <dgm:prSet presAssocID="{F3D9C5D6-9DE8-4177-BDDA-09FDE4230AB8}" presName="hierChild5" presStyleCnt="0"/>
      <dgm:spPr/>
    </dgm:pt>
    <dgm:pt modelId="{C6BD306B-5271-4AAB-B0DF-CEFC95E2DEDA}" type="pres">
      <dgm:prSet presAssocID="{F1584D0C-5E37-4548-B3EB-0BDA21BE560E}" presName="Name37" presStyleLbl="parChTrans1D2" presStyleIdx="1" presStyleCnt="5"/>
      <dgm:spPr/>
    </dgm:pt>
    <dgm:pt modelId="{FBC5EAAE-5F02-4B58-B0E4-979F5812CF12}" type="pres">
      <dgm:prSet presAssocID="{E6BBABCF-B4F3-4AF9-8434-9591D077FEA4}" presName="hierRoot2" presStyleCnt="0">
        <dgm:presLayoutVars>
          <dgm:hierBranch val="init"/>
        </dgm:presLayoutVars>
      </dgm:prSet>
      <dgm:spPr/>
    </dgm:pt>
    <dgm:pt modelId="{38B8C19C-B23E-47C8-A9F1-437D812610A4}" type="pres">
      <dgm:prSet presAssocID="{E6BBABCF-B4F3-4AF9-8434-9591D077FEA4}" presName="rootComposite" presStyleCnt="0"/>
      <dgm:spPr/>
    </dgm:pt>
    <dgm:pt modelId="{5E847E10-187B-4687-8167-957754E0FCEF}" type="pres">
      <dgm:prSet presAssocID="{E6BBABCF-B4F3-4AF9-8434-9591D077FEA4}" presName="rootText" presStyleLbl="node2" presStyleIdx="1" presStyleCnt="5">
        <dgm:presLayoutVars>
          <dgm:chPref val="3"/>
        </dgm:presLayoutVars>
      </dgm:prSet>
      <dgm:spPr/>
    </dgm:pt>
    <dgm:pt modelId="{6686D3FD-FA2D-4FAF-B389-24EBA3D8E154}" type="pres">
      <dgm:prSet presAssocID="{E6BBABCF-B4F3-4AF9-8434-9591D077FEA4}" presName="rootConnector" presStyleLbl="node2" presStyleIdx="1" presStyleCnt="5"/>
      <dgm:spPr/>
    </dgm:pt>
    <dgm:pt modelId="{3FA66724-8B11-45E8-8CCD-6D4F5360B673}" type="pres">
      <dgm:prSet presAssocID="{E6BBABCF-B4F3-4AF9-8434-9591D077FEA4}" presName="hierChild4" presStyleCnt="0"/>
      <dgm:spPr/>
    </dgm:pt>
    <dgm:pt modelId="{C6AEE328-CDA5-4F5D-9D50-C4ADD78E5875}" type="pres">
      <dgm:prSet presAssocID="{E6BBABCF-B4F3-4AF9-8434-9591D077FEA4}" presName="hierChild5" presStyleCnt="0"/>
      <dgm:spPr/>
    </dgm:pt>
    <dgm:pt modelId="{4C52EE74-0356-4C25-B91F-868520482B2A}" type="pres">
      <dgm:prSet presAssocID="{3EF3F899-B9C2-42BF-90A2-5B8F4E8CD265}" presName="Name37" presStyleLbl="parChTrans1D2" presStyleIdx="2" presStyleCnt="5"/>
      <dgm:spPr/>
    </dgm:pt>
    <dgm:pt modelId="{7CBA41AE-5E68-4049-A080-F447A2F80C2F}" type="pres">
      <dgm:prSet presAssocID="{44A6095F-01B3-46D7-ACA8-59BFF97FF724}" presName="hierRoot2" presStyleCnt="0">
        <dgm:presLayoutVars>
          <dgm:hierBranch val="init"/>
        </dgm:presLayoutVars>
      </dgm:prSet>
      <dgm:spPr/>
    </dgm:pt>
    <dgm:pt modelId="{C21E61F3-7995-4A09-8B56-8342CA5E1892}" type="pres">
      <dgm:prSet presAssocID="{44A6095F-01B3-46D7-ACA8-59BFF97FF724}" presName="rootComposite" presStyleCnt="0"/>
      <dgm:spPr/>
    </dgm:pt>
    <dgm:pt modelId="{E1DE2E46-16B2-4015-92E2-5DAF1F365AE1}" type="pres">
      <dgm:prSet presAssocID="{44A6095F-01B3-46D7-ACA8-59BFF97FF724}" presName="rootText" presStyleLbl="node2" presStyleIdx="2" presStyleCnt="5">
        <dgm:presLayoutVars>
          <dgm:chPref val="3"/>
        </dgm:presLayoutVars>
      </dgm:prSet>
      <dgm:spPr/>
    </dgm:pt>
    <dgm:pt modelId="{CF544F1E-427F-4F89-81B4-C335DA1BDC14}" type="pres">
      <dgm:prSet presAssocID="{44A6095F-01B3-46D7-ACA8-59BFF97FF724}" presName="rootConnector" presStyleLbl="node2" presStyleIdx="2" presStyleCnt="5"/>
      <dgm:spPr/>
    </dgm:pt>
    <dgm:pt modelId="{5652B981-EB5D-46C5-92A1-A8BB64D8C1F1}" type="pres">
      <dgm:prSet presAssocID="{44A6095F-01B3-46D7-ACA8-59BFF97FF724}" presName="hierChild4" presStyleCnt="0"/>
      <dgm:spPr/>
    </dgm:pt>
    <dgm:pt modelId="{4913AC4D-5FE5-4281-B2AE-1B72AD14BBB5}" type="pres">
      <dgm:prSet presAssocID="{44A6095F-01B3-46D7-ACA8-59BFF97FF724}" presName="hierChild5" presStyleCnt="0"/>
      <dgm:spPr/>
    </dgm:pt>
    <dgm:pt modelId="{21E31310-3922-4953-9D33-E4E289D213CC}" type="pres">
      <dgm:prSet presAssocID="{BD713B9B-0B4E-4375-9F4B-797D5C5B11B3}" presName="Name37" presStyleLbl="parChTrans1D2" presStyleIdx="3" presStyleCnt="5"/>
      <dgm:spPr/>
    </dgm:pt>
    <dgm:pt modelId="{A05C2D35-FBA2-4C8F-8CCC-A3051B469209}" type="pres">
      <dgm:prSet presAssocID="{68A00F09-C8EF-415E-8EBD-EEB41E73675F}" presName="hierRoot2" presStyleCnt="0">
        <dgm:presLayoutVars>
          <dgm:hierBranch val="init"/>
        </dgm:presLayoutVars>
      </dgm:prSet>
      <dgm:spPr/>
    </dgm:pt>
    <dgm:pt modelId="{014C0811-D70F-4906-B1DF-06BC268166C5}" type="pres">
      <dgm:prSet presAssocID="{68A00F09-C8EF-415E-8EBD-EEB41E73675F}" presName="rootComposite" presStyleCnt="0"/>
      <dgm:spPr/>
    </dgm:pt>
    <dgm:pt modelId="{536330F1-3B8A-41C7-8E1D-BE7929ADDB09}" type="pres">
      <dgm:prSet presAssocID="{68A00F09-C8EF-415E-8EBD-EEB41E73675F}" presName="rootText" presStyleLbl="node2" presStyleIdx="3" presStyleCnt="5">
        <dgm:presLayoutVars>
          <dgm:chPref val="3"/>
        </dgm:presLayoutVars>
      </dgm:prSet>
      <dgm:spPr/>
    </dgm:pt>
    <dgm:pt modelId="{2684DBA3-78C0-4B06-94DD-5DD65A0C2049}" type="pres">
      <dgm:prSet presAssocID="{68A00F09-C8EF-415E-8EBD-EEB41E73675F}" presName="rootConnector" presStyleLbl="node2" presStyleIdx="3" presStyleCnt="5"/>
      <dgm:spPr/>
    </dgm:pt>
    <dgm:pt modelId="{5AE0A416-BA3E-4938-9EBA-AC64018ACE8D}" type="pres">
      <dgm:prSet presAssocID="{68A00F09-C8EF-415E-8EBD-EEB41E73675F}" presName="hierChild4" presStyleCnt="0"/>
      <dgm:spPr/>
    </dgm:pt>
    <dgm:pt modelId="{5CEE0DA5-4DB5-4C6D-9D4F-04C8EE236337}" type="pres">
      <dgm:prSet presAssocID="{68A00F09-C8EF-415E-8EBD-EEB41E73675F}" presName="hierChild5" presStyleCnt="0"/>
      <dgm:spPr/>
    </dgm:pt>
    <dgm:pt modelId="{572E9595-B62C-4B11-8CC9-533A5F64055C}" type="pres">
      <dgm:prSet presAssocID="{02B708C9-C349-4D83-8FC9-895C6D41CDA5}" presName="Name37" presStyleLbl="parChTrans1D2" presStyleIdx="4" presStyleCnt="5"/>
      <dgm:spPr/>
    </dgm:pt>
    <dgm:pt modelId="{310B115F-B7EE-4882-82B1-443C493F1281}" type="pres">
      <dgm:prSet presAssocID="{3AE28DCE-3A07-4207-A1E0-9165A8CCD462}" presName="hierRoot2" presStyleCnt="0">
        <dgm:presLayoutVars>
          <dgm:hierBranch val="init"/>
        </dgm:presLayoutVars>
      </dgm:prSet>
      <dgm:spPr/>
    </dgm:pt>
    <dgm:pt modelId="{6B44949C-0511-43A4-8CC2-D6305AA532F2}" type="pres">
      <dgm:prSet presAssocID="{3AE28DCE-3A07-4207-A1E0-9165A8CCD462}" presName="rootComposite" presStyleCnt="0"/>
      <dgm:spPr/>
    </dgm:pt>
    <dgm:pt modelId="{D2B68863-E509-42B4-BA2D-4186173895B7}" type="pres">
      <dgm:prSet presAssocID="{3AE28DCE-3A07-4207-A1E0-9165A8CCD462}" presName="rootText" presStyleLbl="node2" presStyleIdx="4" presStyleCnt="5">
        <dgm:presLayoutVars>
          <dgm:chPref val="3"/>
        </dgm:presLayoutVars>
      </dgm:prSet>
      <dgm:spPr/>
    </dgm:pt>
    <dgm:pt modelId="{B1FC7BD9-A9CE-4723-B57B-9D435B587839}" type="pres">
      <dgm:prSet presAssocID="{3AE28DCE-3A07-4207-A1E0-9165A8CCD462}" presName="rootConnector" presStyleLbl="node2" presStyleIdx="4" presStyleCnt="5"/>
      <dgm:spPr/>
    </dgm:pt>
    <dgm:pt modelId="{76828566-2627-4228-902C-3340B4E90678}" type="pres">
      <dgm:prSet presAssocID="{3AE28DCE-3A07-4207-A1E0-9165A8CCD462}" presName="hierChild4" presStyleCnt="0"/>
      <dgm:spPr/>
    </dgm:pt>
    <dgm:pt modelId="{28B53702-4EB6-4729-9A0A-7183774587ED}" type="pres">
      <dgm:prSet presAssocID="{3AE28DCE-3A07-4207-A1E0-9165A8CCD462}" presName="hierChild5" presStyleCnt="0"/>
      <dgm:spPr/>
    </dgm:pt>
    <dgm:pt modelId="{AFA1FF3F-63F4-4AC3-BA15-C3587C8CFD46}" type="pres">
      <dgm:prSet presAssocID="{040DD76E-56CF-4F27-8CA4-0108832BD7ED}" presName="hierChild3" presStyleCnt="0"/>
      <dgm:spPr/>
    </dgm:pt>
  </dgm:ptLst>
  <dgm:cxnLst>
    <dgm:cxn modelId="{07159011-37D4-4F77-AADA-7B2E7F223860}" type="presOf" srcId="{0FBBE1D2-E3B8-48C8-8CEF-7012A3CC0D82}" destId="{EBDDD33B-F223-442F-AD4D-758B0D923474}" srcOrd="0" destOrd="0" presId="urn:microsoft.com/office/officeart/2005/8/layout/orgChart1"/>
    <dgm:cxn modelId="{92B95017-A023-4C5A-B91E-592D175CC998}" type="presOf" srcId="{F3D9C5D6-9DE8-4177-BDDA-09FDE4230AB8}" destId="{4C81A2DE-EFF4-450D-A4F6-26F811063965}" srcOrd="0" destOrd="0" presId="urn:microsoft.com/office/officeart/2005/8/layout/orgChart1"/>
    <dgm:cxn modelId="{7C9BAE17-E9EF-4A0B-A814-F03BED44A7F5}" type="presOf" srcId="{68A00F09-C8EF-415E-8EBD-EEB41E73675F}" destId="{536330F1-3B8A-41C7-8E1D-BE7929ADDB09}" srcOrd="0" destOrd="0" presId="urn:microsoft.com/office/officeart/2005/8/layout/orgChart1"/>
    <dgm:cxn modelId="{1644BB24-10C6-47FA-A04E-5BA954EC01C4}" type="presOf" srcId="{44A6095F-01B3-46D7-ACA8-59BFF97FF724}" destId="{E1DE2E46-16B2-4015-92E2-5DAF1F365AE1}" srcOrd="0" destOrd="0" presId="urn:microsoft.com/office/officeart/2005/8/layout/orgChart1"/>
    <dgm:cxn modelId="{BC00FE28-F7F9-4D65-8DB4-9D0D54614DC3}" srcId="{040DD76E-56CF-4F27-8CA4-0108832BD7ED}" destId="{E6BBABCF-B4F3-4AF9-8434-9591D077FEA4}" srcOrd="1" destOrd="0" parTransId="{F1584D0C-5E37-4548-B3EB-0BDA21BE560E}" sibTransId="{754A5880-694A-422E-A841-93451E7DC8E5}"/>
    <dgm:cxn modelId="{D1F8C034-D6C9-478B-8F95-476B81D62733}" srcId="{657B01EA-8E39-4E3A-9F6D-8F0A58482FD1}" destId="{040DD76E-56CF-4F27-8CA4-0108832BD7ED}" srcOrd="0" destOrd="0" parTransId="{4D55124F-90D9-48BD-999E-5F2DAB5F60FA}" sibTransId="{C0B3860E-D7E0-462C-9C2F-9FEAA12BE6FA}"/>
    <dgm:cxn modelId="{B5920C61-5A13-4092-BAFE-0E4A04C54F82}" type="presOf" srcId="{BD713B9B-0B4E-4375-9F4B-797D5C5B11B3}" destId="{21E31310-3922-4953-9D33-E4E289D213CC}" srcOrd="0" destOrd="0" presId="urn:microsoft.com/office/officeart/2005/8/layout/orgChart1"/>
    <dgm:cxn modelId="{5067A661-388A-491A-B439-E8CECB582549}" type="presOf" srcId="{3AE28DCE-3A07-4207-A1E0-9165A8CCD462}" destId="{D2B68863-E509-42B4-BA2D-4186173895B7}" srcOrd="0" destOrd="0" presId="urn:microsoft.com/office/officeart/2005/8/layout/orgChart1"/>
    <dgm:cxn modelId="{DC5CDF45-3F32-421F-A398-ACA31E25F524}" type="presOf" srcId="{E6BBABCF-B4F3-4AF9-8434-9591D077FEA4}" destId="{6686D3FD-FA2D-4FAF-B389-24EBA3D8E154}" srcOrd="1" destOrd="0" presId="urn:microsoft.com/office/officeart/2005/8/layout/orgChart1"/>
    <dgm:cxn modelId="{5AD7D16C-94AD-4080-B0D7-E48E256BAF88}" type="presOf" srcId="{040DD76E-56CF-4F27-8CA4-0108832BD7ED}" destId="{3F05053A-AD92-4CA9-987A-54503EE74A75}" srcOrd="0" destOrd="0" presId="urn:microsoft.com/office/officeart/2005/8/layout/orgChart1"/>
    <dgm:cxn modelId="{FAC7FD53-2A3F-427E-A014-D42D284FB84F}" type="presOf" srcId="{02B708C9-C349-4D83-8FC9-895C6D41CDA5}" destId="{572E9595-B62C-4B11-8CC9-533A5F64055C}" srcOrd="0" destOrd="0" presId="urn:microsoft.com/office/officeart/2005/8/layout/orgChart1"/>
    <dgm:cxn modelId="{D06F1684-8E38-4FF0-9644-275910E88863}" type="presOf" srcId="{68A00F09-C8EF-415E-8EBD-EEB41E73675F}" destId="{2684DBA3-78C0-4B06-94DD-5DD65A0C2049}" srcOrd="1" destOrd="0" presId="urn:microsoft.com/office/officeart/2005/8/layout/orgChart1"/>
    <dgm:cxn modelId="{C66BE68A-8FDC-4548-95A4-F9EE3FBC5788}" type="presOf" srcId="{F1584D0C-5E37-4548-B3EB-0BDA21BE560E}" destId="{C6BD306B-5271-4AAB-B0DF-CEFC95E2DEDA}" srcOrd="0" destOrd="0" presId="urn:microsoft.com/office/officeart/2005/8/layout/orgChart1"/>
    <dgm:cxn modelId="{FE03D094-FA54-4C1B-94B4-E871632E7629}" type="presOf" srcId="{657B01EA-8E39-4E3A-9F6D-8F0A58482FD1}" destId="{5A8CF5A0-04D6-4202-A427-90CEF02E67DA}" srcOrd="0" destOrd="0" presId="urn:microsoft.com/office/officeart/2005/8/layout/orgChart1"/>
    <dgm:cxn modelId="{7B9216A3-BEFF-432E-9E99-3593F7873ACD}" type="presOf" srcId="{E6BBABCF-B4F3-4AF9-8434-9591D077FEA4}" destId="{5E847E10-187B-4687-8167-957754E0FCEF}" srcOrd="0" destOrd="0" presId="urn:microsoft.com/office/officeart/2005/8/layout/orgChart1"/>
    <dgm:cxn modelId="{221F47AE-6789-45A1-AADB-A69CD642B136}" type="presOf" srcId="{040DD76E-56CF-4F27-8CA4-0108832BD7ED}" destId="{7838C66F-F3A6-4223-B437-57106BAAF667}" srcOrd="1" destOrd="0" presId="urn:microsoft.com/office/officeart/2005/8/layout/orgChart1"/>
    <dgm:cxn modelId="{0E19DEB1-FB21-465F-A42C-A27308DF210E}" srcId="{040DD76E-56CF-4F27-8CA4-0108832BD7ED}" destId="{68A00F09-C8EF-415E-8EBD-EEB41E73675F}" srcOrd="3" destOrd="0" parTransId="{BD713B9B-0B4E-4375-9F4B-797D5C5B11B3}" sibTransId="{2B1968FE-E259-408C-BAEB-F2E324209725}"/>
    <dgm:cxn modelId="{3849C2B3-2E54-46AC-B69B-F828F9ECE8B1}" srcId="{040DD76E-56CF-4F27-8CA4-0108832BD7ED}" destId="{F3D9C5D6-9DE8-4177-BDDA-09FDE4230AB8}" srcOrd="0" destOrd="0" parTransId="{0FBBE1D2-E3B8-48C8-8CEF-7012A3CC0D82}" sibTransId="{90EACE78-02C0-4B71-B050-09BBF3B13A15}"/>
    <dgm:cxn modelId="{2D02C6C1-2527-4C76-9A80-C5EDAA02A16D}" srcId="{040DD76E-56CF-4F27-8CA4-0108832BD7ED}" destId="{3AE28DCE-3A07-4207-A1E0-9165A8CCD462}" srcOrd="4" destOrd="0" parTransId="{02B708C9-C349-4D83-8FC9-895C6D41CDA5}" sibTransId="{574298C8-FC34-47A4-9C00-00A8C40B6354}"/>
    <dgm:cxn modelId="{7E3BB6DC-E906-41D1-AA9D-FB745373EB61}" srcId="{040DD76E-56CF-4F27-8CA4-0108832BD7ED}" destId="{44A6095F-01B3-46D7-ACA8-59BFF97FF724}" srcOrd="2" destOrd="0" parTransId="{3EF3F899-B9C2-42BF-90A2-5B8F4E8CD265}" sibTransId="{8E549D37-3CA8-47E9-A5D4-843188300CCE}"/>
    <dgm:cxn modelId="{F7F23BE2-6C2B-4606-A5A3-11929007A55A}" type="presOf" srcId="{F3D9C5D6-9DE8-4177-BDDA-09FDE4230AB8}" destId="{FB0F3030-49DA-455A-81AD-319B9E708491}" srcOrd="1" destOrd="0" presId="urn:microsoft.com/office/officeart/2005/8/layout/orgChart1"/>
    <dgm:cxn modelId="{E4C082E2-CB3A-4045-8213-62E757F4F0F2}" type="presOf" srcId="{3EF3F899-B9C2-42BF-90A2-5B8F4E8CD265}" destId="{4C52EE74-0356-4C25-B91F-868520482B2A}" srcOrd="0" destOrd="0" presId="urn:microsoft.com/office/officeart/2005/8/layout/orgChart1"/>
    <dgm:cxn modelId="{F2A231EF-A659-4B52-A47B-D5AC6A1BF468}" type="presOf" srcId="{44A6095F-01B3-46D7-ACA8-59BFF97FF724}" destId="{CF544F1E-427F-4F89-81B4-C335DA1BDC14}" srcOrd="1" destOrd="0" presId="urn:microsoft.com/office/officeart/2005/8/layout/orgChart1"/>
    <dgm:cxn modelId="{6F9872FD-F50A-46F1-8061-31F9861D184C}" type="presOf" srcId="{3AE28DCE-3A07-4207-A1E0-9165A8CCD462}" destId="{B1FC7BD9-A9CE-4723-B57B-9D435B587839}" srcOrd="1" destOrd="0" presId="urn:microsoft.com/office/officeart/2005/8/layout/orgChart1"/>
    <dgm:cxn modelId="{FA4034E8-6E76-476B-8AB8-63F98F2C4DD3}" type="presParOf" srcId="{5A8CF5A0-04D6-4202-A427-90CEF02E67DA}" destId="{00A0FADC-4687-47FF-96A4-29342E5DADF0}" srcOrd="0" destOrd="0" presId="urn:microsoft.com/office/officeart/2005/8/layout/orgChart1"/>
    <dgm:cxn modelId="{123C36E6-A392-4C8A-B353-165AE1E3A440}" type="presParOf" srcId="{00A0FADC-4687-47FF-96A4-29342E5DADF0}" destId="{3CF91F0A-6193-4B91-923D-894584D62ECF}" srcOrd="0" destOrd="0" presId="urn:microsoft.com/office/officeart/2005/8/layout/orgChart1"/>
    <dgm:cxn modelId="{0A3694C3-8830-4F52-BCC4-DCF1D4006FF8}" type="presParOf" srcId="{3CF91F0A-6193-4B91-923D-894584D62ECF}" destId="{3F05053A-AD92-4CA9-987A-54503EE74A75}" srcOrd="0" destOrd="0" presId="urn:microsoft.com/office/officeart/2005/8/layout/orgChart1"/>
    <dgm:cxn modelId="{D93E9976-E338-4370-9A01-9BF1C301122C}" type="presParOf" srcId="{3CF91F0A-6193-4B91-923D-894584D62ECF}" destId="{7838C66F-F3A6-4223-B437-57106BAAF667}" srcOrd="1" destOrd="0" presId="urn:microsoft.com/office/officeart/2005/8/layout/orgChart1"/>
    <dgm:cxn modelId="{38FA52BC-B2CA-4FC0-8844-B2BFAA60E220}" type="presParOf" srcId="{00A0FADC-4687-47FF-96A4-29342E5DADF0}" destId="{241B7D12-5DEB-4ED0-AA00-7E32FCBBAB24}" srcOrd="1" destOrd="0" presId="urn:microsoft.com/office/officeart/2005/8/layout/orgChart1"/>
    <dgm:cxn modelId="{84F7C76E-8BBA-4056-AF4A-4110E9178F95}" type="presParOf" srcId="{241B7D12-5DEB-4ED0-AA00-7E32FCBBAB24}" destId="{EBDDD33B-F223-442F-AD4D-758B0D923474}" srcOrd="0" destOrd="0" presId="urn:microsoft.com/office/officeart/2005/8/layout/orgChart1"/>
    <dgm:cxn modelId="{58437B4F-A657-487E-AC02-664DFDABD51F}" type="presParOf" srcId="{241B7D12-5DEB-4ED0-AA00-7E32FCBBAB24}" destId="{0EEC52F1-9E4C-4C2A-8B49-AF13EA9C5AD2}" srcOrd="1" destOrd="0" presId="urn:microsoft.com/office/officeart/2005/8/layout/orgChart1"/>
    <dgm:cxn modelId="{38EE3763-9956-468F-AE66-A8C51AC46F2C}" type="presParOf" srcId="{0EEC52F1-9E4C-4C2A-8B49-AF13EA9C5AD2}" destId="{CE7B9829-7840-4FB5-A0E8-C33C0A141A4E}" srcOrd="0" destOrd="0" presId="urn:microsoft.com/office/officeart/2005/8/layout/orgChart1"/>
    <dgm:cxn modelId="{A90AEF3D-AEE3-4AE2-95EC-2085127E5EE5}" type="presParOf" srcId="{CE7B9829-7840-4FB5-A0E8-C33C0A141A4E}" destId="{4C81A2DE-EFF4-450D-A4F6-26F811063965}" srcOrd="0" destOrd="0" presId="urn:microsoft.com/office/officeart/2005/8/layout/orgChart1"/>
    <dgm:cxn modelId="{DD1F8023-6493-4106-B662-742EFB35B995}" type="presParOf" srcId="{CE7B9829-7840-4FB5-A0E8-C33C0A141A4E}" destId="{FB0F3030-49DA-455A-81AD-319B9E708491}" srcOrd="1" destOrd="0" presId="urn:microsoft.com/office/officeart/2005/8/layout/orgChart1"/>
    <dgm:cxn modelId="{EDDBF612-5016-4149-A25A-BAF6F45D56B9}" type="presParOf" srcId="{0EEC52F1-9E4C-4C2A-8B49-AF13EA9C5AD2}" destId="{1C264070-1D52-41BC-B34E-F88724027269}" srcOrd="1" destOrd="0" presId="urn:microsoft.com/office/officeart/2005/8/layout/orgChart1"/>
    <dgm:cxn modelId="{8CEFF771-04F1-47EA-98CF-1559004D9B3F}" type="presParOf" srcId="{0EEC52F1-9E4C-4C2A-8B49-AF13EA9C5AD2}" destId="{5975F904-3033-48F1-BB72-1D28F7523D61}" srcOrd="2" destOrd="0" presId="urn:microsoft.com/office/officeart/2005/8/layout/orgChart1"/>
    <dgm:cxn modelId="{C386CCBC-B749-4B0F-B1F0-2D8F15EA7255}" type="presParOf" srcId="{241B7D12-5DEB-4ED0-AA00-7E32FCBBAB24}" destId="{C6BD306B-5271-4AAB-B0DF-CEFC95E2DEDA}" srcOrd="2" destOrd="0" presId="urn:microsoft.com/office/officeart/2005/8/layout/orgChart1"/>
    <dgm:cxn modelId="{31DC44C5-5DBC-4CD7-BB81-AE3C7B9AE3F2}" type="presParOf" srcId="{241B7D12-5DEB-4ED0-AA00-7E32FCBBAB24}" destId="{FBC5EAAE-5F02-4B58-B0E4-979F5812CF12}" srcOrd="3" destOrd="0" presId="urn:microsoft.com/office/officeart/2005/8/layout/orgChart1"/>
    <dgm:cxn modelId="{E874E01D-35A7-4C43-B5A9-26CCA7DF0A49}" type="presParOf" srcId="{FBC5EAAE-5F02-4B58-B0E4-979F5812CF12}" destId="{38B8C19C-B23E-47C8-A9F1-437D812610A4}" srcOrd="0" destOrd="0" presId="urn:microsoft.com/office/officeart/2005/8/layout/orgChart1"/>
    <dgm:cxn modelId="{E123856B-E25F-4BF8-B47A-22A2F0D8A124}" type="presParOf" srcId="{38B8C19C-B23E-47C8-A9F1-437D812610A4}" destId="{5E847E10-187B-4687-8167-957754E0FCEF}" srcOrd="0" destOrd="0" presId="urn:microsoft.com/office/officeart/2005/8/layout/orgChart1"/>
    <dgm:cxn modelId="{17C0C8CD-338D-4174-8A3D-F1CA6E824059}" type="presParOf" srcId="{38B8C19C-B23E-47C8-A9F1-437D812610A4}" destId="{6686D3FD-FA2D-4FAF-B389-24EBA3D8E154}" srcOrd="1" destOrd="0" presId="urn:microsoft.com/office/officeart/2005/8/layout/orgChart1"/>
    <dgm:cxn modelId="{6B3894F8-C281-4ECC-9FBD-9D531089696D}" type="presParOf" srcId="{FBC5EAAE-5F02-4B58-B0E4-979F5812CF12}" destId="{3FA66724-8B11-45E8-8CCD-6D4F5360B673}" srcOrd="1" destOrd="0" presId="urn:microsoft.com/office/officeart/2005/8/layout/orgChart1"/>
    <dgm:cxn modelId="{04BB04B0-4F0E-407A-BA79-6016587D26EF}" type="presParOf" srcId="{FBC5EAAE-5F02-4B58-B0E4-979F5812CF12}" destId="{C6AEE328-CDA5-4F5D-9D50-C4ADD78E5875}" srcOrd="2" destOrd="0" presId="urn:microsoft.com/office/officeart/2005/8/layout/orgChart1"/>
    <dgm:cxn modelId="{4AEA7FB3-30E5-4BEC-826E-0DF339DCE5B5}" type="presParOf" srcId="{241B7D12-5DEB-4ED0-AA00-7E32FCBBAB24}" destId="{4C52EE74-0356-4C25-B91F-868520482B2A}" srcOrd="4" destOrd="0" presId="urn:microsoft.com/office/officeart/2005/8/layout/orgChart1"/>
    <dgm:cxn modelId="{2BBDE81B-FBF8-4B9A-BDFB-1D1DEABE2FD7}" type="presParOf" srcId="{241B7D12-5DEB-4ED0-AA00-7E32FCBBAB24}" destId="{7CBA41AE-5E68-4049-A080-F447A2F80C2F}" srcOrd="5" destOrd="0" presId="urn:microsoft.com/office/officeart/2005/8/layout/orgChart1"/>
    <dgm:cxn modelId="{B8B732BD-9DE7-4455-8269-861E6BA0200F}" type="presParOf" srcId="{7CBA41AE-5E68-4049-A080-F447A2F80C2F}" destId="{C21E61F3-7995-4A09-8B56-8342CA5E1892}" srcOrd="0" destOrd="0" presId="urn:microsoft.com/office/officeart/2005/8/layout/orgChart1"/>
    <dgm:cxn modelId="{39850CF7-638A-4EE6-8B8D-0D6C7F174B05}" type="presParOf" srcId="{C21E61F3-7995-4A09-8B56-8342CA5E1892}" destId="{E1DE2E46-16B2-4015-92E2-5DAF1F365AE1}" srcOrd="0" destOrd="0" presId="urn:microsoft.com/office/officeart/2005/8/layout/orgChart1"/>
    <dgm:cxn modelId="{D4664188-545A-4FAB-B165-F33A19D986F8}" type="presParOf" srcId="{C21E61F3-7995-4A09-8B56-8342CA5E1892}" destId="{CF544F1E-427F-4F89-81B4-C335DA1BDC14}" srcOrd="1" destOrd="0" presId="urn:microsoft.com/office/officeart/2005/8/layout/orgChart1"/>
    <dgm:cxn modelId="{F7AC4A23-1FA1-4954-878F-2AA8D24F7A9E}" type="presParOf" srcId="{7CBA41AE-5E68-4049-A080-F447A2F80C2F}" destId="{5652B981-EB5D-46C5-92A1-A8BB64D8C1F1}" srcOrd="1" destOrd="0" presId="urn:microsoft.com/office/officeart/2005/8/layout/orgChart1"/>
    <dgm:cxn modelId="{89796C47-F35C-46F6-A5BB-7854B05B4658}" type="presParOf" srcId="{7CBA41AE-5E68-4049-A080-F447A2F80C2F}" destId="{4913AC4D-5FE5-4281-B2AE-1B72AD14BBB5}" srcOrd="2" destOrd="0" presId="urn:microsoft.com/office/officeart/2005/8/layout/orgChart1"/>
    <dgm:cxn modelId="{958A3F07-AEBA-457D-92F1-AFABE490D5E0}" type="presParOf" srcId="{241B7D12-5DEB-4ED0-AA00-7E32FCBBAB24}" destId="{21E31310-3922-4953-9D33-E4E289D213CC}" srcOrd="6" destOrd="0" presId="urn:microsoft.com/office/officeart/2005/8/layout/orgChart1"/>
    <dgm:cxn modelId="{164AA0DB-71B7-4DD6-A3E2-376BD311A517}" type="presParOf" srcId="{241B7D12-5DEB-4ED0-AA00-7E32FCBBAB24}" destId="{A05C2D35-FBA2-4C8F-8CCC-A3051B469209}" srcOrd="7" destOrd="0" presId="urn:microsoft.com/office/officeart/2005/8/layout/orgChart1"/>
    <dgm:cxn modelId="{CC08BF01-1D88-4A9C-865D-B5EA58258D54}" type="presParOf" srcId="{A05C2D35-FBA2-4C8F-8CCC-A3051B469209}" destId="{014C0811-D70F-4906-B1DF-06BC268166C5}" srcOrd="0" destOrd="0" presId="urn:microsoft.com/office/officeart/2005/8/layout/orgChart1"/>
    <dgm:cxn modelId="{DD28E6D3-C8EB-4D8F-A7DB-B31B76AE1725}" type="presParOf" srcId="{014C0811-D70F-4906-B1DF-06BC268166C5}" destId="{536330F1-3B8A-41C7-8E1D-BE7929ADDB09}" srcOrd="0" destOrd="0" presId="urn:microsoft.com/office/officeart/2005/8/layout/orgChart1"/>
    <dgm:cxn modelId="{5CACF9A9-6380-469B-8BEC-4064C6BDCC9D}" type="presParOf" srcId="{014C0811-D70F-4906-B1DF-06BC268166C5}" destId="{2684DBA3-78C0-4B06-94DD-5DD65A0C2049}" srcOrd="1" destOrd="0" presId="urn:microsoft.com/office/officeart/2005/8/layout/orgChart1"/>
    <dgm:cxn modelId="{63D22ED5-4E7D-47F2-BB93-8C99D0E5FECF}" type="presParOf" srcId="{A05C2D35-FBA2-4C8F-8CCC-A3051B469209}" destId="{5AE0A416-BA3E-4938-9EBA-AC64018ACE8D}" srcOrd="1" destOrd="0" presId="urn:microsoft.com/office/officeart/2005/8/layout/orgChart1"/>
    <dgm:cxn modelId="{938C9E0E-0E96-4593-A4FD-E34E4F52470F}" type="presParOf" srcId="{A05C2D35-FBA2-4C8F-8CCC-A3051B469209}" destId="{5CEE0DA5-4DB5-4C6D-9D4F-04C8EE236337}" srcOrd="2" destOrd="0" presId="urn:microsoft.com/office/officeart/2005/8/layout/orgChart1"/>
    <dgm:cxn modelId="{8726EB6E-F9B7-4200-BCD6-22C07D24F26B}" type="presParOf" srcId="{241B7D12-5DEB-4ED0-AA00-7E32FCBBAB24}" destId="{572E9595-B62C-4B11-8CC9-533A5F64055C}" srcOrd="8" destOrd="0" presId="urn:microsoft.com/office/officeart/2005/8/layout/orgChart1"/>
    <dgm:cxn modelId="{A562A10F-16F9-4D69-87FA-38536B605B22}" type="presParOf" srcId="{241B7D12-5DEB-4ED0-AA00-7E32FCBBAB24}" destId="{310B115F-B7EE-4882-82B1-443C493F1281}" srcOrd="9" destOrd="0" presId="urn:microsoft.com/office/officeart/2005/8/layout/orgChart1"/>
    <dgm:cxn modelId="{04C44DC9-AFDB-4011-AED4-EA3E321537CE}" type="presParOf" srcId="{310B115F-B7EE-4882-82B1-443C493F1281}" destId="{6B44949C-0511-43A4-8CC2-D6305AA532F2}" srcOrd="0" destOrd="0" presId="urn:microsoft.com/office/officeart/2005/8/layout/orgChart1"/>
    <dgm:cxn modelId="{8B7ECBA4-317B-4682-8C6A-ECE07559511E}" type="presParOf" srcId="{6B44949C-0511-43A4-8CC2-D6305AA532F2}" destId="{D2B68863-E509-42B4-BA2D-4186173895B7}" srcOrd="0" destOrd="0" presId="urn:microsoft.com/office/officeart/2005/8/layout/orgChart1"/>
    <dgm:cxn modelId="{E9638B9E-A886-4687-B9CC-13AE2C27A5BB}" type="presParOf" srcId="{6B44949C-0511-43A4-8CC2-D6305AA532F2}" destId="{B1FC7BD9-A9CE-4723-B57B-9D435B587839}" srcOrd="1" destOrd="0" presId="urn:microsoft.com/office/officeart/2005/8/layout/orgChart1"/>
    <dgm:cxn modelId="{75EE6AF4-7122-4A7A-A4C6-9EB6C1E068E1}" type="presParOf" srcId="{310B115F-B7EE-4882-82B1-443C493F1281}" destId="{76828566-2627-4228-902C-3340B4E90678}" srcOrd="1" destOrd="0" presId="urn:microsoft.com/office/officeart/2005/8/layout/orgChart1"/>
    <dgm:cxn modelId="{6E5DD197-A5C0-4960-A50F-FA45433D03D0}" type="presParOf" srcId="{310B115F-B7EE-4882-82B1-443C493F1281}" destId="{28B53702-4EB6-4729-9A0A-7183774587ED}" srcOrd="2" destOrd="0" presId="urn:microsoft.com/office/officeart/2005/8/layout/orgChart1"/>
    <dgm:cxn modelId="{A3176D49-7C2D-4846-85E9-CA29DF345A7D}" type="presParOf" srcId="{00A0FADC-4687-47FF-96A4-29342E5DADF0}" destId="{AFA1FF3F-63F4-4AC3-BA15-C3587C8CFD46}" srcOrd="2" destOrd="0" presId="urn:microsoft.com/office/officeart/2005/8/layout/orgChart1"/>
  </dgm:cxnLst>
  <dgm:bg>
    <a:blipFill dpi="0" rotWithShape="1">
      <a:blip xmlns:r="http://schemas.openxmlformats.org/officeDocument/2006/relationships" r:embed="rId1" cstate="print">
        <a:extLst>
          <a:ext uri="{28A0092B-C50C-407E-A947-70E740481C1C}">
            <a14:useLocalDpi xmlns:a14="http://schemas.microsoft.com/office/drawing/2010/main" val="0"/>
          </a:ext>
        </a:extLst>
      </a:blip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15C5E-6038-AF40-8B2E-03F528350027}">
      <dsp:nvSpPr>
        <dsp:cNvPr id="0" name=""/>
        <dsp:cNvSpPr/>
      </dsp:nvSpPr>
      <dsp:spPr>
        <a:xfrm>
          <a:off x="0" y="0"/>
          <a:ext cx="8203514" cy="182557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D5DBF-0CCE-1F41-980B-7E54154FA2A5}">
      <dsp:nvSpPr>
        <dsp:cNvPr id="0" name=""/>
        <dsp:cNvSpPr/>
      </dsp:nvSpPr>
      <dsp:spPr>
        <a:xfrm>
          <a:off x="248741" y="243410"/>
          <a:ext cx="1427042" cy="133875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3A6A0-1614-C244-990D-D4181045CE61}">
      <dsp:nvSpPr>
        <dsp:cNvPr id="0" name=""/>
        <dsp:cNvSpPr/>
      </dsp:nvSpPr>
      <dsp:spPr>
        <a:xfrm rot="10800000">
          <a:off x="248741" y="1825576"/>
          <a:ext cx="1427042" cy="223125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SPECIFIC</a:t>
          </a:r>
        </a:p>
      </dsp:txBody>
      <dsp:txXfrm rot="10800000">
        <a:off x="292627" y="1825576"/>
        <a:ext cx="1339270" cy="2187373"/>
      </dsp:txXfrm>
    </dsp:sp>
    <dsp:sp modelId="{BFF5C74F-DDA9-D548-AD46-AB8D753331AB}">
      <dsp:nvSpPr>
        <dsp:cNvPr id="0" name=""/>
        <dsp:cNvSpPr/>
      </dsp:nvSpPr>
      <dsp:spPr>
        <a:xfrm>
          <a:off x="1818488" y="243410"/>
          <a:ext cx="1427042" cy="133875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C9CEF-77B6-8546-BF0E-0E930BFB5B07}">
      <dsp:nvSpPr>
        <dsp:cNvPr id="0" name=""/>
        <dsp:cNvSpPr/>
      </dsp:nvSpPr>
      <dsp:spPr>
        <a:xfrm rot="10800000">
          <a:off x="1818488" y="1825576"/>
          <a:ext cx="1427042" cy="223125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MEASUREABLE</a:t>
          </a:r>
        </a:p>
      </dsp:txBody>
      <dsp:txXfrm rot="10800000">
        <a:off x="1862374" y="1825576"/>
        <a:ext cx="1339270" cy="2187373"/>
      </dsp:txXfrm>
    </dsp:sp>
    <dsp:sp modelId="{16C6BDA8-F3DF-7948-9733-55E09DF6B8A4}">
      <dsp:nvSpPr>
        <dsp:cNvPr id="0" name=""/>
        <dsp:cNvSpPr/>
      </dsp:nvSpPr>
      <dsp:spPr>
        <a:xfrm>
          <a:off x="3388235" y="243410"/>
          <a:ext cx="1427042" cy="133875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4F5B3-22CF-2A41-A7A9-194966A3E96A}">
      <dsp:nvSpPr>
        <dsp:cNvPr id="0" name=""/>
        <dsp:cNvSpPr/>
      </dsp:nvSpPr>
      <dsp:spPr>
        <a:xfrm rot="10800000">
          <a:off x="3388235" y="1825576"/>
          <a:ext cx="1427042" cy="223125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ATTAINABLE</a:t>
          </a:r>
        </a:p>
      </dsp:txBody>
      <dsp:txXfrm rot="10800000">
        <a:off x="3432121" y="1825576"/>
        <a:ext cx="1339270" cy="2187373"/>
      </dsp:txXfrm>
    </dsp:sp>
    <dsp:sp modelId="{963400C0-3ECB-224A-98E0-26B10F551B97}">
      <dsp:nvSpPr>
        <dsp:cNvPr id="0" name=""/>
        <dsp:cNvSpPr/>
      </dsp:nvSpPr>
      <dsp:spPr>
        <a:xfrm>
          <a:off x="4957982" y="243410"/>
          <a:ext cx="1427042" cy="133875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BA2FC6-BB29-9940-97EE-C742B15FB6D5}">
      <dsp:nvSpPr>
        <dsp:cNvPr id="0" name=""/>
        <dsp:cNvSpPr/>
      </dsp:nvSpPr>
      <dsp:spPr>
        <a:xfrm rot="10800000">
          <a:off x="4957982" y="1825576"/>
          <a:ext cx="1427042" cy="223125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RELEVANT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REALISTIC</a:t>
          </a:r>
        </a:p>
      </dsp:txBody>
      <dsp:txXfrm rot="10800000">
        <a:off x="5001868" y="1825576"/>
        <a:ext cx="1339270" cy="2187373"/>
      </dsp:txXfrm>
    </dsp:sp>
    <dsp:sp modelId="{6BF46B9E-D3DA-B54D-95D5-C42D861348A2}">
      <dsp:nvSpPr>
        <dsp:cNvPr id="0" name=""/>
        <dsp:cNvSpPr/>
      </dsp:nvSpPr>
      <dsp:spPr>
        <a:xfrm>
          <a:off x="6527729" y="243410"/>
          <a:ext cx="1427042" cy="133875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3BEB9F-B93E-CC4F-B5F9-5F85B4D5D667}">
      <dsp:nvSpPr>
        <dsp:cNvPr id="0" name=""/>
        <dsp:cNvSpPr/>
      </dsp:nvSpPr>
      <dsp:spPr>
        <a:xfrm rot="10800000">
          <a:off x="6527729" y="1825576"/>
          <a:ext cx="1427042" cy="223125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TIME-BOUND</a:t>
          </a:r>
        </a:p>
      </dsp:txBody>
      <dsp:txXfrm rot="10800000">
        <a:off x="6571615" y="1825576"/>
        <a:ext cx="1339270" cy="21873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E9595-B62C-4B11-8CC9-533A5F64055C}">
      <dsp:nvSpPr>
        <dsp:cNvPr id="0" name=""/>
        <dsp:cNvSpPr/>
      </dsp:nvSpPr>
      <dsp:spPr>
        <a:xfrm>
          <a:off x="4101318" y="729678"/>
          <a:ext cx="3692378" cy="1811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952"/>
              </a:lnTo>
              <a:lnTo>
                <a:pt x="3692378" y="1657952"/>
              </a:lnTo>
              <a:lnTo>
                <a:pt x="3692378" y="1811184"/>
              </a:lnTo>
            </a:path>
          </a:pathLst>
        </a:custGeom>
        <a:noFill/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E31310-3922-4953-9D33-E4E289D213CC}">
      <dsp:nvSpPr>
        <dsp:cNvPr id="0" name=""/>
        <dsp:cNvSpPr/>
      </dsp:nvSpPr>
      <dsp:spPr>
        <a:xfrm>
          <a:off x="4101318" y="729678"/>
          <a:ext cx="1926556" cy="1811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952"/>
              </a:lnTo>
              <a:lnTo>
                <a:pt x="1926556" y="1657952"/>
              </a:lnTo>
              <a:lnTo>
                <a:pt x="1926556" y="1811184"/>
              </a:lnTo>
            </a:path>
          </a:pathLst>
        </a:custGeom>
        <a:noFill/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52EE74-0356-4C25-B91F-868520482B2A}">
      <dsp:nvSpPr>
        <dsp:cNvPr id="0" name=""/>
        <dsp:cNvSpPr/>
      </dsp:nvSpPr>
      <dsp:spPr>
        <a:xfrm>
          <a:off x="4101318" y="729678"/>
          <a:ext cx="160733" cy="18111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7952"/>
              </a:lnTo>
              <a:lnTo>
                <a:pt x="160733" y="1657952"/>
              </a:lnTo>
              <a:lnTo>
                <a:pt x="160733" y="1811184"/>
              </a:lnTo>
            </a:path>
          </a:pathLst>
        </a:custGeom>
        <a:noFill/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D306B-5271-4AAB-B0DF-CEFC95E2DEDA}">
      <dsp:nvSpPr>
        <dsp:cNvPr id="0" name=""/>
        <dsp:cNvSpPr/>
      </dsp:nvSpPr>
      <dsp:spPr>
        <a:xfrm>
          <a:off x="2496229" y="729678"/>
          <a:ext cx="1605089" cy="1811184"/>
        </a:xfrm>
        <a:custGeom>
          <a:avLst/>
          <a:gdLst/>
          <a:ahLst/>
          <a:cxnLst/>
          <a:rect l="0" t="0" r="0" b="0"/>
          <a:pathLst>
            <a:path>
              <a:moveTo>
                <a:pt x="1605089" y="0"/>
              </a:moveTo>
              <a:lnTo>
                <a:pt x="1605089" y="1657952"/>
              </a:lnTo>
              <a:lnTo>
                <a:pt x="0" y="1657952"/>
              </a:lnTo>
              <a:lnTo>
                <a:pt x="0" y="1811184"/>
              </a:lnTo>
            </a:path>
          </a:pathLst>
        </a:custGeom>
        <a:noFill/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DD33B-F223-442F-AD4D-758B0D923474}">
      <dsp:nvSpPr>
        <dsp:cNvPr id="0" name=""/>
        <dsp:cNvSpPr/>
      </dsp:nvSpPr>
      <dsp:spPr>
        <a:xfrm>
          <a:off x="730407" y="729678"/>
          <a:ext cx="3370911" cy="1811184"/>
        </a:xfrm>
        <a:custGeom>
          <a:avLst/>
          <a:gdLst/>
          <a:ahLst/>
          <a:cxnLst/>
          <a:rect l="0" t="0" r="0" b="0"/>
          <a:pathLst>
            <a:path>
              <a:moveTo>
                <a:pt x="3370911" y="0"/>
              </a:moveTo>
              <a:lnTo>
                <a:pt x="3370911" y="1657952"/>
              </a:lnTo>
              <a:lnTo>
                <a:pt x="0" y="1657952"/>
              </a:lnTo>
              <a:lnTo>
                <a:pt x="0" y="1811184"/>
              </a:lnTo>
            </a:path>
          </a:pathLst>
        </a:custGeom>
        <a:noFill/>
        <a:ln w="254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5053A-AD92-4CA9-987A-54503EE74A75}">
      <dsp:nvSpPr>
        <dsp:cNvPr id="0" name=""/>
        <dsp:cNvSpPr/>
      </dsp:nvSpPr>
      <dsp:spPr>
        <a:xfrm>
          <a:off x="3083351" y="0"/>
          <a:ext cx="2035935" cy="729678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COM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Executive Coaches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3083351" y="0"/>
        <a:ext cx="2035935" cy="729678"/>
      </dsp:txXfrm>
    </dsp:sp>
    <dsp:sp modelId="{4C81A2DE-EFF4-450D-A4F6-26F811063965}">
      <dsp:nvSpPr>
        <dsp:cNvPr id="0" name=""/>
        <dsp:cNvSpPr/>
      </dsp:nvSpPr>
      <dsp:spPr>
        <a:xfrm>
          <a:off x="728" y="2540863"/>
          <a:ext cx="1459357" cy="729678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Destiny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Chau, MD</a:t>
          </a:r>
          <a:endParaRPr lang="en-US" sz="1200" kern="1200" dirty="0"/>
        </a:p>
      </dsp:txBody>
      <dsp:txXfrm>
        <a:off x="728" y="2540863"/>
        <a:ext cx="1459357" cy="729678"/>
      </dsp:txXfrm>
    </dsp:sp>
    <dsp:sp modelId="{5E847E10-187B-4687-8167-957754E0FCEF}">
      <dsp:nvSpPr>
        <dsp:cNvPr id="0" name=""/>
        <dsp:cNvSpPr/>
      </dsp:nvSpPr>
      <dsp:spPr>
        <a:xfrm>
          <a:off x="1766551" y="2540863"/>
          <a:ext cx="1459357" cy="729678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Johnathan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chemeClr val="bg1"/>
              </a:solidFill>
              <a:latin typeface="+mj-lt"/>
            </a:rPr>
            <a:t>Goree</a:t>
          </a:r>
          <a:r>
            <a:rPr lang="en-US" sz="1200" b="1" kern="1200" dirty="0">
              <a:solidFill>
                <a:schemeClr val="bg1"/>
              </a:solidFill>
              <a:latin typeface="+mj-lt"/>
            </a:rPr>
            <a:t>, MD</a:t>
          </a:r>
          <a:endParaRPr lang="en-US" sz="1200" kern="1200" dirty="0"/>
        </a:p>
      </dsp:txBody>
      <dsp:txXfrm>
        <a:off x="1766551" y="2540863"/>
        <a:ext cx="1459357" cy="729678"/>
      </dsp:txXfrm>
    </dsp:sp>
    <dsp:sp modelId="{E1DE2E46-16B2-4015-92E2-5DAF1F365AE1}">
      <dsp:nvSpPr>
        <dsp:cNvPr id="0" name=""/>
        <dsp:cNvSpPr/>
      </dsp:nvSpPr>
      <dsp:spPr>
        <a:xfrm>
          <a:off x="3532373" y="2540863"/>
          <a:ext cx="1459357" cy="729678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Molly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Meek, MD</a:t>
          </a:r>
          <a:endParaRPr lang="en-US" sz="1200" kern="1200" dirty="0"/>
        </a:p>
      </dsp:txBody>
      <dsp:txXfrm>
        <a:off x="3532373" y="2540863"/>
        <a:ext cx="1459357" cy="729678"/>
      </dsp:txXfrm>
    </dsp:sp>
    <dsp:sp modelId="{536330F1-3B8A-41C7-8E1D-BE7929ADDB09}">
      <dsp:nvSpPr>
        <dsp:cNvPr id="0" name=""/>
        <dsp:cNvSpPr/>
      </dsp:nvSpPr>
      <dsp:spPr>
        <a:xfrm>
          <a:off x="5298196" y="2540863"/>
          <a:ext cx="1459357" cy="729678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Wendy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Ward, PhD</a:t>
          </a:r>
        </a:p>
      </dsp:txBody>
      <dsp:txXfrm>
        <a:off x="5298196" y="2540863"/>
        <a:ext cx="1459357" cy="729678"/>
      </dsp:txXfrm>
    </dsp:sp>
    <dsp:sp modelId="{D2B68863-E509-42B4-BA2D-4186173895B7}">
      <dsp:nvSpPr>
        <dsp:cNvPr id="0" name=""/>
        <dsp:cNvSpPr/>
      </dsp:nvSpPr>
      <dsp:spPr>
        <a:xfrm>
          <a:off x="7064019" y="2540863"/>
          <a:ext cx="1459357" cy="729678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Renee </a:t>
          </a:r>
          <a:r>
            <a:rPr lang="en-US" sz="1200" b="1" kern="1200" dirty="0" err="1">
              <a:solidFill>
                <a:schemeClr val="bg1"/>
              </a:solidFill>
              <a:latin typeface="+mj-lt"/>
            </a:rPr>
            <a:t>Bornemeier</a:t>
          </a:r>
          <a:r>
            <a:rPr lang="en-US" sz="1200" b="1" kern="1200" dirty="0">
              <a:solidFill>
                <a:schemeClr val="bg1"/>
              </a:solidFill>
              <a:latin typeface="+mj-lt"/>
            </a:rPr>
            <a:t>, MD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  <a:latin typeface="+mj-lt"/>
            </a:rPr>
            <a:t>(Director)</a:t>
          </a:r>
          <a:endParaRPr lang="en-US" sz="1200" kern="1200" dirty="0"/>
        </a:p>
      </dsp:txBody>
      <dsp:txXfrm>
        <a:off x="7064019" y="2540863"/>
        <a:ext cx="1459357" cy="729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C0C43-9E43-3C4E-9473-C0EF4237C191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4D874-490E-FA4F-B5B4-A0A60827D2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3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D874-490E-FA4F-B5B4-A0A60827D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38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The DOP is striving to move into the top-tier of Pediatric Departments across the country.</a:t>
            </a:r>
          </a:p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This is achievable, but it will take the whole “village” to get us there.</a:t>
            </a:r>
          </a:p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The U of A system requires that faculty complete an Annual Performance Review</a:t>
            </a:r>
          </a:p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Part of this review is to assess what we accomplished in the previous year and what we are striving to accomplish in the coming year</a:t>
            </a:r>
          </a:p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Often the goals entered are nebulous, intangible, with no full way to measure the outcome</a:t>
            </a:r>
          </a:p>
          <a:p>
            <a:pPr marL="0" indent="0">
              <a:buNone/>
            </a:pP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	“I want to be a better doctor”. “I want to develop a nationally recognized 	program in…”</a:t>
            </a:r>
          </a:p>
          <a:p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Though admirable, these lack an end-point, measurability, standard or timeline, and thereby will be prone to being derailed for more pressing matters.</a:t>
            </a:r>
          </a:p>
          <a:p>
            <a:r>
              <a:rPr lang="en-US" dirty="0"/>
              <a:t>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83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link to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90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31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63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8E5D6-E240-4AB4-B03F-F45C58F87E64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48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8E5D6-E240-4AB4-B03F-F45C58F87E64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856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 = combination of UAMS and ACH leadership.</a:t>
            </a:r>
          </a:p>
          <a:p>
            <a:r>
              <a:rPr lang="en-US" dirty="0"/>
              <a:t>Finance Committee</a:t>
            </a:r>
          </a:p>
          <a:p>
            <a:r>
              <a:rPr lang="en-US" dirty="0"/>
              <a:t>CEO Cabinet at 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3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6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53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31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45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8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sub-sub specialist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35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4D874-490E-FA4F-B5B4-A0A60827D2E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0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155" y="3275318"/>
            <a:ext cx="9134537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5" y="68487"/>
            <a:ext cx="2099446" cy="1017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712" y="2618093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2A1D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117" y="241713"/>
            <a:ext cx="1786128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2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9800" y="4222550"/>
              <a:ext cx="1528972" cy="7406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H="1">
              <a:off x="0" y="4222550"/>
              <a:ext cx="6844937" cy="9209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V="1">
              <a:off x="6903720" y="0"/>
              <a:ext cx="2240280" cy="4813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8A65-7FB8-E146-BD64-ECE9D244171A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01" y="4405270"/>
            <a:ext cx="1328928" cy="49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5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H="1">
              <a:off x="0" y="4222550"/>
              <a:ext cx="6844937" cy="9209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V="1">
              <a:off x="6903720" y="0"/>
              <a:ext cx="2240280" cy="4813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8A65-7FB8-E146-BD64-ECE9D244171A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01" y="4405270"/>
            <a:ext cx="1328928" cy="4989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222550"/>
            <a:ext cx="1528972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0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38A65-7FB8-E146-BD64-ECE9D244171A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H="1">
              <a:off x="0" y="4222550"/>
              <a:ext cx="6844937" cy="92095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V="1">
              <a:off x="6903720" y="0"/>
              <a:ext cx="2240280" cy="48132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01" y="4405270"/>
            <a:ext cx="1328928" cy="498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222550"/>
            <a:ext cx="1528972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3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0"/>
            <a:ext cx="9144000" cy="5143501"/>
            <a:chOff x="0" y="0"/>
            <a:chExt cx="9144000" cy="5143501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H="1">
              <a:off x="0" y="4222550"/>
              <a:ext cx="6844937" cy="9209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 flipV="1">
              <a:off x="6903720" y="0"/>
              <a:ext cx="2240280" cy="48132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01" y="4405270"/>
            <a:ext cx="1328928" cy="4989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222550"/>
            <a:ext cx="1528972" cy="7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8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660370" y="4768746"/>
            <a:ext cx="1140729" cy="273844"/>
          </a:xfrm>
          <a:prstGeom prst="rect">
            <a:avLst/>
          </a:prstGeom>
          <a:ln/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7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F5D8D7A-135C-4F20-878B-0EB111688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4"/>
          <a:stretch/>
        </p:blipFill>
        <p:spPr>
          <a:xfrm>
            <a:off x="0" y="481520"/>
            <a:ext cx="9144000" cy="4037603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409590-1966-4D1B-8E0C-BAB537B3D25C}"/>
              </a:ext>
            </a:extLst>
          </p:cNvPr>
          <p:cNvSpPr/>
          <p:nvPr userDrawn="1"/>
        </p:nvSpPr>
        <p:spPr>
          <a:xfrm>
            <a:off x="0" y="2229041"/>
            <a:ext cx="9144000" cy="1244624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A00BD6-4123-4180-932A-ACB19F81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971275"/>
            <a:ext cx="9144000" cy="2139553"/>
          </a:xfrm>
        </p:spPr>
        <p:txBody>
          <a:bodyPr anchor="b">
            <a:normAutofit/>
          </a:bodyPr>
          <a:lstStyle>
            <a:lvl1pPr algn="ctr">
              <a:defRPr sz="49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ACRI Board of Director’s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1378C-6244-466A-B0F1-E6CF77985B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2984259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3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May  24, 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45C33-0569-457F-9551-5EC18FBD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30AFB-629F-4823-8C32-0843153F9118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F0D48-8F3D-4EA7-B484-2637DFE1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A1361-10BA-4F00-8013-FE857DCCC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ACD6-E70F-45DF-8EFA-0AD36F317D2C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37D34C-1126-4D58-BCB1-1964CB69AD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92" y="207681"/>
            <a:ext cx="2945321" cy="12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9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4131" y="248412"/>
            <a:ext cx="4515739" cy="677157"/>
          </a:xfrm>
        </p:spPr>
        <p:txBody>
          <a:bodyPr lIns="0" tIns="0" rIns="0" bIns="0"/>
          <a:lstStyle>
            <a:lvl1pPr>
              <a:defRPr sz="4400" b="1" i="0">
                <a:solidFill>
                  <a:srgbClr val="0064A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1/24/2025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429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34901" y="3213470"/>
            <a:ext cx="8469630" cy="150875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4271887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34901" y="3086106"/>
            <a:ext cx="8469630" cy="685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3165627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9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38A65-7FB8-E146-BD64-ECE9D244171A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48646-6429-AD43-8B33-01F78AADEB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2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0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64A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mailto:ARChoate@uams.edu" TargetMode="External"/><Relationship Id="rId2" Type="http://schemas.openxmlformats.org/officeDocument/2006/relationships/hyperlink" Target="mailto:BJCarpenter@uams.edu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mailto:SLCornwell@uams.edu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hyperlink" Target="mailto:WinstonHS@archildrens.org" TargetMode="External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WSteinbach@uams.edu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Vice%20Chair,%20Partnerships%20and%20Child%20Health%20Equity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p.org/content/scholarly-activity#core" TargetMode="External"/><Relationship Id="rId2" Type="http://schemas.openxmlformats.org/officeDocument/2006/relationships/hyperlink" Target="https://www.acgme.org/globalassets/pfassets/programrequirements/cprfellowship_2022v3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SchexnayderSM@uams.edu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4g03Yno" TargetMode="Externa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mailto:KCurran@uams.edu" TargetMode="External"/><Relationship Id="rId2" Type="http://schemas.openxmlformats.org/officeDocument/2006/relationships/hyperlink" Target="mailto:BVarisco@uams.edu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FussellJillJ@uams.edu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6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mailto:BornemeierReneeA@uams.edu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edpoint.peds.ad.uams.edu/DOP/Shared%20Documents/Forms/AllItems.aspx?id=%2FDOP%2FShared%20Documents%2FComp%20Pla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SchexnayderSM@uams.edu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hyperlink" Target="mailto:bornemeierreneea@uams.edu" TargetMode="Externa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cranmerjoanm@uams.edu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mailto:ScurlockAmyM@uams.edu" TargetMode="Externa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r/ZDk8PABpYX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mailto:KubacakSJ@uams.edu" TargetMode="Externa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cine.uams.edu/faculty/executive-coaching/" TargetMode="Externa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8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87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FBYu@uams.edu" TargetMode="External"/><Relationship Id="rId3" Type="http://schemas.openxmlformats.org/officeDocument/2006/relationships/hyperlink" Target="https://residentwellness.uams.edu/" TargetMode="External"/><Relationship Id="rId7" Type="http://schemas.openxmlformats.org/officeDocument/2006/relationships/hyperlink" Target="http://GADrobena@uams.edu" TargetMode="External"/><Relationship Id="rId2" Type="http://schemas.openxmlformats.org/officeDocument/2006/relationships/hyperlink" Target="https://faculty.uams.edu/fw-program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faculty.uams.edu/wellness/" TargetMode="External"/><Relationship Id="rId5" Type="http://schemas.openxmlformats.org/officeDocument/2006/relationships/hyperlink" Target="https://gethealthy.uams.edu/" TargetMode="External"/><Relationship Id="rId10" Type="http://schemas.openxmlformats.org/officeDocument/2006/relationships/hyperlink" Target="http://jonesal@archildrens.org" TargetMode="External"/><Relationship Id="rId4" Type="http://schemas.openxmlformats.org/officeDocument/2006/relationships/hyperlink" Target="https://www.teladoc.com/" TargetMode="External"/><Relationship Id="rId9" Type="http://schemas.openxmlformats.org/officeDocument/2006/relationships/hyperlink" Target="http://fairchildbw@archildrens.org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mailto:edwardstiffanyf@uams.edu" TargetMode="Externa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mailto:JBRuff@uams.edu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hyperlink" Target="mailto:MosbyMarkA@uams.edu" TargetMode="External"/><Relationship Id="rId2" Type="http://schemas.openxmlformats.org/officeDocument/2006/relationships/hyperlink" Target="mailto:AKamal@uams.edu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hyperlink" Target="mailto:MTaggard@uams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ECCA1-7565-3513-9F6B-6BE92C1C7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Department of </a:t>
            </a:r>
            <a:r>
              <a:rPr lang="en-US"/>
              <a:t>Pediatrics Onboarding Day 1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10DE1-8301-F90C-6AD9-B8A9047E12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August 28, 2024</a:t>
            </a:r>
          </a:p>
        </p:txBody>
      </p:sp>
    </p:spTree>
    <p:extLst>
      <p:ext uri="{BB962C8B-B14F-4D97-AF65-F5344CB8AC3E}">
        <p14:creationId xmlns:p14="http://schemas.microsoft.com/office/powerpoint/2010/main" val="2884123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DC924-4B46-4104-B901-B2BC8C8F503D}"/>
              </a:ext>
            </a:extLst>
          </p:cNvPr>
          <p:cNvSpPr txBox="1">
            <a:spLocks/>
          </p:cNvSpPr>
          <p:nvPr/>
        </p:nvSpPr>
        <p:spPr>
          <a:xfrm>
            <a:off x="1485900" y="888163"/>
            <a:ext cx="6686550" cy="36004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A978D0-AA8E-415F-A5FE-D23D37150784}"/>
              </a:ext>
            </a:extLst>
          </p:cNvPr>
          <p:cNvSpPr txBox="1">
            <a:spLocks/>
          </p:cNvSpPr>
          <p:nvPr/>
        </p:nvSpPr>
        <p:spPr>
          <a:xfrm>
            <a:off x="192132" y="203707"/>
            <a:ext cx="809083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064A8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defTabSz="914378"/>
            <a:r>
              <a:rPr lang="en-US" kern="0" dirty="0"/>
              <a:t>Department of Pediatrics Growth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ED963A-9CB1-44D2-0071-991E2BEB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39" y="1169355"/>
            <a:ext cx="7257135" cy="1641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CA9BA4-F9FE-FD84-43EB-0B8C997B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0" y="2789397"/>
            <a:ext cx="7096246" cy="16047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73BF24-234B-046B-8683-6DCE7A4ABAA6}"/>
              </a:ext>
            </a:extLst>
          </p:cNvPr>
          <p:cNvSpPr txBox="1"/>
          <p:nvPr/>
        </p:nvSpPr>
        <p:spPr>
          <a:xfrm>
            <a:off x="7208596" y="1169355"/>
            <a:ext cx="2274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*FY25 only started 23 days ago…</a:t>
            </a:r>
          </a:p>
        </p:txBody>
      </p:sp>
    </p:spTree>
    <p:extLst>
      <p:ext uri="{BB962C8B-B14F-4D97-AF65-F5344CB8AC3E}">
        <p14:creationId xmlns:p14="http://schemas.microsoft.com/office/powerpoint/2010/main" val="34863642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539DD2-FC3B-CCDB-31C1-A16FB810A030}"/>
              </a:ext>
            </a:extLst>
          </p:cNvPr>
          <p:cNvSpPr txBox="1"/>
          <p:nvPr/>
        </p:nvSpPr>
        <p:spPr>
          <a:xfrm>
            <a:off x="0" y="2603565"/>
            <a:ext cx="3140439" cy="153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Mariah Camp</a:t>
            </a:r>
          </a:p>
          <a:p>
            <a:pPr algn="ctr"/>
            <a:r>
              <a:rPr lang="en-US" dirty="0"/>
              <a:t>Assistant Administrator</a:t>
            </a:r>
          </a:p>
          <a:p>
            <a:pPr algn="ctr"/>
            <a:r>
              <a:rPr lang="en-US" sz="1550" dirty="0"/>
              <a:t>Practice Director, Outpatient/Consult</a:t>
            </a:r>
          </a:p>
          <a:p>
            <a:pPr algn="ctr"/>
            <a:r>
              <a:rPr lang="en-US" dirty="0"/>
              <a:t>479.725.6800</a:t>
            </a:r>
          </a:p>
          <a:p>
            <a:pPr algn="ctr"/>
            <a:r>
              <a:rPr lang="en-US" u="sng" dirty="0">
                <a:solidFill>
                  <a:srgbClr val="FF9300"/>
                </a:solidFill>
                <a:latin typeface="Helvetica Neue"/>
              </a:rPr>
              <a:t>MJCamp@uams.edu</a:t>
            </a:r>
            <a:endParaRPr lang="en-US" dirty="0">
              <a:solidFill>
                <a:srgbClr val="FF93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1000A-0FD5-7CDC-71C5-88B7A6430E6E}"/>
              </a:ext>
            </a:extLst>
          </p:cNvPr>
          <p:cNvSpPr txBox="1"/>
          <p:nvPr/>
        </p:nvSpPr>
        <p:spPr>
          <a:xfrm>
            <a:off x="3070325" y="2603565"/>
            <a:ext cx="31009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Brian Carpenter</a:t>
            </a:r>
          </a:p>
          <a:p>
            <a:pPr algn="ctr"/>
            <a:r>
              <a:rPr lang="en-US" dirty="0"/>
              <a:t>Assistant Administrator</a:t>
            </a:r>
          </a:p>
          <a:p>
            <a:pPr algn="ctr"/>
            <a:r>
              <a:rPr lang="en-US" sz="1600" dirty="0"/>
              <a:t>Practice Director, Behavioral Health</a:t>
            </a:r>
          </a:p>
          <a:p>
            <a:pPr algn="ctr"/>
            <a:r>
              <a:rPr lang="en-US" dirty="0"/>
              <a:t>501.398.6173</a:t>
            </a:r>
          </a:p>
          <a:p>
            <a:pPr algn="ctr"/>
            <a:r>
              <a:rPr lang="en-US" dirty="0">
                <a:hlinkClick r:id="rId2"/>
              </a:rPr>
              <a:t>BJCarpenter@uams.edu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01D7E4-8E4D-FFA5-5E3F-F9DD68F75CF5}"/>
              </a:ext>
            </a:extLst>
          </p:cNvPr>
          <p:cNvSpPr txBox="1"/>
          <p:nvPr/>
        </p:nvSpPr>
        <p:spPr>
          <a:xfrm>
            <a:off x="6071016" y="2603565"/>
            <a:ext cx="28706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Ryan Choate</a:t>
            </a:r>
          </a:p>
          <a:p>
            <a:pPr algn="ctr"/>
            <a:r>
              <a:rPr lang="en-US" dirty="0"/>
              <a:t>Assistant Administrator</a:t>
            </a:r>
          </a:p>
          <a:p>
            <a:pPr algn="ctr"/>
            <a:r>
              <a:rPr lang="en-US" sz="1600" dirty="0"/>
              <a:t>Practice Director, Primary Care</a:t>
            </a:r>
          </a:p>
          <a:p>
            <a:pPr algn="ctr"/>
            <a:r>
              <a:rPr lang="en-US" dirty="0"/>
              <a:t>501.364.3685</a:t>
            </a:r>
          </a:p>
          <a:p>
            <a:pPr algn="ctr"/>
            <a:r>
              <a:rPr lang="en-US" dirty="0">
                <a:hlinkClick r:id="rId3"/>
              </a:rPr>
              <a:t>ARChoate@uams.edu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3E350B-9EDE-673C-0DEB-7BA66EEC7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263" y="585616"/>
            <a:ext cx="2061827" cy="1985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45EFC-46AA-FF82-25D2-302A0B29E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232" y="585615"/>
            <a:ext cx="2133864" cy="2017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F98FC1-8BF7-ADF3-4D3F-E2F0F6F3F4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72" y="585615"/>
            <a:ext cx="1884967" cy="20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295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539DD2-FC3B-CCDB-31C1-A16FB810A030}"/>
              </a:ext>
            </a:extLst>
          </p:cNvPr>
          <p:cNvSpPr txBox="1"/>
          <p:nvPr/>
        </p:nvSpPr>
        <p:spPr>
          <a:xfrm>
            <a:off x="-124147" y="2613832"/>
            <a:ext cx="33398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Meghan Baser</a:t>
            </a:r>
          </a:p>
          <a:p>
            <a:pPr algn="ctr"/>
            <a:r>
              <a:rPr lang="en-US" dirty="0"/>
              <a:t>Physician Recruiting/Onboarding Manager</a:t>
            </a:r>
          </a:p>
          <a:p>
            <a:pPr algn="ctr"/>
            <a:r>
              <a:rPr lang="en-US" dirty="0"/>
              <a:t>501.364.3675</a:t>
            </a:r>
          </a:p>
          <a:p>
            <a:pPr algn="ctr"/>
            <a:r>
              <a:rPr lang="en-US" u="sng" dirty="0">
                <a:solidFill>
                  <a:srgbClr val="FF9300"/>
                </a:solidFill>
                <a:latin typeface="Helvetica Neue"/>
              </a:rPr>
              <a:t>BaserMeghanC@uams.edu</a:t>
            </a:r>
            <a:endParaRPr lang="en-US" dirty="0">
              <a:solidFill>
                <a:srgbClr val="FF93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01D7E4-8E4D-FFA5-5E3F-F9DD68F75CF5}"/>
              </a:ext>
            </a:extLst>
          </p:cNvPr>
          <p:cNvSpPr txBox="1"/>
          <p:nvPr/>
        </p:nvSpPr>
        <p:spPr>
          <a:xfrm>
            <a:off x="2976980" y="2624099"/>
            <a:ext cx="287061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Stacy Cornwell</a:t>
            </a:r>
          </a:p>
          <a:p>
            <a:pPr algn="ctr"/>
            <a:r>
              <a:rPr lang="en-US" dirty="0"/>
              <a:t>Executive Assistant</a:t>
            </a:r>
          </a:p>
          <a:p>
            <a:pPr algn="ctr"/>
            <a:endParaRPr lang="en-US" sz="1600" dirty="0"/>
          </a:p>
          <a:p>
            <a:pPr algn="ctr"/>
            <a:r>
              <a:rPr lang="en-US" dirty="0"/>
              <a:t>501.364.5262</a:t>
            </a:r>
          </a:p>
          <a:p>
            <a:pPr algn="ctr"/>
            <a:r>
              <a:rPr lang="en-US" dirty="0">
                <a:hlinkClick r:id="rId2"/>
              </a:rPr>
              <a:t>SLCornwell@uams.edu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35720-5F4B-850F-A30C-5470746A5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70" y="618429"/>
            <a:ext cx="1892933" cy="1985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16B756-F3AA-E3D3-1429-A6A9F4858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897" y="618429"/>
            <a:ext cx="1708801" cy="19954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0C94A0-19EF-C6C6-BDCC-B6F74E77F7BD}"/>
              </a:ext>
            </a:extLst>
          </p:cNvPr>
          <p:cNvSpPr txBox="1"/>
          <p:nvPr/>
        </p:nvSpPr>
        <p:spPr>
          <a:xfrm>
            <a:off x="5789988" y="2600209"/>
            <a:ext cx="287061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Heather Winston</a:t>
            </a:r>
          </a:p>
          <a:p>
            <a:pPr algn="ctr"/>
            <a:r>
              <a:rPr lang="en-US" dirty="0"/>
              <a:t>Arkansas Children’s Physician/Executive Recruiter</a:t>
            </a:r>
            <a:endParaRPr lang="en-US" sz="1600" dirty="0"/>
          </a:p>
          <a:p>
            <a:pPr algn="ctr"/>
            <a:r>
              <a:rPr lang="en-US" dirty="0">
                <a:hlinkClick r:id="rId5"/>
              </a:rPr>
              <a:t>WinstonHS@archildrens.org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4E7A6-46C1-67D5-CB49-D1775BE96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751" y="618429"/>
            <a:ext cx="1850910" cy="20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2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2503" y="506330"/>
            <a:ext cx="4082901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Calibri"/>
              </a:rPr>
              <a:t>Chair</a:t>
            </a:r>
          </a:p>
          <a:p>
            <a:pPr algn="ctr"/>
            <a:r>
              <a:rPr lang="en-US" sz="1100" b="1" dirty="0">
                <a:solidFill>
                  <a:prstClr val="black"/>
                </a:solidFill>
                <a:latin typeface="Calibri"/>
              </a:rPr>
              <a:t>Associate Dean for Child Health</a:t>
            </a:r>
          </a:p>
          <a:p>
            <a:pPr algn="ctr"/>
            <a:r>
              <a:rPr lang="en-US" sz="1100" dirty="0">
                <a:solidFill>
                  <a:prstClr val="black"/>
                </a:solidFill>
                <a:latin typeface="Calibri"/>
              </a:rPr>
              <a:t>William J. Steinbach, MD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1329" y="1164240"/>
            <a:ext cx="1394195" cy="246221"/>
          </a:xfrm>
          <a:prstGeom prst="rect">
            <a:avLst/>
          </a:prstGeom>
          <a:solidFill>
            <a:srgbClr val="7030A0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alibri"/>
              </a:rPr>
              <a:t>Vice Chairs (9+2)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3014" y="1550913"/>
            <a:ext cx="134817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Executive Vice Chair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Steve Schexnayder, MD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28372" y="1967475"/>
            <a:ext cx="133746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Vice Chair, Clinical Strategy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Prateek Wali, MD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17116" y="2930176"/>
            <a:ext cx="1354077" cy="461665"/>
          </a:xfrm>
          <a:custGeom>
            <a:avLst/>
            <a:gdLst>
              <a:gd name="connsiteX0" fmla="*/ 0 w 1704976"/>
              <a:gd name="connsiteY0" fmla="*/ 0 h 461665"/>
              <a:gd name="connsiteX1" fmla="*/ 1704976 w 1704976"/>
              <a:gd name="connsiteY1" fmla="*/ 0 h 461665"/>
              <a:gd name="connsiteX2" fmla="*/ 1704976 w 1704976"/>
              <a:gd name="connsiteY2" fmla="*/ 461665 h 461665"/>
              <a:gd name="connsiteX3" fmla="*/ 0 w 1704976"/>
              <a:gd name="connsiteY3" fmla="*/ 461665 h 461665"/>
              <a:gd name="connsiteX4" fmla="*/ 0 w 1704976"/>
              <a:gd name="connsiteY4" fmla="*/ 0 h 461665"/>
              <a:gd name="connsiteX0" fmla="*/ 0 w 1704976"/>
              <a:gd name="connsiteY0" fmla="*/ 0 h 461665"/>
              <a:gd name="connsiteX1" fmla="*/ 1704976 w 1704976"/>
              <a:gd name="connsiteY1" fmla="*/ 0 h 461665"/>
              <a:gd name="connsiteX2" fmla="*/ 1704976 w 1704976"/>
              <a:gd name="connsiteY2" fmla="*/ 461665 h 461665"/>
              <a:gd name="connsiteX3" fmla="*/ 0 w 1704976"/>
              <a:gd name="connsiteY3" fmla="*/ 461665 h 461665"/>
              <a:gd name="connsiteX4" fmla="*/ 0 w 1704976"/>
              <a:gd name="connsiteY4" fmla="*/ 0 h 461665"/>
              <a:gd name="connsiteX0" fmla="*/ 0 w 1709123"/>
              <a:gd name="connsiteY0" fmla="*/ 0 h 461665"/>
              <a:gd name="connsiteX1" fmla="*/ 1704976 w 1709123"/>
              <a:gd name="connsiteY1" fmla="*/ 0 h 461665"/>
              <a:gd name="connsiteX2" fmla="*/ 1704976 w 1709123"/>
              <a:gd name="connsiteY2" fmla="*/ 461665 h 461665"/>
              <a:gd name="connsiteX3" fmla="*/ 0 w 1709123"/>
              <a:gd name="connsiteY3" fmla="*/ 461665 h 461665"/>
              <a:gd name="connsiteX4" fmla="*/ 0 w 170912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123" h="461665">
                <a:moveTo>
                  <a:pt x="0" y="0"/>
                </a:moveTo>
                <a:lnTo>
                  <a:pt x="1704976" y="0"/>
                </a:lnTo>
                <a:cubicBezTo>
                  <a:pt x="1704976" y="153888"/>
                  <a:pt x="1714307" y="251793"/>
                  <a:pt x="1704976" y="461665"/>
                </a:cubicBez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Vice Chair, Education </a:t>
            </a:r>
          </a:p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(Med Student/Residency)</a:t>
            </a:r>
          </a:p>
          <a:p>
            <a:pPr algn="ctr"/>
            <a:r>
              <a:rPr lang="en-US" sz="800" dirty="0" err="1">
                <a:solidFill>
                  <a:prstClr val="black"/>
                </a:solidFill>
                <a:latin typeface="Calibri"/>
              </a:rPr>
              <a:t>Kelluy</a:t>
            </a:r>
            <a:r>
              <a:rPr lang="en-US" sz="800" dirty="0">
                <a:solidFill>
                  <a:prstClr val="black"/>
                </a:solidFill>
                <a:latin typeface="Calibri"/>
              </a:rPr>
              <a:t> Curran, MD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41589" y="2398930"/>
            <a:ext cx="13296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Vice Chair, Education (Fellowship)</a:t>
            </a:r>
            <a:r>
              <a:rPr lang="en-US" sz="8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Jill Fussell, MD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566486" y="1555303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Vice Chair, Faculty Affairs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Renee Bornemeier, MD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568426" y="2939269"/>
            <a:ext cx="13540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Vice Chair, Research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Brian Varisco, MD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8829666-D581-478E-87BA-A133A1C09ED4}"/>
              </a:ext>
            </a:extLst>
          </p:cNvPr>
          <p:cNvSpPr txBox="1"/>
          <p:nvPr/>
        </p:nvSpPr>
        <p:spPr>
          <a:xfrm>
            <a:off x="1652714" y="3356499"/>
            <a:ext cx="12901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Associate Vice Chair Basic &amp; Translational Research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Josh Kennedy, MD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B027872-6BFA-4748-9526-4C6446587529}"/>
              </a:ext>
            </a:extLst>
          </p:cNvPr>
          <p:cNvSpPr txBox="1"/>
          <p:nvPr/>
        </p:nvSpPr>
        <p:spPr>
          <a:xfrm>
            <a:off x="1568427" y="1971423"/>
            <a:ext cx="13489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Vice Chair, Partnerships &amp; Health Equity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Eddie Ochoa, MD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35FA704-4CCA-482E-9811-209C949EF1D8}"/>
              </a:ext>
            </a:extLst>
          </p:cNvPr>
          <p:cNvSpPr txBox="1"/>
          <p:nvPr/>
        </p:nvSpPr>
        <p:spPr>
          <a:xfrm>
            <a:off x="133002" y="3484742"/>
            <a:ext cx="134677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Vice Chair, Quality Improvement &amp; Innovation 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TBD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5A07F98-000E-4C5F-B70B-93EB5CE401BC}"/>
              </a:ext>
            </a:extLst>
          </p:cNvPr>
          <p:cNvSpPr txBox="1"/>
          <p:nvPr/>
        </p:nvSpPr>
        <p:spPr>
          <a:xfrm>
            <a:off x="1568427" y="2522040"/>
            <a:ext cx="134893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Vice Chair, ACNW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TBD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495A3E-6E64-297C-B82B-C255E24E63C4}"/>
              </a:ext>
            </a:extLst>
          </p:cNvPr>
          <p:cNvSpPr txBox="1"/>
          <p:nvPr/>
        </p:nvSpPr>
        <p:spPr>
          <a:xfrm>
            <a:off x="1666001" y="3884167"/>
            <a:ext cx="12901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Associate Vice Chair </a:t>
            </a:r>
          </a:p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Clinical Research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TBD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209636-5F87-7200-DC98-CA59C2BF0448}"/>
              </a:ext>
            </a:extLst>
          </p:cNvPr>
          <p:cNvSpPr txBox="1"/>
          <p:nvPr/>
        </p:nvSpPr>
        <p:spPr>
          <a:xfrm>
            <a:off x="3550631" y="1173987"/>
            <a:ext cx="3544186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alibri"/>
              </a:rPr>
              <a:t>Clinical Sections (24)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72FAB9-C0E4-CD8E-15B7-F841AB267633}"/>
              </a:ext>
            </a:extLst>
          </p:cNvPr>
          <p:cNvSpPr txBox="1"/>
          <p:nvPr/>
        </p:nvSpPr>
        <p:spPr>
          <a:xfrm>
            <a:off x="3165345" y="1534819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Adolescent Medicine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Kelly Curran, MD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83CB39-C0A4-59F5-7746-4C3F85B1D9DA}"/>
              </a:ext>
            </a:extLst>
          </p:cNvPr>
          <p:cNvSpPr txBox="1"/>
          <p:nvPr/>
        </p:nvSpPr>
        <p:spPr>
          <a:xfrm>
            <a:off x="3165345" y="1954072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Allergy &amp; Immunology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Tamara Perry, MD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DF561F-99CB-5B1C-5DC8-106E3E7EAEFD}"/>
              </a:ext>
            </a:extLst>
          </p:cNvPr>
          <p:cNvSpPr txBox="1"/>
          <p:nvPr/>
        </p:nvSpPr>
        <p:spPr>
          <a:xfrm>
            <a:off x="3165345" y="2368366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Cardiology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Paul Seib, MD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22BDDD-50B2-147B-99EE-7E35F8A4026A}"/>
              </a:ext>
            </a:extLst>
          </p:cNvPr>
          <p:cNvSpPr txBox="1"/>
          <p:nvPr/>
        </p:nvSpPr>
        <p:spPr>
          <a:xfrm>
            <a:off x="3165345" y="2800410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Children At Risk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Liza Murray, MD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9CBF18-0B20-9AC9-1597-981F61264455}"/>
              </a:ext>
            </a:extLst>
          </p:cNvPr>
          <p:cNvSpPr txBox="1"/>
          <p:nvPr/>
        </p:nvSpPr>
        <p:spPr>
          <a:xfrm>
            <a:off x="3165345" y="3222564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Clinical Informatics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Pele Yu, MD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FD4C1-9073-B37A-B376-FCBE429A4B23}"/>
              </a:ext>
            </a:extLst>
          </p:cNvPr>
          <p:cNvSpPr txBox="1"/>
          <p:nvPr/>
        </p:nvSpPr>
        <p:spPr>
          <a:xfrm>
            <a:off x="3165345" y="3628611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Community Pediatrics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Chenia Eubanks, MD MPH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965FEA-3322-AD58-B7A1-2FA5F5D3AEC9}"/>
              </a:ext>
            </a:extLst>
          </p:cNvPr>
          <p:cNvSpPr txBox="1"/>
          <p:nvPr/>
        </p:nvSpPr>
        <p:spPr>
          <a:xfrm>
            <a:off x="3165345" y="4034656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Critical Care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Ron Sanders, MD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E3F246-A51F-3A01-C780-B648746B35C4}"/>
              </a:ext>
            </a:extLst>
          </p:cNvPr>
          <p:cNvSpPr txBox="1"/>
          <p:nvPr/>
        </p:nvSpPr>
        <p:spPr>
          <a:xfrm>
            <a:off x="3165345" y="4440702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Developmental Nutrition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Mario Ferruzzi, PhD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11E15D-E10C-EC04-D9C9-9F615D3BA262}"/>
              </a:ext>
            </a:extLst>
          </p:cNvPr>
          <p:cNvSpPr txBox="1"/>
          <p:nvPr/>
        </p:nvSpPr>
        <p:spPr>
          <a:xfrm>
            <a:off x="4633684" y="1528983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Developmental Pediatrics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Maya Lopez, MD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CA6610-BC4E-2437-71EC-18C31A5D9637}"/>
              </a:ext>
            </a:extLst>
          </p:cNvPr>
          <p:cNvSpPr txBox="1"/>
          <p:nvPr/>
        </p:nvSpPr>
        <p:spPr>
          <a:xfrm>
            <a:off x="4633684" y="1949829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Emergency Medicine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David Spiro, MD MPH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DF90C9-3761-F6BA-4AEF-804F3AF6E042}"/>
              </a:ext>
            </a:extLst>
          </p:cNvPr>
          <p:cNvSpPr txBox="1"/>
          <p:nvPr/>
        </p:nvSpPr>
        <p:spPr>
          <a:xfrm>
            <a:off x="4647750" y="2365686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Endocrinology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Jon Oden, MD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45A099-F63F-6060-0B2F-4615BE31CF62}"/>
              </a:ext>
            </a:extLst>
          </p:cNvPr>
          <p:cNvSpPr txBox="1"/>
          <p:nvPr/>
        </p:nvSpPr>
        <p:spPr>
          <a:xfrm>
            <a:off x="4647750" y="2803990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Gastroenterology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Jennifer Dotson, MD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F7EE26-E8A7-AFD2-6BDE-72EF1F61BE7C}"/>
              </a:ext>
            </a:extLst>
          </p:cNvPr>
          <p:cNvSpPr txBox="1"/>
          <p:nvPr/>
        </p:nvSpPr>
        <p:spPr>
          <a:xfrm>
            <a:off x="4647750" y="3222564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General Pediatrics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Sowmya Patil, MD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156544-2573-B987-6541-CF097E4E2923}"/>
              </a:ext>
            </a:extLst>
          </p:cNvPr>
          <p:cNvSpPr txBox="1"/>
          <p:nvPr/>
        </p:nvSpPr>
        <p:spPr>
          <a:xfrm>
            <a:off x="4647750" y="3648886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Genetics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Elizabeth Sellars, MD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A0AB84-F9CF-F9B8-F66D-CA48C1F1AFFB}"/>
              </a:ext>
            </a:extLst>
          </p:cNvPr>
          <p:cNvSpPr txBox="1"/>
          <p:nvPr/>
        </p:nvSpPr>
        <p:spPr>
          <a:xfrm>
            <a:off x="4647750" y="4054906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Hematology &amp; Oncology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David Becton, MD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C34367-82F6-ADA3-2BAE-8A3F61CA3280}"/>
              </a:ext>
            </a:extLst>
          </p:cNvPr>
          <p:cNvSpPr txBox="1"/>
          <p:nvPr/>
        </p:nvSpPr>
        <p:spPr>
          <a:xfrm>
            <a:off x="4647750" y="4460926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Hospital Medicine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Rebecca Cantu, MD MPH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34372B-1AFF-1AFC-40CA-F3921E500943}"/>
              </a:ext>
            </a:extLst>
          </p:cNvPr>
          <p:cNvSpPr txBox="1"/>
          <p:nvPr/>
        </p:nvSpPr>
        <p:spPr>
          <a:xfrm>
            <a:off x="6102025" y="1535709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Infectious Diseases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Matthew Kelly, MD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138C36-41FF-3A0A-4FAD-75C333AFF64E}"/>
              </a:ext>
            </a:extLst>
          </p:cNvPr>
          <p:cNvSpPr txBox="1"/>
          <p:nvPr/>
        </p:nvSpPr>
        <p:spPr>
          <a:xfrm>
            <a:off x="6102025" y="1953049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Neonatology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Ashley Ross, MD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19FFF64-6576-FEB0-08C0-412A1F7DE050}"/>
              </a:ext>
            </a:extLst>
          </p:cNvPr>
          <p:cNvSpPr txBox="1"/>
          <p:nvPr/>
        </p:nvSpPr>
        <p:spPr>
          <a:xfrm>
            <a:off x="6102025" y="2355131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Nephrology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Richard Blaszak, MD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F66953-FE61-1206-0925-55EFFED3E22E}"/>
              </a:ext>
            </a:extLst>
          </p:cNvPr>
          <p:cNvSpPr txBox="1"/>
          <p:nvPr/>
        </p:nvSpPr>
        <p:spPr>
          <a:xfrm>
            <a:off x="6097692" y="2788430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Neurology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Erin Willis, MD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E518E2-80C8-7A6A-0790-946FCD64EA7D}"/>
              </a:ext>
            </a:extLst>
          </p:cNvPr>
          <p:cNvSpPr txBox="1"/>
          <p:nvPr/>
        </p:nvSpPr>
        <p:spPr>
          <a:xfrm>
            <a:off x="6097692" y="4550964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Rheumatology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Stacie Jones, MD (interim)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0BFD50A-409B-E2A7-A629-2A2039DBBF09}"/>
              </a:ext>
            </a:extLst>
          </p:cNvPr>
          <p:cNvSpPr txBox="1"/>
          <p:nvPr/>
        </p:nvSpPr>
        <p:spPr>
          <a:xfrm>
            <a:off x="6097692" y="3636384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Psychology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Brandi Whitaker, PhD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53C929-5389-D976-19DC-157F0E8D360A}"/>
              </a:ext>
            </a:extLst>
          </p:cNvPr>
          <p:cNvSpPr txBox="1"/>
          <p:nvPr/>
        </p:nvSpPr>
        <p:spPr>
          <a:xfrm>
            <a:off x="6097692" y="4045477"/>
            <a:ext cx="1349948" cy="4539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Pulmonary &amp; Sleep Medicine</a:t>
            </a:r>
          </a:p>
          <a:p>
            <a:pPr algn="ctr"/>
            <a:r>
              <a:rPr lang="en-US" sz="750" dirty="0">
                <a:solidFill>
                  <a:prstClr val="black"/>
                </a:solidFill>
                <a:latin typeface="Calibri"/>
              </a:rPr>
              <a:t>Jennifer Guimbellot, MD PhD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25FE44C-D5A3-813B-B967-27EF559F76C5}"/>
              </a:ext>
            </a:extLst>
          </p:cNvPr>
          <p:cNvSpPr txBox="1"/>
          <p:nvPr/>
        </p:nvSpPr>
        <p:spPr>
          <a:xfrm>
            <a:off x="7580475" y="1178884"/>
            <a:ext cx="1394195" cy="246221"/>
          </a:xfrm>
          <a:prstGeom prst="rect">
            <a:avLst/>
          </a:prstGeom>
          <a:solidFill>
            <a:srgbClr val="7030A0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Calibri"/>
              </a:rPr>
              <a:t>Clinical Programs (5)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6C37955-5865-090A-34F3-E4576351D419}"/>
              </a:ext>
            </a:extLst>
          </p:cNvPr>
          <p:cNvSpPr txBox="1"/>
          <p:nvPr/>
        </p:nvSpPr>
        <p:spPr>
          <a:xfrm>
            <a:off x="7624721" y="1555303"/>
            <a:ext cx="13278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Dennis Developmental Center (DDC)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Jamie Flor, MD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4BB74F-67B3-B228-74C0-185994FC0D2C}"/>
              </a:ext>
            </a:extLst>
          </p:cNvPr>
          <p:cNvSpPr txBox="1"/>
          <p:nvPr/>
        </p:nvSpPr>
        <p:spPr>
          <a:xfrm>
            <a:off x="7624721" y="2134454"/>
            <a:ext cx="133175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Family Treatment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Liza Murray, MD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9A31B4F-5D32-E59C-3932-F018F56E67DE}"/>
              </a:ext>
            </a:extLst>
          </p:cNvPr>
          <p:cNvSpPr txBox="1"/>
          <p:nvPr/>
        </p:nvSpPr>
        <p:spPr>
          <a:xfrm>
            <a:off x="7624722" y="2611225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Head Start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Eddie Ochoa, MD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1A2DE2A-48FE-B8C4-DBBA-201B70F4D6DC}"/>
              </a:ext>
            </a:extLst>
          </p:cNvPr>
          <p:cNvSpPr txBox="1"/>
          <p:nvPr/>
        </p:nvSpPr>
        <p:spPr>
          <a:xfrm>
            <a:off x="7624722" y="3079499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Kids First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Angie Scott, MD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E56F4F3-483E-C05E-8B47-8CD71C4F3E52}"/>
              </a:ext>
            </a:extLst>
          </p:cNvPr>
          <p:cNvSpPr txBox="1"/>
          <p:nvPr/>
        </p:nvSpPr>
        <p:spPr>
          <a:xfrm>
            <a:off x="7624722" y="3544038"/>
            <a:ext cx="13499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Schmieding Developmental Center (SDC)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TBD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86739B3-0241-2FEB-E7E5-FD6E8EFB44E3}"/>
              </a:ext>
            </a:extLst>
          </p:cNvPr>
          <p:cNvCxnSpPr>
            <a:cxnSpLocks/>
          </p:cNvCxnSpPr>
          <p:nvPr/>
        </p:nvCxnSpPr>
        <p:spPr>
          <a:xfrm>
            <a:off x="5117804" y="1115377"/>
            <a:ext cx="0" cy="6350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0CADCDB-3944-5B8F-AE99-059A00B1AC6E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1566485" y="806412"/>
            <a:ext cx="1356018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2D48C01E-D759-E2A9-3D22-6647A14FDEF6}"/>
              </a:ext>
            </a:extLst>
          </p:cNvPr>
          <p:cNvCxnSpPr>
            <a:endCxn id="18" idx="0"/>
          </p:cNvCxnSpPr>
          <p:nvPr/>
        </p:nvCxnSpPr>
        <p:spPr>
          <a:xfrm>
            <a:off x="1568426" y="806412"/>
            <a:ext cx="1" cy="3578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F7F2DCC9-7AE0-E438-7064-7B3126A5D3CC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7005404" y="806412"/>
            <a:ext cx="1153313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F8E5B86-502D-D5F6-8341-5A012952475E}"/>
              </a:ext>
            </a:extLst>
          </p:cNvPr>
          <p:cNvCxnSpPr>
            <a:endCxn id="88" idx="0"/>
          </p:cNvCxnSpPr>
          <p:nvPr/>
        </p:nvCxnSpPr>
        <p:spPr>
          <a:xfrm>
            <a:off x="8158717" y="806413"/>
            <a:ext cx="118856" cy="3724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A444838-FC38-5A60-CB78-9EECABFEBE75}"/>
              </a:ext>
            </a:extLst>
          </p:cNvPr>
          <p:cNvCxnSpPr>
            <a:cxnSpLocks/>
          </p:cNvCxnSpPr>
          <p:nvPr/>
        </p:nvCxnSpPr>
        <p:spPr>
          <a:xfrm flipH="1">
            <a:off x="1581005" y="3277824"/>
            <a:ext cx="1941" cy="8389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98699855-13B2-D7D2-A9EF-62F241A2588B}"/>
              </a:ext>
            </a:extLst>
          </p:cNvPr>
          <p:cNvCxnSpPr>
            <a:cxnSpLocks/>
            <a:endCxn id="122" idx="1"/>
          </p:cNvCxnSpPr>
          <p:nvPr/>
        </p:nvCxnSpPr>
        <p:spPr>
          <a:xfrm>
            <a:off x="1582945" y="3587332"/>
            <a:ext cx="697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FF51E56A-17F4-1EDD-BD5B-26F42A4B357D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581004" y="4115000"/>
            <a:ext cx="8499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537E2F3-C820-CD62-0A05-7B49056A1CD2}"/>
              </a:ext>
            </a:extLst>
          </p:cNvPr>
          <p:cNvSpPr txBox="1"/>
          <p:nvPr/>
        </p:nvSpPr>
        <p:spPr>
          <a:xfrm>
            <a:off x="6102025" y="3208992"/>
            <a:ext cx="13499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prstClr val="black"/>
                </a:solidFill>
                <a:latin typeface="Calibri"/>
              </a:rPr>
              <a:t>PM&amp;R</a:t>
            </a:r>
          </a:p>
          <a:p>
            <a:pPr algn="ctr"/>
            <a:r>
              <a:rPr lang="en-US" sz="800" dirty="0">
                <a:solidFill>
                  <a:prstClr val="black"/>
                </a:solidFill>
                <a:latin typeface="Calibri"/>
              </a:rPr>
              <a:t>Laura Hobart-Porter, DO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57DF4C-7138-4C31-A8BE-054B4514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98" y="67213"/>
            <a:ext cx="8262651" cy="430840"/>
          </a:xfrm>
        </p:spPr>
        <p:txBody>
          <a:bodyPr/>
          <a:lstStyle/>
          <a:p>
            <a:r>
              <a:rPr lang="en-US" sz="2800" dirty="0"/>
              <a:t>FY25 Department of Pediatrics Faculty Leadership</a:t>
            </a:r>
          </a:p>
        </p:txBody>
      </p:sp>
    </p:spTree>
    <p:extLst>
      <p:ext uri="{BB962C8B-B14F-4D97-AF65-F5344CB8AC3E}">
        <p14:creationId xmlns:p14="http://schemas.microsoft.com/office/powerpoint/2010/main" val="2072797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9875" y="601036"/>
            <a:ext cx="2226893" cy="3462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825" b="1" dirty="0"/>
              <a:t>Assistant Dean for Child Health Administration</a:t>
            </a:r>
          </a:p>
          <a:p>
            <a:pPr algn="ctr"/>
            <a:r>
              <a:rPr lang="en-US" sz="825" dirty="0"/>
              <a:t>Tiffany Edwards, CMPE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2478" y="1383180"/>
            <a:ext cx="1493045" cy="3462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825" b="1" dirty="0"/>
              <a:t>Finance Director</a:t>
            </a:r>
          </a:p>
          <a:p>
            <a:pPr algn="ctr"/>
            <a:r>
              <a:rPr lang="en-US" sz="825" dirty="0"/>
              <a:t>Afif Kamal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8038" y="1395901"/>
            <a:ext cx="2142772" cy="646331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Associate Administrator for </a:t>
            </a:r>
          </a:p>
          <a:p>
            <a:pPr algn="ctr"/>
            <a:r>
              <a:rPr lang="en-US" sz="900" b="1" dirty="0"/>
              <a:t>Patient Care-Inpatient</a:t>
            </a:r>
          </a:p>
          <a:p>
            <a:pPr algn="ctr"/>
            <a:r>
              <a:rPr lang="en-US" sz="900" b="1" dirty="0"/>
              <a:t>Dir. of Clinical Operations &amp; Strategy</a:t>
            </a:r>
          </a:p>
          <a:p>
            <a:pPr algn="ctr"/>
            <a:r>
              <a:rPr lang="en-US" sz="900" dirty="0"/>
              <a:t>Jeremy Ruff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1560" y="1875352"/>
            <a:ext cx="10382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Accounting Manager</a:t>
            </a:r>
          </a:p>
          <a:p>
            <a:pPr algn="ctr"/>
            <a:r>
              <a:rPr lang="en-US" sz="600" dirty="0"/>
              <a:t>Rashonda Williams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31561" y="2223683"/>
            <a:ext cx="103602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340B Program Manager </a:t>
            </a:r>
          </a:p>
          <a:p>
            <a:pPr algn="ctr"/>
            <a:r>
              <a:rPr lang="en-US" sz="600" dirty="0"/>
              <a:t>Maha Ramzan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494849" y="2482060"/>
            <a:ext cx="13131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Assistant Administrator for Patient Care-Outpatient/Inpatient</a:t>
            </a:r>
          </a:p>
          <a:p>
            <a:pPr algn="ctr"/>
            <a:r>
              <a:rPr lang="en-US" sz="600" dirty="0"/>
              <a:t>TBD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87660" y="3281152"/>
            <a:ext cx="13131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Assistant Administrator for Patient Care-Outpatient/Consult </a:t>
            </a:r>
          </a:p>
          <a:p>
            <a:pPr algn="ctr"/>
            <a:r>
              <a:rPr lang="en-US" sz="600" dirty="0"/>
              <a:t>Mariah Camp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494849" y="2081539"/>
            <a:ext cx="13131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Assistant Administrator for Patient Care-Primary Care</a:t>
            </a:r>
          </a:p>
          <a:p>
            <a:pPr algn="ctr"/>
            <a:r>
              <a:rPr lang="en-US" sz="600" dirty="0"/>
              <a:t>Ryan Choate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480858" y="3691649"/>
            <a:ext cx="13131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Assistant Administrator for Patient Care-Behavioral Health</a:t>
            </a:r>
          </a:p>
          <a:p>
            <a:pPr algn="ctr"/>
            <a:r>
              <a:rPr lang="en-US" sz="600" dirty="0"/>
              <a:t>Brian Carpenter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997412" y="1956916"/>
            <a:ext cx="116166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Executive Assistant for Chair</a:t>
            </a:r>
          </a:p>
          <a:p>
            <a:pPr algn="ctr"/>
            <a:r>
              <a:rPr lang="en-US" sz="600" dirty="0"/>
              <a:t>Stacy Cornwell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000847" y="2754455"/>
            <a:ext cx="1161662" cy="369332"/>
          </a:xfrm>
          <a:custGeom>
            <a:avLst/>
            <a:gdLst>
              <a:gd name="connsiteX0" fmla="*/ 0 w 1704976"/>
              <a:gd name="connsiteY0" fmla="*/ 0 h 461665"/>
              <a:gd name="connsiteX1" fmla="*/ 1704976 w 1704976"/>
              <a:gd name="connsiteY1" fmla="*/ 0 h 461665"/>
              <a:gd name="connsiteX2" fmla="*/ 1704976 w 1704976"/>
              <a:gd name="connsiteY2" fmla="*/ 461665 h 461665"/>
              <a:gd name="connsiteX3" fmla="*/ 0 w 1704976"/>
              <a:gd name="connsiteY3" fmla="*/ 461665 h 461665"/>
              <a:gd name="connsiteX4" fmla="*/ 0 w 1704976"/>
              <a:gd name="connsiteY4" fmla="*/ 0 h 461665"/>
              <a:gd name="connsiteX0" fmla="*/ 0 w 1704976"/>
              <a:gd name="connsiteY0" fmla="*/ 0 h 461665"/>
              <a:gd name="connsiteX1" fmla="*/ 1704976 w 1704976"/>
              <a:gd name="connsiteY1" fmla="*/ 0 h 461665"/>
              <a:gd name="connsiteX2" fmla="*/ 1704976 w 1704976"/>
              <a:gd name="connsiteY2" fmla="*/ 461665 h 461665"/>
              <a:gd name="connsiteX3" fmla="*/ 0 w 1704976"/>
              <a:gd name="connsiteY3" fmla="*/ 461665 h 461665"/>
              <a:gd name="connsiteX4" fmla="*/ 0 w 1704976"/>
              <a:gd name="connsiteY4" fmla="*/ 0 h 461665"/>
              <a:gd name="connsiteX0" fmla="*/ 0 w 1709123"/>
              <a:gd name="connsiteY0" fmla="*/ 0 h 461665"/>
              <a:gd name="connsiteX1" fmla="*/ 1704976 w 1709123"/>
              <a:gd name="connsiteY1" fmla="*/ 0 h 461665"/>
              <a:gd name="connsiteX2" fmla="*/ 1704976 w 1709123"/>
              <a:gd name="connsiteY2" fmla="*/ 461665 h 461665"/>
              <a:gd name="connsiteX3" fmla="*/ 0 w 1709123"/>
              <a:gd name="connsiteY3" fmla="*/ 461665 h 461665"/>
              <a:gd name="connsiteX4" fmla="*/ 0 w 170912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123" h="461665">
                <a:moveTo>
                  <a:pt x="0" y="0"/>
                </a:moveTo>
                <a:lnTo>
                  <a:pt x="1704976" y="0"/>
                </a:lnTo>
                <a:cubicBezTo>
                  <a:pt x="1704976" y="153888"/>
                  <a:pt x="1714307" y="251793"/>
                  <a:pt x="1704976" y="461665"/>
                </a:cubicBez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Physician Recruitment/</a:t>
            </a:r>
          </a:p>
          <a:p>
            <a:pPr algn="ctr"/>
            <a:r>
              <a:rPr lang="en-US" sz="600" b="1" dirty="0"/>
              <a:t>Onboarding Manager</a:t>
            </a:r>
          </a:p>
          <a:p>
            <a:pPr algn="ctr"/>
            <a:r>
              <a:rPr lang="en-US" sz="600" dirty="0"/>
              <a:t>Meghan Baser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733889" y="3993931"/>
            <a:ext cx="116315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ACNW Admin Coordinator</a:t>
            </a:r>
          </a:p>
          <a:p>
            <a:pPr algn="ctr"/>
            <a:r>
              <a:rPr lang="en-US" sz="600" dirty="0"/>
              <a:t>Brittani Monk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043FB400-4C82-4E9F-81CF-E9A49D64495B}"/>
              </a:ext>
            </a:extLst>
          </p:cNvPr>
          <p:cNvSpPr txBox="1"/>
          <p:nvPr/>
        </p:nvSpPr>
        <p:spPr>
          <a:xfrm>
            <a:off x="6286058" y="1382567"/>
            <a:ext cx="1333032" cy="507831"/>
          </a:xfrm>
          <a:prstGeom prst="rect">
            <a:avLst/>
          </a:prstGeom>
          <a:solidFill>
            <a:srgbClr val="BA8CDC">
              <a:alpha val="94902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Executive </a:t>
            </a:r>
          </a:p>
          <a:p>
            <a:pPr algn="ctr"/>
            <a:r>
              <a:rPr lang="en-US" sz="900" b="1" dirty="0"/>
              <a:t>Administrative </a:t>
            </a:r>
          </a:p>
          <a:p>
            <a:pPr algn="ctr"/>
            <a:r>
              <a:rPr lang="en-US" sz="900" b="1" dirty="0"/>
              <a:t>Support</a:t>
            </a: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2D289126-786B-46CB-B04E-B544C5CB8C46}"/>
              </a:ext>
            </a:extLst>
          </p:cNvPr>
          <p:cNvSpPr txBox="1"/>
          <p:nvPr/>
        </p:nvSpPr>
        <p:spPr>
          <a:xfrm>
            <a:off x="5999835" y="3634891"/>
            <a:ext cx="115839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ACNW Office Manager</a:t>
            </a:r>
          </a:p>
          <a:p>
            <a:pPr algn="ctr"/>
            <a:r>
              <a:rPr lang="en-US" sz="600" dirty="0"/>
              <a:t>Erika Lopez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6866318-9609-46ED-AFDD-FC2C199D0293}"/>
              </a:ext>
            </a:extLst>
          </p:cNvPr>
          <p:cNvSpPr txBox="1"/>
          <p:nvPr/>
        </p:nvSpPr>
        <p:spPr>
          <a:xfrm>
            <a:off x="6007106" y="3186649"/>
            <a:ext cx="11511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Senior Communications Writer</a:t>
            </a:r>
          </a:p>
          <a:p>
            <a:pPr algn="ctr"/>
            <a:r>
              <a:rPr lang="en-US" sz="600" dirty="0"/>
              <a:t>Michael Taggard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AD6E8FC-F2AF-4DD3-AD3E-5C051017F4A8}"/>
              </a:ext>
            </a:extLst>
          </p:cNvPr>
          <p:cNvSpPr txBox="1"/>
          <p:nvPr/>
        </p:nvSpPr>
        <p:spPr>
          <a:xfrm>
            <a:off x="734308" y="2581010"/>
            <a:ext cx="102834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Headstart </a:t>
            </a:r>
          </a:p>
          <a:p>
            <a:pPr algn="ctr"/>
            <a:r>
              <a:rPr lang="en-US" sz="600" dirty="0"/>
              <a:t>Tyra Larkin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AF06FE7-CF2D-48B8-BC8B-85EA645DB8CB}"/>
              </a:ext>
            </a:extLst>
          </p:cNvPr>
          <p:cNvSpPr txBox="1"/>
          <p:nvPr/>
        </p:nvSpPr>
        <p:spPr>
          <a:xfrm>
            <a:off x="4803323" y="1412192"/>
            <a:ext cx="133303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Research Administrator</a:t>
            </a:r>
          </a:p>
          <a:p>
            <a:pPr algn="ctr"/>
            <a:r>
              <a:rPr lang="en-US" sz="900" dirty="0"/>
              <a:t>Mark Mosby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8B0A98-3C64-41C1-8EA1-889FE7FAC250}"/>
              </a:ext>
            </a:extLst>
          </p:cNvPr>
          <p:cNvSpPr txBox="1"/>
          <p:nvPr/>
        </p:nvSpPr>
        <p:spPr>
          <a:xfrm>
            <a:off x="6013063" y="4320038"/>
            <a:ext cx="11550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Administrative Coordinator</a:t>
            </a:r>
          </a:p>
          <a:p>
            <a:pPr algn="ctr"/>
            <a:r>
              <a:rPr lang="en-US" sz="600" b="1" dirty="0"/>
              <a:t>Faculty Affairs</a:t>
            </a:r>
          </a:p>
          <a:p>
            <a:pPr algn="ctr"/>
            <a:r>
              <a:rPr lang="en-US" sz="600" dirty="0"/>
              <a:t>Jenny Kubacak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EF2B6-219A-973F-E2BC-2BC4D46AE81C}"/>
              </a:ext>
            </a:extLst>
          </p:cNvPr>
          <p:cNvSpPr txBox="1"/>
          <p:nvPr/>
        </p:nvSpPr>
        <p:spPr>
          <a:xfrm>
            <a:off x="5997412" y="2319818"/>
            <a:ext cx="116166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Admin Coordinator </a:t>
            </a:r>
          </a:p>
          <a:p>
            <a:pPr algn="ctr"/>
            <a:r>
              <a:rPr lang="en-US" sz="600" b="1" dirty="0"/>
              <a:t>for Vice Chairs</a:t>
            </a:r>
          </a:p>
          <a:p>
            <a:pPr algn="ctr"/>
            <a:r>
              <a:rPr lang="en-US" sz="600" dirty="0"/>
              <a:t>Leah Burns</a:t>
            </a:r>
            <a:endParaRPr lang="en-US" sz="6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8081-EEB9-FC09-13B4-F28E4A830283}"/>
              </a:ext>
            </a:extLst>
          </p:cNvPr>
          <p:cNvCxnSpPr>
            <a:cxnSpLocks/>
          </p:cNvCxnSpPr>
          <p:nvPr/>
        </p:nvCxnSpPr>
        <p:spPr>
          <a:xfrm>
            <a:off x="1569001" y="1226966"/>
            <a:ext cx="667318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BA124A-CFBB-8525-7B64-416ECEF6FA66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1569000" y="1226966"/>
            <a:ext cx="1" cy="1562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487BC2-E740-86E3-848B-D18AB8756B01}"/>
              </a:ext>
            </a:extLst>
          </p:cNvPr>
          <p:cNvCxnSpPr>
            <a:cxnSpLocks/>
          </p:cNvCxnSpPr>
          <p:nvPr/>
        </p:nvCxnSpPr>
        <p:spPr>
          <a:xfrm>
            <a:off x="3718250" y="1226967"/>
            <a:ext cx="0" cy="1677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322648-41A2-170F-3D91-7C8F5BB2485C}"/>
              </a:ext>
            </a:extLst>
          </p:cNvPr>
          <p:cNvCxnSpPr>
            <a:cxnSpLocks/>
            <a:endCxn id="106" idx="0"/>
          </p:cNvCxnSpPr>
          <p:nvPr/>
        </p:nvCxnSpPr>
        <p:spPr>
          <a:xfrm>
            <a:off x="5469839" y="1226967"/>
            <a:ext cx="0" cy="185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DFDB10-7B9C-0B45-EDE1-E1223F0D8295}"/>
              </a:ext>
            </a:extLst>
          </p:cNvPr>
          <p:cNvCxnSpPr>
            <a:cxnSpLocks/>
          </p:cNvCxnSpPr>
          <p:nvPr/>
        </p:nvCxnSpPr>
        <p:spPr>
          <a:xfrm flipH="1">
            <a:off x="5588273" y="1781523"/>
            <a:ext cx="0" cy="235264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92EA1F-F15A-0C0E-3BB3-60FE45049A3E}"/>
              </a:ext>
            </a:extLst>
          </p:cNvPr>
          <p:cNvCxnSpPr>
            <a:cxnSpLocks/>
          </p:cNvCxnSpPr>
          <p:nvPr/>
        </p:nvCxnSpPr>
        <p:spPr>
          <a:xfrm>
            <a:off x="1935170" y="1717886"/>
            <a:ext cx="0" cy="13716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5E7BAA-FA04-DC2B-5002-B4AE0449BA7A}"/>
              </a:ext>
            </a:extLst>
          </p:cNvPr>
          <p:cNvCxnSpPr>
            <a:stCxn id="104" idx="3"/>
          </p:cNvCxnSpPr>
          <p:nvPr/>
        </p:nvCxnSpPr>
        <p:spPr>
          <a:xfrm flipV="1">
            <a:off x="1762656" y="2707966"/>
            <a:ext cx="172515" cy="115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50D14AC-2929-24CB-807B-EF653A182C52}"/>
              </a:ext>
            </a:extLst>
          </p:cNvPr>
          <p:cNvCxnSpPr>
            <a:stCxn id="55" idx="3"/>
          </p:cNvCxnSpPr>
          <p:nvPr/>
        </p:nvCxnSpPr>
        <p:spPr>
          <a:xfrm flipV="1">
            <a:off x="1767585" y="2339921"/>
            <a:ext cx="167587" cy="2226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C61E56-AA75-87D4-F0C3-4EC7798620A3}"/>
              </a:ext>
            </a:extLst>
          </p:cNvPr>
          <p:cNvCxnSpPr>
            <a:stCxn id="45" idx="3"/>
          </p:cNvCxnSpPr>
          <p:nvPr/>
        </p:nvCxnSpPr>
        <p:spPr>
          <a:xfrm flipV="1">
            <a:off x="1769764" y="1975436"/>
            <a:ext cx="165408" cy="3841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90A7B8E-601D-A2E9-6C2B-54C8A7D505DE}"/>
              </a:ext>
            </a:extLst>
          </p:cNvPr>
          <p:cNvCxnSpPr>
            <a:cxnSpLocks/>
          </p:cNvCxnSpPr>
          <p:nvPr/>
        </p:nvCxnSpPr>
        <p:spPr>
          <a:xfrm>
            <a:off x="4169351" y="2042230"/>
            <a:ext cx="13855" cy="18340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84F8F4C-8C18-BDEB-F4B8-A84C1B06D5F6}"/>
              </a:ext>
            </a:extLst>
          </p:cNvPr>
          <p:cNvCxnSpPr>
            <a:cxnSpLocks/>
            <a:stCxn id="72" idx="3"/>
          </p:cNvCxnSpPr>
          <p:nvPr/>
        </p:nvCxnSpPr>
        <p:spPr>
          <a:xfrm>
            <a:off x="3793989" y="3876315"/>
            <a:ext cx="375362" cy="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D98A969-E2FE-4999-A150-2893708E7D26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3800791" y="3465818"/>
            <a:ext cx="3685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0F73A7-B9E8-6E29-B04C-4F394433BD9D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3807981" y="2666726"/>
            <a:ext cx="36137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E06DE6A-A20A-4426-1D8E-149C7E485DD4}"/>
              </a:ext>
            </a:extLst>
          </p:cNvPr>
          <p:cNvCxnSpPr>
            <a:cxnSpLocks/>
            <a:stCxn id="71" idx="3"/>
          </p:cNvCxnSpPr>
          <p:nvPr/>
        </p:nvCxnSpPr>
        <p:spPr>
          <a:xfrm>
            <a:off x="3807981" y="2266205"/>
            <a:ext cx="35032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FA3270A5-C97E-1938-9CF4-9925E49CD3F5}"/>
              </a:ext>
            </a:extLst>
          </p:cNvPr>
          <p:cNvCxnSpPr>
            <a:cxnSpLocks/>
          </p:cNvCxnSpPr>
          <p:nvPr/>
        </p:nvCxnSpPr>
        <p:spPr>
          <a:xfrm>
            <a:off x="7501802" y="1890397"/>
            <a:ext cx="342" cy="26102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3E08448D-98D3-D98A-FDCD-A54A06AB38DE}"/>
              </a:ext>
            </a:extLst>
          </p:cNvPr>
          <p:cNvCxnSpPr>
            <a:cxnSpLocks/>
          </p:cNvCxnSpPr>
          <p:nvPr/>
        </p:nvCxnSpPr>
        <p:spPr>
          <a:xfrm>
            <a:off x="7168118" y="4500693"/>
            <a:ext cx="33368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23F2D718-0905-BCCB-0EC6-1C23F784BA2A}"/>
              </a:ext>
            </a:extLst>
          </p:cNvPr>
          <p:cNvCxnSpPr>
            <a:stCxn id="82" idx="3"/>
          </p:cNvCxnSpPr>
          <p:nvPr/>
        </p:nvCxnSpPr>
        <p:spPr>
          <a:xfrm flipV="1">
            <a:off x="6897039" y="4120889"/>
            <a:ext cx="177908" cy="1154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45302B15-9E2A-4AAA-40B2-34ABBB3E8996}"/>
              </a:ext>
            </a:extLst>
          </p:cNvPr>
          <p:cNvCxnSpPr>
            <a:stCxn id="465" idx="3"/>
          </p:cNvCxnSpPr>
          <p:nvPr/>
        </p:nvCxnSpPr>
        <p:spPr>
          <a:xfrm flipV="1">
            <a:off x="7158231" y="3761849"/>
            <a:ext cx="343914" cy="1154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Connector 457">
            <a:extLst>
              <a:ext uri="{FF2B5EF4-FFF2-40B4-BE49-F238E27FC236}">
                <a16:creationId xmlns:a16="http://schemas.microsoft.com/office/drawing/2014/main" id="{BA54B58A-E01C-F969-5AD8-5F760C3480BE}"/>
              </a:ext>
            </a:extLst>
          </p:cNvPr>
          <p:cNvCxnSpPr>
            <a:stCxn id="96" idx="3"/>
          </p:cNvCxnSpPr>
          <p:nvPr/>
        </p:nvCxnSpPr>
        <p:spPr>
          <a:xfrm flipV="1">
            <a:off x="7158230" y="3313607"/>
            <a:ext cx="350958" cy="5770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459">
            <a:extLst>
              <a:ext uri="{FF2B5EF4-FFF2-40B4-BE49-F238E27FC236}">
                <a16:creationId xmlns:a16="http://schemas.microsoft.com/office/drawing/2014/main" id="{53BC7734-F75F-0EB7-4AE8-C17457C548DD}"/>
              </a:ext>
            </a:extLst>
          </p:cNvPr>
          <p:cNvCxnSpPr/>
          <p:nvPr/>
        </p:nvCxnSpPr>
        <p:spPr>
          <a:xfrm>
            <a:off x="7158232" y="2920649"/>
            <a:ext cx="35154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55980D33-4EB0-3BCF-80D7-FCBBA0F37A0E}"/>
              </a:ext>
            </a:extLst>
          </p:cNvPr>
          <p:cNvCxnSpPr>
            <a:cxnSpLocks/>
          </p:cNvCxnSpPr>
          <p:nvPr/>
        </p:nvCxnSpPr>
        <p:spPr>
          <a:xfrm>
            <a:off x="7162510" y="2492768"/>
            <a:ext cx="33929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D65B095B-D475-1758-2FBF-CFD133AA6E32}"/>
              </a:ext>
            </a:extLst>
          </p:cNvPr>
          <p:cNvCxnSpPr>
            <a:stCxn id="80" idx="3"/>
          </p:cNvCxnSpPr>
          <p:nvPr/>
        </p:nvCxnSpPr>
        <p:spPr>
          <a:xfrm flipV="1">
            <a:off x="7159074" y="2083873"/>
            <a:ext cx="356969" cy="1154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92666E-9D83-A0C0-5E08-AD5A59047B7A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803322" y="947285"/>
            <a:ext cx="2" cy="2796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B92FFE5-9085-8869-566E-F31C68071C83}"/>
              </a:ext>
            </a:extLst>
          </p:cNvPr>
          <p:cNvSpPr txBox="1"/>
          <p:nvPr/>
        </p:nvSpPr>
        <p:spPr>
          <a:xfrm>
            <a:off x="4379861" y="2118127"/>
            <a:ext cx="10382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Director of Operations ACNC</a:t>
            </a:r>
          </a:p>
          <a:p>
            <a:pPr algn="ctr"/>
            <a:r>
              <a:rPr lang="en-US" sz="600" dirty="0"/>
              <a:t>Michelle Perry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C0F193-E462-7A33-4857-8989736CBB49}"/>
              </a:ext>
            </a:extLst>
          </p:cNvPr>
          <p:cNvSpPr txBox="1"/>
          <p:nvPr/>
        </p:nvSpPr>
        <p:spPr>
          <a:xfrm>
            <a:off x="4379860" y="2578682"/>
            <a:ext cx="10382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Clinical Research Finance Director ACNC</a:t>
            </a:r>
          </a:p>
          <a:p>
            <a:pPr algn="ctr"/>
            <a:r>
              <a:rPr lang="en-US" sz="600" dirty="0"/>
              <a:t>Jackie Yabrough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DB221-9621-6141-A456-55BB1DC7437E}"/>
              </a:ext>
            </a:extLst>
          </p:cNvPr>
          <p:cNvSpPr txBox="1"/>
          <p:nvPr/>
        </p:nvSpPr>
        <p:spPr>
          <a:xfrm>
            <a:off x="4390860" y="3042299"/>
            <a:ext cx="103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Director of Research Administration COBRE</a:t>
            </a:r>
          </a:p>
          <a:p>
            <a:pPr algn="ctr"/>
            <a:r>
              <a:rPr lang="en-US" sz="600" dirty="0"/>
              <a:t>TBD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05E32A-DF30-3113-4D2B-690DF0096F88}"/>
              </a:ext>
            </a:extLst>
          </p:cNvPr>
          <p:cNvCxnSpPr>
            <a:cxnSpLocks/>
          </p:cNvCxnSpPr>
          <p:nvPr/>
        </p:nvCxnSpPr>
        <p:spPr>
          <a:xfrm>
            <a:off x="7074946" y="3924021"/>
            <a:ext cx="0" cy="208408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D283BDF-A3CC-DEFF-BFF2-F62593EC0B5B}"/>
              </a:ext>
            </a:extLst>
          </p:cNvPr>
          <p:cNvSpPr txBox="1"/>
          <p:nvPr/>
        </p:nvSpPr>
        <p:spPr>
          <a:xfrm>
            <a:off x="7768793" y="1382567"/>
            <a:ext cx="1171593" cy="646331"/>
          </a:xfrm>
          <a:prstGeom prst="rect">
            <a:avLst/>
          </a:prstGeom>
          <a:solidFill>
            <a:schemeClr val="accent2">
              <a:lumMod val="20000"/>
              <a:lumOff val="80000"/>
              <a:alpha val="94902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Dir. Of Pediatric Nursing</a:t>
            </a:r>
          </a:p>
          <a:p>
            <a:pPr algn="ctr"/>
            <a:r>
              <a:rPr lang="en-US" sz="900" b="1" dirty="0"/>
              <a:t>Advanced Practice </a:t>
            </a:r>
          </a:p>
          <a:p>
            <a:pPr algn="ctr"/>
            <a:r>
              <a:rPr lang="en-US" sz="900" dirty="0"/>
              <a:t>April Carpenter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E7AF0CA-7BE2-C184-90B5-C945766BBDF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426884" y="3226965"/>
            <a:ext cx="16139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5359C1A-0531-B3B0-A38B-697A458491DE}"/>
              </a:ext>
            </a:extLst>
          </p:cNvPr>
          <p:cNvSpPr txBox="1"/>
          <p:nvPr/>
        </p:nvSpPr>
        <p:spPr>
          <a:xfrm>
            <a:off x="7835487" y="2153747"/>
            <a:ext cx="10382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APRN Coordinators</a:t>
            </a:r>
          </a:p>
          <a:p>
            <a:pPr algn="ctr"/>
            <a:endParaRPr lang="en-US" sz="6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DB8967E-E82B-1A2F-CFEE-10A85B517B84}"/>
              </a:ext>
            </a:extLst>
          </p:cNvPr>
          <p:cNvCxnSpPr>
            <a:stCxn id="33" idx="2"/>
            <a:endCxn id="44" idx="0"/>
          </p:cNvCxnSpPr>
          <p:nvPr/>
        </p:nvCxnSpPr>
        <p:spPr>
          <a:xfrm flipH="1">
            <a:off x="8354589" y="2028898"/>
            <a:ext cx="1" cy="124849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9BBB58B-ABFF-FB18-40C3-98A7B64D039D}"/>
              </a:ext>
            </a:extLst>
          </p:cNvPr>
          <p:cNvCxnSpPr/>
          <p:nvPr/>
        </p:nvCxnSpPr>
        <p:spPr>
          <a:xfrm>
            <a:off x="8242184" y="1226965"/>
            <a:ext cx="0" cy="15560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166C2E-6A51-718F-CBA6-FB72229D3A9D}"/>
              </a:ext>
            </a:extLst>
          </p:cNvPr>
          <p:cNvCxnSpPr>
            <a:cxnSpLocks/>
          </p:cNvCxnSpPr>
          <p:nvPr/>
        </p:nvCxnSpPr>
        <p:spPr>
          <a:xfrm>
            <a:off x="5418064" y="2819478"/>
            <a:ext cx="17021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ED3EE5-53D9-62BA-3D0F-1F3AFF7B8C63}"/>
              </a:ext>
            </a:extLst>
          </p:cNvPr>
          <p:cNvCxnSpPr>
            <a:cxnSpLocks/>
          </p:cNvCxnSpPr>
          <p:nvPr/>
        </p:nvCxnSpPr>
        <p:spPr>
          <a:xfrm>
            <a:off x="5426884" y="2283323"/>
            <a:ext cx="170210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ED90F3-6A83-C628-5907-A80DC086D0AA}"/>
              </a:ext>
            </a:extLst>
          </p:cNvPr>
          <p:cNvSpPr txBox="1"/>
          <p:nvPr/>
        </p:nvSpPr>
        <p:spPr>
          <a:xfrm>
            <a:off x="726139" y="2938337"/>
            <a:ext cx="102834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Senior Grants Manager </a:t>
            </a:r>
          </a:p>
          <a:p>
            <a:pPr algn="ctr"/>
            <a:r>
              <a:rPr lang="en-US" sz="600" dirty="0"/>
              <a:t>TBD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38D420-F9BA-9C18-44A7-644B7F5CF35D}"/>
              </a:ext>
            </a:extLst>
          </p:cNvPr>
          <p:cNvCxnSpPr/>
          <p:nvPr/>
        </p:nvCxnSpPr>
        <p:spPr>
          <a:xfrm flipV="1">
            <a:off x="1767585" y="3089486"/>
            <a:ext cx="17251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E44703-6468-71FE-C04F-D6F5104A1381}"/>
              </a:ext>
            </a:extLst>
          </p:cNvPr>
          <p:cNvCxnSpPr>
            <a:cxnSpLocks/>
          </p:cNvCxnSpPr>
          <p:nvPr/>
        </p:nvCxnSpPr>
        <p:spPr>
          <a:xfrm>
            <a:off x="1240312" y="3222680"/>
            <a:ext cx="0" cy="898209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DD79F01-01BA-5648-A7AD-3901B3825B16}"/>
              </a:ext>
            </a:extLst>
          </p:cNvPr>
          <p:cNvCxnSpPr/>
          <p:nvPr/>
        </p:nvCxnSpPr>
        <p:spPr>
          <a:xfrm flipV="1">
            <a:off x="1245734" y="4120889"/>
            <a:ext cx="4342539" cy="11541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627AE65-84AE-5194-A430-C4FC71AE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999" y="68957"/>
            <a:ext cx="6256992" cy="492491"/>
          </a:xfrm>
        </p:spPr>
        <p:txBody>
          <a:bodyPr/>
          <a:lstStyle/>
          <a:p>
            <a:r>
              <a:rPr lang="en-US" sz="3200" dirty="0"/>
              <a:t>FY25 Administrative Leadership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CA5BAA-338A-A824-0189-8F7AC25356D8}"/>
              </a:ext>
            </a:extLst>
          </p:cNvPr>
          <p:cNvSpPr txBox="1"/>
          <p:nvPr/>
        </p:nvSpPr>
        <p:spPr>
          <a:xfrm>
            <a:off x="2488037" y="2881322"/>
            <a:ext cx="13131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/>
              <a:t>Assistant Administrator for Patient Care-Outpatient/Inpatient</a:t>
            </a:r>
          </a:p>
          <a:p>
            <a:pPr algn="ctr"/>
            <a:r>
              <a:rPr lang="en-US" sz="600" dirty="0"/>
              <a:t>TBD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FCF4F8-549B-4072-B9D8-486C44B47CF0}"/>
              </a:ext>
            </a:extLst>
          </p:cNvPr>
          <p:cNvCxnSpPr>
            <a:cxnSpLocks/>
          </p:cNvCxnSpPr>
          <p:nvPr/>
        </p:nvCxnSpPr>
        <p:spPr>
          <a:xfrm flipV="1">
            <a:off x="3793989" y="3044052"/>
            <a:ext cx="36431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27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931" y="389357"/>
            <a:ext cx="2449232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Vice Chair of Education – Residents/Students</a:t>
            </a:r>
          </a:p>
          <a:p>
            <a:pPr algn="ctr" defTabSz="685783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TBD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3053" y="1230140"/>
            <a:ext cx="2258991" cy="2308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Pediatric Residency Leadership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5020" y="965023"/>
            <a:ext cx="1999659" cy="230832"/>
          </a:xfrm>
          <a:prstGeom prst="rect">
            <a:avLst/>
          </a:prstGeom>
          <a:solidFill>
            <a:srgbClr val="7030A0">
              <a:alpha val="51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Fellowship Program Directors (13)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29030" y="1945538"/>
            <a:ext cx="12788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Residency Program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Ori Kas-Osoka, MD</a:t>
            </a:r>
          </a:p>
          <a:p>
            <a:pPr algn="ctr" defTabSz="685783">
              <a:defRPr/>
            </a:pPr>
            <a:endParaRPr lang="en-US" sz="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73178" y="2410766"/>
            <a:ext cx="126670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Associate Peds Program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Paul Drake, MD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98393" y="1841758"/>
            <a:ext cx="125981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Student Clerkship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Jacob Filipek, MD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98780" y="3689046"/>
            <a:ext cx="12372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Coaching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Caroline Crocker, MD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93152" y="3037054"/>
            <a:ext cx="124992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Associate Peds Program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Shruti Tewar, MD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06030" y="2171573"/>
            <a:ext cx="12489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Associate Student Clerkship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Carla Brown, MD</a:t>
            </a:r>
            <a:endParaRPr lang="en-US" sz="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051578" y="2393966"/>
            <a:ext cx="129351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Prim. Residency Program Manager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Leigh Austin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130937" y="1942506"/>
            <a:ext cx="7947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Clerkship</a:t>
            </a:r>
          </a:p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TBD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857950" y="1257936"/>
            <a:ext cx="91707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Allergy/Immunology 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Robbie Pesek, MD </a:t>
            </a:r>
            <a:endParaRPr lang="en-US" sz="6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837919" y="2671670"/>
            <a:ext cx="95188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Critical Care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Katherine Irby, MD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Matt Malone, MD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840017" y="3094676"/>
            <a:ext cx="9387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Developmental Pediatrics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Jill Fussell, MD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037631" y="1562426"/>
            <a:ext cx="91170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Endocrine </a:t>
            </a:r>
            <a:endParaRPr lang="en-US" sz="600" b="1" i="1" dirty="0">
              <a:solidFill>
                <a:prstClr val="black"/>
              </a:solidFill>
              <a:latin typeface="Calibri"/>
            </a:endParaRP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Shipra Bansal, MD</a:t>
            </a:r>
          </a:p>
        </p:txBody>
      </p:sp>
      <p:cxnSp>
        <p:nvCxnSpPr>
          <p:cNvPr id="153" name="Elbow Connector 152"/>
          <p:cNvCxnSpPr>
            <a:cxnSpLocks/>
            <a:endCxn id="37" idx="2"/>
          </p:cNvCxnSpPr>
          <p:nvPr/>
        </p:nvCxnSpPr>
        <p:spPr>
          <a:xfrm rot="5400000" flipH="1" flipV="1">
            <a:off x="3732129" y="3438604"/>
            <a:ext cx="2260051" cy="12584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6915150" y="366302"/>
            <a:ext cx="1813126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Vice Chair of Education - Fellows</a:t>
            </a:r>
          </a:p>
          <a:p>
            <a:pPr algn="ctr" defTabSz="685783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Jill Fussell, MD</a:t>
            </a:r>
          </a:p>
        </p:txBody>
      </p:sp>
      <p:sp>
        <p:nvSpPr>
          <p:cNvPr id="330" name="TextBox 329"/>
          <p:cNvSpPr txBox="1"/>
          <p:nvPr/>
        </p:nvSpPr>
        <p:spPr>
          <a:xfrm>
            <a:off x="6846812" y="1632639"/>
            <a:ext cx="91707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Cardiology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Joshua Daily, MD</a:t>
            </a:r>
            <a:r>
              <a:rPr lang="en-US" sz="600" dirty="0">
                <a:solidFill>
                  <a:srgbClr val="4F81BD"/>
                </a:solidFill>
                <a:latin typeface="Calibri"/>
              </a:rPr>
              <a:t> 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6842235" y="3517676"/>
            <a:ext cx="9450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Emergency Medicine  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Nick Hobart-Porter, MD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Amber Morse, MD</a:t>
            </a:r>
          </a:p>
        </p:txBody>
      </p:sp>
      <p:sp>
        <p:nvSpPr>
          <p:cNvPr id="333" name="TextBox 332"/>
          <p:cNvSpPr txBox="1"/>
          <p:nvPr/>
        </p:nvSpPr>
        <p:spPr>
          <a:xfrm>
            <a:off x="8029310" y="1941011"/>
            <a:ext cx="9314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Hematology/Oncology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Joanna Mack, MD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Dave Douglass, MD</a:t>
            </a:r>
          </a:p>
        </p:txBody>
      </p:sp>
      <p:sp>
        <p:nvSpPr>
          <p:cNvPr id="334" name="TextBox 333"/>
          <p:cNvSpPr txBox="1"/>
          <p:nvPr/>
        </p:nvSpPr>
        <p:spPr>
          <a:xfrm>
            <a:off x="8022858" y="2742460"/>
            <a:ext cx="93717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Neonatology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Jessica </a:t>
            </a:r>
            <a:r>
              <a:rPr lang="en-US" sz="600" dirty="0" err="1">
                <a:solidFill>
                  <a:prstClr val="black"/>
                </a:solidFill>
                <a:latin typeface="Calibri"/>
              </a:rPr>
              <a:t>Jakubowicz</a:t>
            </a:r>
            <a:r>
              <a:rPr lang="en-US" sz="600" dirty="0">
                <a:solidFill>
                  <a:prstClr val="black"/>
                </a:solidFill>
                <a:latin typeface="Calibri"/>
              </a:rPr>
              <a:t>, MD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8015401" y="3517677"/>
            <a:ext cx="9142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Pulmonary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Erhan Ararat, MD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Zina Ghazala, MD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077017" y="681185"/>
            <a:ext cx="101551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DEI Director</a:t>
            </a:r>
          </a:p>
          <a:p>
            <a:pPr algn="ctr" defTabSz="685783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Carla Brown, MD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485815" y="4355626"/>
            <a:ext cx="124270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Child Neurology Residency Program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Kapil Arya, MD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Coordinator: Malinda Scott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015403" y="3094673"/>
            <a:ext cx="9222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Psychology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Brandi Whitaker, PhD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Damon Lipinski, PhD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030740" y="2383262"/>
            <a:ext cx="9491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Hospital Medicine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Rebecca Cantu, MD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857948" y="1993455"/>
            <a:ext cx="91707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Child Abuse 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Liza Murray, MD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846990" y="2333933"/>
            <a:ext cx="93962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Clinical Informatics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Feliciano Yu, MD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7877562" y="1185824"/>
            <a:ext cx="0" cy="25049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D75E1D6-7479-40D8-A9A5-AB3D773569DB}"/>
              </a:ext>
            </a:extLst>
          </p:cNvPr>
          <p:cNvSpPr txBox="1"/>
          <p:nvPr/>
        </p:nvSpPr>
        <p:spPr>
          <a:xfrm>
            <a:off x="3485815" y="2720695"/>
            <a:ext cx="124992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Associate Peds Program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Rachel Millner, MD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B31D480-42E7-458B-97A7-038CAC4FCBF3}"/>
              </a:ext>
            </a:extLst>
          </p:cNvPr>
          <p:cNvSpPr txBox="1"/>
          <p:nvPr/>
        </p:nvSpPr>
        <p:spPr>
          <a:xfrm>
            <a:off x="5190388" y="3193327"/>
            <a:ext cx="112068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Administrative 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Allison </a:t>
            </a:r>
            <a:r>
              <a:rPr lang="en-US" sz="600" dirty="0" err="1">
                <a:solidFill>
                  <a:prstClr val="black"/>
                </a:solidFill>
                <a:latin typeface="Calibri"/>
              </a:rPr>
              <a:t>Huckey</a:t>
            </a:r>
            <a:endParaRPr lang="en-US" sz="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4AEA4B2-F3ED-F5C0-EA4F-A41A447A6D69}"/>
              </a:ext>
            </a:extLst>
          </p:cNvPr>
          <p:cNvSpPr txBox="1"/>
          <p:nvPr/>
        </p:nvSpPr>
        <p:spPr>
          <a:xfrm>
            <a:off x="1673038" y="1301379"/>
            <a:ext cx="146486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Medical Student Leadership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3F8C3D4-A40F-D5B1-827A-A53A5FB846EA}"/>
              </a:ext>
            </a:extLst>
          </p:cNvPr>
          <p:cNvSpPr txBox="1"/>
          <p:nvPr/>
        </p:nvSpPr>
        <p:spPr>
          <a:xfrm>
            <a:off x="5190388" y="2764637"/>
            <a:ext cx="11063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Residency Program Coordinator/Office Manager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Lori Miloni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AD69A37-F41C-84FD-EE59-59516E6BAC30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4728519" y="4574918"/>
            <a:ext cx="137160" cy="115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40132AC6-F128-071E-4DCC-058E258127E8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4736021" y="3798098"/>
            <a:ext cx="137161" cy="294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40AB1A2A-BCB8-EC7C-D138-7C4AAE88C5ED}"/>
              </a:ext>
            </a:extLst>
          </p:cNvPr>
          <p:cNvCxnSpPr>
            <a:cxnSpLocks/>
          </p:cNvCxnSpPr>
          <p:nvPr/>
        </p:nvCxnSpPr>
        <p:spPr>
          <a:xfrm>
            <a:off x="4749211" y="3191044"/>
            <a:ext cx="1239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02BFF693-8D44-DC28-93E5-1F9D630BD15B}"/>
              </a:ext>
            </a:extLst>
          </p:cNvPr>
          <p:cNvCxnSpPr>
            <a:cxnSpLocks/>
          </p:cNvCxnSpPr>
          <p:nvPr/>
        </p:nvCxnSpPr>
        <p:spPr>
          <a:xfrm flipV="1">
            <a:off x="4726716" y="2844794"/>
            <a:ext cx="1463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07D0255-D041-AAA0-2D73-0102815E3280}"/>
              </a:ext>
            </a:extLst>
          </p:cNvPr>
          <p:cNvCxnSpPr>
            <a:cxnSpLocks/>
            <a:endCxn id="67" idx="1"/>
          </p:cNvCxnSpPr>
          <p:nvPr/>
        </p:nvCxnSpPr>
        <p:spPr>
          <a:xfrm>
            <a:off x="4739879" y="2520923"/>
            <a:ext cx="311699" cy="1154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3F094572-E396-9E1B-CD09-ED2DB1143952}"/>
              </a:ext>
            </a:extLst>
          </p:cNvPr>
          <p:cNvSpPr txBox="1"/>
          <p:nvPr/>
        </p:nvSpPr>
        <p:spPr>
          <a:xfrm>
            <a:off x="83915" y="803441"/>
            <a:ext cx="1259815" cy="507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Assistant Administrator </a:t>
            </a:r>
          </a:p>
          <a:p>
            <a:pPr algn="ctr" defTabSz="685783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Ryan Choate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1476D3-0620-18BE-AD6E-22BC9EBD36EB}"/>
              </a:ext>
            </a:extLst>
          </p:cNvPr>
          <p:cNvSpPr txBox="1"/>
          <p:nvPr/>
        </p:nvSpPr>
        <p:spPr>
          <a:xfrm>
            <a:off x="47830" y="1410210"/>
            <a:ext cx="1331984" cy="5078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Office of Education </a:t>
            </a:r>
          </a:p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Staff Director </a:t>
            </a:r>
          </a:p>
          <a:p>
            <a:pPr algn="ctr" defTabSz="685783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Amanda Dozier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147CB1-266E-B03C-52C7-F785431BC730}"/>
              </a:ext>
            </a:extLst>
          </p:cNvPr>
          <p:cNvCxnSpPr>
            <a:cxnSpLocks/>
          </p:cNvCxnSpPr>
          <p:nvPr/>
        </p:nvCxnSpPr>
        <p:spPr>
          <a:xfrm flipV="1">
            <a:off x="1379813" y="1755100"/>
            <a:ext cx="4318557" cy="44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C9A9B5E-5A62-40E3-8D75-DCDA3C814BEE}"/>
              </a:ext>
            </a:extLst>
          </p:cNvPr>
          <p:cNvCxnSpPr>
            <a:cxnSpLocks/>
          </p:cNvCxnSpPr>
          <p:nvPr/>
        </p:nvCxnSpPr>
        <p:spPr>
          <a:xfrm>
            <a:off x="3038139" y="1670710"/>
            <a:ext cx="0" cy="6739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044372C-A7F5-2901-4F01-F33A06EE15FA}"/>
              </a:ext>
            </a:extLst>
          </p:cNvPr>
          <p:cNvCxnSpPr>
            <a:cxnSpLocks/>
          </p:cNvCxnSpPr>
          <p:nvPr/>
        </p:nvCxnSpPr>
        <p:spPr>
          <a:xfrm>
            <a:off x="5698334" y="1759596"/>
            <a:ext cx="0" cy="63436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4F45082-6AA2-BF9D-9D76-1F4499161C15}"/>
              </a:ext>
            </a:extLst>
          </p:cNvPr>
          <p:cNvCxnSpPr>
            <a:stCxn id="159" idx="2"/>
            <a:endCxn id="19" idx="0"/>
          </p:cNvCxnSpPr>
          <p:nvPr/>
        </p:nvCxnSpPr>
        <p:spPr>
          <a:xfrm flipH="1">
            <a:off x="713822" y="1311272"/>
            <a:ext cx="1" cy="989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52939DA-3CF4-B282-96E8-67AB566D7FBC}"/>
              </a:ext>
            </a:extLst>
          </p:cNvPr>
          <p:cNvCxnSpPr>
            <a:cxnSpLocks/>
          </p:cNvCxnSpPr>
          <p:nvPr/>
        </p:nvCxnSpPr>
        <p:spPr>
          <a:xfrm flipH="1">
            <a:off x="5122507" y="2681049"/>
            <a:ext cx="1" cy="58087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9FAB9B2-7966-EF8B-23E9-20C035DE338F}"/>
              </a:ext>
            </a:extLst>
          </p:cNvPr>
          <p:cNvCxnSpPr>
            <a:cxnSpLocks/>
          </p:cNvCxnSpPr>
          <p:nvPr/>
        </p:nvCxnSpPr>
        <p:spPr>
          <a:xfrm>
            <a:off x="5122507" y="3261925"/>
            <a:ext cx="67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A296070-4B6E-44B0-3A17-5B8BEFFFD4DD}"/>
              </a:ext>
            </a:extLst>
          </p:cNvPr>
          <p:cNvCxnSpPr>
            <a:endCxn id="117" idx="1"/>
          </p:cNvCxnSpPr>
          <p:nvPr/>
        </p:nvCxnSpPr>
        <p:spPr>
          <a:xfrm>
            <a:off x="5129506" y="2937761"/>
            <a:ext cx="60882" cy="115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8064F3E-A91F-AD65-0BF3-7C60A4CE67B5}"/>
              </a:ext>
            </a:extLst>
          </p:cNvPr>
          <p:cNvCxnSpPr>
            <a:cxnSpLocks/>
          </p:cNvCxnSpPr>
          <p:nvPr/>
        </p:nvCxnSpPr>
        <p:spPr>
          <a:xfrm>
            <a:off x="2092391" y="758018"/>
            <a:ext cx="1" cy="543361"/>
          </a:xfrm>
          <a:prstGeom prst="line">
            <a:avLst/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EA029A-9F78-909F-E713-4E537A535958}"/>
              </a:ext>
            </a:extLst>
          </p:cNvPr>
          <p:cNvCxnSpPr>
            <a:cxnSpLocks/>
            <a:stCxn id="74" idx="1"/>
          </p:cNvCxnSpPr>
          <p:nvPr/>
        </p:nvCxnSpPr>
        <p:spPr>
          <a:xfrm flipH="1" flipV="1">
            <a:off x="2092391" y="850565"/>
            <a:ext cx="984626" cy="15286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31C6082-921A-D053-BEBA-24F96FDA5F53}"/>
              </a:ext>
            </a:extLst>
          </p:cNvPr>
          <p:cNvCxnSpPr>
            <a:cxnSpLocks/>
            <a:stCxn id="83" idx="3"/>
            <a:endCxn id="85" idx="1"/>
          </p:cNvCxnSpPr>
          <p:nvPr/>
        </p:nvCxnSpPr>
        <p:spPr>
          <a:xfrm flipV="1">
            <a:off x="7778786" y="3279339"/>
            <a:ext cx="236617" cy="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8FE1C9EC-FE98-1D72-0700-D59A803716B6}"/>
              </a:ext>
            </a:extLst>
          </p:cNvPr>
          <p:cNvCxnSpPr>
            <a:cxnSpLocks/>
            <a:stCxn id="81" idx="3"/>
            <a:endCxn id="334" idx="1"/>
          </p:cNvCxnSpPr>
          <p:nvPr/>
        </p:nvCxnSpPr>
        <p:spPr>
          <a:xfrm>
            <a:off x="7789808" y="2856336"/>
            <a:ext cx="233050" cy="246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C16C3B8-D9E0-DB27-E875-DF93C7349534}"/>
              </a:ext>
            </a:extLst>
          </p:cNvPr>
          <p:cNvCxnSpPr>
            <a:cxnSpLocks/>
            <a:stCxn id="88" idx="3"/>
            <a:endCxn id="86" idx="1"/>
          </p:cNvCxnSpPr>
          <p:nvPr/>
        </p:nvCxnSpPr>
        <p:spPr>
          <a:xfrm>
            <a:off x="7786613" y="2472433"/>
            <a:ext cx="244127" cy="493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A13514A-A448-DEDF-0640-90F2EC048A0E}"/>
              </a:ext>
            </a:extLst>
          </p:cNvPr>
          <p:cNvCxnSpPr>
            <a:cxnSpLocks/>
            <a:stCxn id="87" idx="3"/>
            <a:endCxn id="333" idx="1"/>
          </p:cNvCxnSpPr>
          <p:nvPr/>
        </p:nvCxnSpPr>
        <p:spPr>
          <a:xfrm flipV="1">
            <a:off x="7775024" y="2125677"/>
            <a:ext cx="254286" cy="62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1FC8F12-4EC6-8669-8498-3D028FDA6BB1}"/>
              </a:ext>
            </a:extLst>
          </p:cNvPr>
          <p:cNvCxnSpPr>
            <a:cxnSpLocks/>
            <a:stCxn id="330" idx="3"/>
          </p:cNvCxnSpPr>
          <p:nvPr/>
        </p:nvCxnSpPr>
        <p:spPr>
          <a:xfrm flipV="1">
            <a:off x="7763889" y="1759597"/>
            <a:ext cx="273743" cy="115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677A4DC-A6D0-C1F7-6A17-F29CA7CDA2F3}"/>
              </a:ext>
            </a:extLst>
          </p:cNvPr>
          <p:cNvCxnSpPr>
            <a:stCxn id="79" idx="3"/>
          </p:cNvCxnSpPr>
          <p:nvPr/>
        </p:nvCxnSpPr>
        <p:spPr>
          <a:xfrm flipV="1">
            <a:off x="7775025" y="1384892"/>
            <a:ext cx="104723" cy="1154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42993F3-10DA-17AA-DEA6-20DFDBA279CE}"/>
              </a:ext>
            </a:extLst>
          </p:cNvPr>
          <p:cNvCxnSpPr>
            <a:cxnSpLocks/>
            <a:stCxn id="74" idx="3"/>
          </p:cNvCxnSpPr>
          <p:nvPr/>
        </p:nvCxnSpPr>
        <p:spPr>
          <a:xfrm flipV="1">
            <a:off x="4092531" y="854311"/>
            <a:ext cx="400642" cy="115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21AD2EEE-6077-3F8A-12AD-B53C229B5707}"/>
              </a:ext>
            </a:extLst>
          </p:cNvPr>
          <p:cNvCxnSpPr>
            <a:stCxn id="116" idx="2"/>
            <a:endCxn id="18" idx="0"/>
          </p:cNvCxnSpPr>
          <p:nvPr/>
        </p:nvCxnSpPr>
        <p:spPr>
          <a:xfrm>
            <a:off x="7821713" y="735634"/>
            <a:ext cx="3137" cy="22938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1A7710C5-9F5A-BA5F-E06A-2A2255D48B4C}"/>
              </a:ext>
            </a:extLst>
          </p:cNvPr>
          <p:cNvSpPr txBox="1"/>
          <p:nvPr/>
        </p:nvSpPr>
        <p:spPr>
          <a:xfrm>
            <a:off x="60063" y="3610010"/>
            <a:ext cx="7607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Neurology</a:t>
            </a:r>
          </a:p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Critical Care  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Malinda Scott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3A1E5AFA-2442-FB0C-F632-26B9761AD0D9}"/>
              </a:ext>
            </a:extLst>
          </p:cNvPr>
          <p:cNvSpPr txBox="1"/>
          <p:nvPr/>
        </p:nvSpPr>
        <p:spPr>
          <a:xfrm>
            <a:off x="73561" y="2533804"/>
            <a:ext cx="7607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Card. Fellowship 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(0.5 FTE) 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Bren Bradley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468FC9F-5949-3A17-0490-47038D5225DE}"/>
              </a:ext>
            </a:extLst>
          </p:cNvPr>
          <p:cNvSpPr txBox="1"/>
          <p:nvPr/>
        </p:nvSpPr>
        <p:spPr>
          <a:xfrm>
            <a:off x="74813" y="1976387"/>
            <a:ext cx="7659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AI/</a:t>
            </a:r>
            <a:r>
              <a:rPr lang="en-US" sz="600" b="1" dirty="0" err="1">
                <a:solidFill>
                  <a:prstClr val="black"/>
                </a:solidFill>
                <a:latin typeface="Calibri"/>
              </a:rPr>
              <a:t>Pulm</a:t>
            </a:r>
            <a:r>
              <a:rPr lang="en-US" sz="600" b="1" dirty="0">
                <a:solidFill>
                  <a:prstClr val="black"/>
                </a:solidFill>
                <a:latin typeface="Calibri"/>
              </a:rPr>
              <a:t> Fellowship  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Lauren Rogers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76CB1DC-B4E0-0D33-76AE-5D6FC7CC805E}"/>
              </a:ext>
            </a:extLst>
          </p:cNvPr>
          <p:cNvSpPr txBox="1"/>
          <p:nvPr/>
        </p:nvSpPr>
        <p:spPr>
          <a:xfrm>
            <a:off x="74813" y="4143320"/>
            <a:ext cx="7607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Dev Peds  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(0.5 FTE) 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Tori McDonald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D635B37-337B-A00A-6058-B9BDD4EC8E15}"/>
              </a:ext>
            </a:extLst>
          </p:cNvPr>
          <p:cNvSpPr txBox="1"/>
          <p:nvPr/>
        </p:nvSpPr>
        <p:spPr>
          <a:xfrm>
            <a:off x="1016944" y="2681048"/>
            <a:ext cx="7607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Surgery/Hem-</a:t>
            </a:r>
            <a:r>
              <a:rPr lang="en-US" sz="600" b="1" dirty="0" err="1">
                <a:solidFill>
                  <a:prstClr val="black"/>
                </a:solidFill>
                <a:latin typeface="Calibri"/>
              </a:rPr>
              <a:t>Onc</a:t>
            </a:r>
            <a:r>
              <a:rPr lang="en-US" sz="600" b="1" dirty="0">
                <a:solidFill>
                  <a:prstClr val="black"/>
                </a:solidFill>
                <a:latin typeface="Calibri"/>
              </a:rPr>
              <a:t>   Coordinator</a:t>
            </a:r>
            <a:endParaRPr lang="en-US" sz="600" dirty="0">
              <a:solidFill>
                <a:prstClr val="black"/>
              </a:solidFill>
              <a:latin typeface="Calibri"/>
            </a:endParaRP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Jill Hare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38766A25-C86D-AECE-B25E-A9E2E236D801}"/>
              </a:ext>
            </a:extLst>
          </p:cNvPr>
          <p:cNvSpPr txBox="1"/>
          <p:nvPr/>
        </p:nvSpPr>
        <p:spPr>
          <a:xfrm>
            <a:off x="1003672" y="3613814"/>
            <a:ext cx="7607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Hospital Med 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(0.5 FTE) 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Maia Ghosh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EDC251B-071C-4CA3-25AD-B77056256490}"/>
              </a:ext>
            </a:extLst>
          </p:cNvPr>
          <p:cNvSpPr txBox="1"/>
          <p:nvPr/>
        </p:nvSpPr>
        <p:spPr>
          <a:xfrm>
            <a:off x="1020391" y="3148345"/>
            <a:ext cx="7607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Neonatology 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Tracy Richardson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DCEA462E-FDFD-3136-D18F-8B84568FFC4C}"/>
              </a:ext>
            </a:extLst>
          </p:cNvPr>
          <p:cNvCxnSpPr>
            <a:cxnSpLocks/>
          </p:cNvCxnSpPr>
          <p:nvPr/>
        </p:nvCxnSpPr>
        <p:spPr>
          <a:xfrm>
            <a:off x="904722" y="1918041"/>
            <a:ext cx="22258" cy="24375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28B476E0-29E0-2155-0343-A1C6086F60A5}"/>
              </a:ext>
            </a:extLst>
          </p:cNvPr>
          <p:cNvCxnSpPr>
            <a:stCxn id="161" idx="3"/>
          </p:cNvCxnSpPr>
          <p:nvPr/>
        </p:nvCxnSpPr>
        <p:spPr>
          <a:xfrm flipV="1">
            <a:off x="820792" y="3829302"/>
            <a:ext cx="182879" cy="115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7110F4A1-D8D9-24E3-22EB-2F05C3923F0C}"/>
              </a:ext>
            </a:extLst>
          </p:cNvPr>
          <p:cNvCxnSpPr>
            <a:cxnSpLocks/>
          </p:cNvCxnSpPr>
          <p:nvPr/>
        </p:nvCxnSpPr>
        <p:spPr>
          <a:xfrm flipV="1">
            <a:off x="904722" y="2890222"/>
            <a:ext cx="1097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61252379-97BE-90C9-A5D6-22907BBB449B}"/>
              </a:ext>
            </a:extLst>
          </p:cNvPr>
          <p:cNvCxnSpPr>
            <a:stCxn id="162" idx="3"/>
          </p:cNvCxnSpPr>
          <p:nvPr/>
        </p:nvCxnSpPr>
        <p:spPr>
          <a:xfrm flipV="1">
            <a:off x="834290" y="2706930"/>
            <a:ext cx="73151" cy="577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91EFB14D-B11F-4F2A-F143-F1EBFCD45D72}"/>
              </a:ext>
            </a:extLst>
          </p:cNvPr>
          <p:cNvCxnSpPr>
            <a:cxnSpLocks/>
            <a:stCxn id="163" idx="3"/>
          </p:cNvCxnSpPr>
          <p:nvPr/>
        </p:nvCxnSpPr>
        <p:spPr>
          <a:xfrm flipV="1">
            <a:off x="840716" y="2142124"/>
            <a:ext cx="64007" cy="650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D2489A1F-9D53-9E60-B3EB-CF69025F7493}"/>
              </a:ext>
            </a:extLst>
          </p:cNvPr>
          <p:cNvCxnSpPr>
            <a:cxnSpLocks/>
          </p:cNvCxnSpPr>
          <p:nvPr/>
        </p:nvCxnSpPr>
        <p:spPr>
          <a:xfrm>
            <a:off x="2092390" y="1114873"/>
            <a:ext cx="27324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56B3575C-FF56-FF83-C767-79138C110E97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822549" y="1460972"/>
            <a:ext cx="0" cy="4793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003726-0D9D-ACA1-103C-B72C1F5EC700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4822549" y="1114873"/>
            <a:ext cx="2332" cy="1152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653473-AD12-B546-9124-626DEEA71F68}"/>
              </a:ext>
            </a:extLst>
          </p:cNvPr>
          <p:cNvCxnSpPr>
            <a:cxnSpLocks/>
            <a:endCxn id="165" idx="3"/>
          </p:cNvCxnSpPr>
          <p:nvPr/>
        </p:nvCxnSpPr>
        <p:spPr>
          <a:xfrm flipH="1">
            <a:off x="835542" y="4362612"/>
            <a:ext cx="91439" cy="115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57D07C-A68C-D6E3-4162-D005BB7C8354}"/>
              </a:ext>
            </a:extLst>
          </p:cNvPr>
          <p:cNvCxnSpPr>
            <a:cxnSpLocks/>
          </p:cNvCxnSpPr>
          <p:nvPr/>
        </p:nvCxnSpPr>
        <p:spPr>
          <a:xfrm flipV="1">
            <a:off x="833033" y="3290967"/>
            <a:ext cx="182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6CFC2C2-B587-30C9-BB52-629118D595B2}"/>
              </a:ext>
            </a:extLst>
          </p:cNvPr>
          <p:cNvCxnSpPr>
            <a:cxnSpLocks/>
            <a:stCxn id="331" idx="3"/>
            <a:endCxn id="336" idx="1"/>
          </p:cNvCxnSpPr>
          <p:nvPr/>
        </p:nvCxnSpPr>
        <p:spPr>
          <a:xfrm>
            <a:off x="7787269" y="3702342"/>
            <a:ext cx="22813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B785A5-874B-1ED1-BBCA-BEBFDFA60FDF}"/>
              </a:ext>
            </a:extLst>
          </p:cNvPr>
          <p:cNvCxnSpPr>
            <a:cxnSpLocks/>
          </p:cNvCxnSpPr>
          <p:nvPr/>
        </p:nvCxnSpPr>
        <p:spPr>
          <a:xfrm>
            <a:off x="2848949" y="2008430"/>
            <a:ext cx="2796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C8E5E9-8550-CB25-80FD-84E7A8F2C4A7}"/>
              </a:ext>
            </a:extLst>
          </p:cNvPr>
          <p:cNvCxnSpPr>
            <a:cxnSpLocks/>
            <a:stCxn id="59" idx="3"/>
          </p:cNvCxnSpPr>
          <p:nvPr/>
        </p:nvCxnSpPr>
        <p:spPr>
          <a:xfrm>
            <a:off x="2854931" y="2356239"/>
            <a:ext cx="1832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F81522-7943-1994-06B3-8756B4380325}"/>
              </a:ext>
            </a:extLst>
          </p:cNvPr>
          <p:cNvSpPr txBox="1"/>
          <p:nvPr/>
        </p:nvSpPr>
        <p:spPr>
          <a:xfrm>
            <a:off x="4493174" y="667784"/>
            <a:ext cx="125620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Advocacy Director</a:t>
            </a:r>
          </a:p>
          <a:p>
            <a:pPr algn="ctr" defTabSz="685783">
              <a:defRPr/>
            </a:pPr>
            <a:r>
              <a:rPr lang="en-US" sz="900" dirty="0">
                <a:solidFill>
                  <a:prstClr val="black"/>
                </a:solidFill>
                <a:latin typeface="Calibri"/>
              </a:rPr>
              <a:t>Becca Perrin, MD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697611-CA3F-54A1-0621-BA1AF59655FA}"/>
              </a:ext>
            </a:extLst>
          </p:cNvPr>
          <p:cNvCxnSpPr>
            <a:stCxn id="23" idx="3"/>
          </p:cNvCxnSpPr>
          <p:nvPr/>
        </p:nvCxnSpPr>
        <p:spPr>
          <a:xfrm flipV="1">
            <a:off x="5749381" y="850566"/>
            <a:ext cx="2075469" cy="18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DD0EF6-6156-28FB-96F2-0B5FB7ED8302}"/>
              </a:ext>
            </a:extLst>
          </p:cNvPr>
          <p:cNvSpPr txBox="1"/>
          <p:nvPr/>
        </p:nvSpPr>
        <p:spPr>
          <a:xfrm>
            <a:off x="75416" y="3087886"/>
            <a:ext cx="7607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 err="1">
                <a:solidFill>
                  <a:prstClr val="black"/>
                </a:solidFill>
                <a:latin typeface="Calibri"/>
              </a:rPr>
              <a:t>Emerg</a:t>
            </a:r>
            <a:r>
              <a:rPr lang="en-US" sz="600" b="1" dirty="0">
                <a:solidFill>
                  <a:prstClr val="black"/>
                </a:solidFill>
                <a:latin typeface="Calibri"/>
              </a:rPr>
              <a:t> Med/Child Abuse and Endo Coordinator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Stephanie Veach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8DCC0-C2A7-F089-3814-259552B2CC1B}"/>
              </a:ext>
            </a:extLst>
          </p:cNvPr>
          <p:cNvSpPr txBox="1"/>
          <p:nvPr/>
        </p:nvSpPr>
        <p:spPr>
          <a:xfrm>
            <a:off x="3498780" y="3357354"/>
            <a:ext cx="124992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Coaching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Richard Blaszak, MD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853E26-AFE3-F4B0-A5C7-0C607C60E7FD}"/>
              </a:ext>
            </a:extLst>
          </p:cNvPr>
          <p:cNvCxnSpPr>
            <a:stCxn id="5" idx="3"/>
          </p:cNvCxnSpPr>
          <p:nvPr/>
        </p:nvCxnSpPr>
        <p:spPr>
          <a:xfrm flipV="1">
            <a:off x="4748702" y="3455215"/>
            <a:ext cx="132667" cy="406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91CA2A2-2CA9-F3E0-7A23-B81B71E67853}"/>
              </a:ext>
            </a:extLst>
          </p:cNvPr>
          <p:cNvSpPr txBox="1"/>
          <p:nvPr/>
        </p:nvSpPr>
        <p:spPr>
          <a:xfrm>
            <a:off x="3487908" y="4020738"/>
            <a:ext cx="123724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600" b="1" dirty="0">
                <a:solidFill>
                  <a:prstClr val="black"/>
                </a:solidFill>
                <a:latin typeface="Calibri"/>
              </a:rPr>
              <a:t>Continuity Clinic Director</a:t>
            </a:r>
          </a:p>
          <a:p>
            <a:pPr algn="ctr" defTabSz="685783">
              <a:defRPr/>
            </a:pPr>
            <a:r>
              <a:rPr lang="en-US" sz="600" dirty="0">
                <a:solidFill>
                  <a:prstClr val="black"/>
                </a:solidFill>
                <a:latin typeface="Calibri"/>
              </a:rPr>
              <a:t>Debbie Becton, MD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AC8E7E-A063-7A86-BB22-DD63348669CF}"/>
              </a:ext>
            </a:extLst>
          </p:cNvPr>
          <p:cNvCxnSpPr>
            <a:cxnSpLocks/>
          </p:cNvCxnSpPr>
          <p:nvPr/>
        </p:nvCxnSpPr>
        <p:spPr>
          <a:xfrm>
            <a:off x="4725149" y="4114800"/>
            <a:ext cx="13715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023E7185-F31C-A690-9048-5D22F8AD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518" y="-9587"/>
            <a:ext cx="4515739" cy="430840"/>
          </a:xfrm>
        </p:spPr>
        <p:txBody>
          <a:bodyPr/>
          <a:lstStyle/>
          <a:p>
            <a:r>
              <a:rPr lang="en-US" sz="2800" dirty="0"/>
              <a:t>FY25 Office of Education</a:t>
            </a:r>
          </a:p>
        </p:txBody>
      </p:sp>
    </p:spTree>
    <p:extLst>
      <p:ext uri="{BB962C8B-B14F-4D97-AF65-F5344CB8AC3E}">
        <p14:creationId xmlns:p14="http://schemas.microsoft.com/office/powerpoint/2010/main" val="2065979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0247-3243-A196-1229-35BCFB55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58" y="123228"/>
            <a:ext cx="6634844" cy="6959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Roadmap 2028 Final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2096E-8D1A-0B73-2ED0-120DDF1BB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285" y="1039587"/>
            <a:ext cx="5323715" cy="3211286"/>
          </a:xfrm>
        </p:spPr>
        <p:txBody>
          <a:bodyPr>
            <a:normAutofit fontScale="40000" lnSpcReduction="20000"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by 12/31/23 on schedule after 18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1,164 pages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24 Academic Sections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 Academic Missions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each of 29 areas: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 Expansion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Measures &amp; Targets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External Reviewer(s) Summary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External Chairs’ Report</a:t>
            </a:r>
          </a:p>
          <a:p>
            <a:pPr marL="800080" lvl="1" indent="-342892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12" lvl="1" indent="-28574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Compilation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233 proposed initiatives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Departmental Leadership Retreat </a:t>
            </a:r>
          </a:p>
          <a:p>
            <a:pPr marL="895312" lvl="1" indent="-28574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5312" lvl="1" indent="-28574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Collated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221 confidential survey comments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about department needs and direction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2E8C4-8A65-8EF3-5049-E4CB51CC4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3514"/>
            <a:ext cx="3259303" cy="423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02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0CC1D-494B-417D-8805-1D03939E5758}"/>
              </a:ext>
            </a:extLst>
          </p:cNvPr>
          <p:cNvSpPr txBox="1">
            <a:spLocks/>
          </p:cNvSpPr>
          <p:nvPr/>
        </p:nvSpPr>
        <p:spPr>
          <a:xfrm>
            <a:off x="1363594" y="1193610"/>
            <a:ext cx="7486650" cy="335005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Departmental ethos to be nationally recognized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Achieve excellence in all missions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Maintain and accelerate academic atmosphere and production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Support an exciting culture of curiosity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Educational innovation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Become a training destination for multiple programs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Find ways to reward mentoring and collaboration and </a:t>
            </a:r>
            <a:r>
              <a:rPr lang="en-US" sz="2100" u="sng" dirty="0">
                <a:latin typeface="Arial" panose="020B0604020202020204" pitchFamily="34" charset="0"/>
                <a:cs typeface="Arial" panose="020B0604020202020204" pitchFamily="34" charset="0"/>
              </a:rPr>
              <a:t>equally value all missions</a:t>
            </a:r>
          </a:p>
          <a:p>
            <a:pPr lvl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Future Department size of approximately 500 primary physician/PhD faculty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Constantly rethinking structure and organization for a department of this size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Find the very best talent in a massive wave of recruiting </a:t>
            </a:r>
          </a:p>
          <a:p>
            <a:pPr lvl="1"/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Recruiting top quality nationally-known pediatric faculty of all types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Continually improve research and quality improvement infrastructure and support</a:t>
            </a:r>
          </a:p>
          <a:p>
            <a:pPr lvl="1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Complement our strong clinical presence with discovery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D1FA2-E6C8-B10B-63F2-DC7BB696C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739" y="171046"/>
            <a:ext cx="8754980" cy="738664"/>
          </a:xfrm>
        </p:spPr>
        <p:txBody>
          <a:bodyPr/>
          <a:lstStyle/>
          <a:p>
            <a:pPr algn="ctr"/>
            <a:r>
              <a:rPr lang="en-US" sz="2400" u="sng" dirty="0"/>
              <a:t>Our Goal:</a:t>
            </a:r>
            <a:r>
              <a:rPr lang="en-US" sz="2400" dirty="0"/>
              <a:t> Nationally Present with a High-Energy, </a:t>
            </a:r>
            <a:br>
              <a:rPr lang="en-US" sz="2400" dirty="0"/>
            </a:br>
            <a:r>
              <a:rPr lang="en-US" sz="2400" dirty="0"/>
              <a:t>Growth-Minded Tripartite Mission Approach</a:t>
            </a:r>
          </a:p>
        </p:txBody>
      </p:sp>
    </p:spTree>
    <p:extLst>
      <p:ext uri="{BB962C8B-B14F-4D97-AF65-F5344CB8AC3E}">
        <p14:creationId xmlns:p14="http://schemas.microsoft.com/office/powerpoint/2010/main" val="207143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228D644-DD22-A7FE-5164-3061AAD8737E}"/>
              </a:ext>
            </a:extLst>
          </p:cNvPr>
          <p:cNvSpPr/>
          <p:nvPr/>
        </p:nvSpPr>
        <p:spPr>
          <a:xfrm>
            <a:off x="4822361" y="1605813"/>
            <a:ext cx="2378364" cy="204123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AAFE1-2500-6530-E86C-595F8D69A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502" y="2416964"/>
            <a:ext cx="856083" cy="1105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8B35D2-ED10-ABAF-11F0-8E0597FA176F}"/>
              </a:ext>
            </a:extLst>
          </p:cNvPr>
          <p:cNvSpPr txBox="1"/>
          <p:nvPr/>
        </p:nvSpPr>
        <p:spPr>
          <a:xfrm>
            <a:off x="4822361" y="2059132"/>
            <a:ext cx="2378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ACRI 3-Year Plan (2025)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E8A4BCE-3937-7437-2557-C48DB7C6D397}"/>
              </a:ext>
            </a:extLst>
          </p:cNvPr>
          <p:cNvSpPr/>
          <p:nvPr/>
        </p:nvSpPr>
        <p:spPr>
          <a:xfrm>
            <a:off x="2835588" y="597650"/>
            <a:ext cx="2378364" cy="20412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D561FB-BA7E-6115-8492-7075760D5421}"/>
              </a:ext>
            </a:extLst>
          </p:cNvPr>
          <p:cNvSpPr txBox="1"/>
          <p:nvPr/>
        </p:nvSpPr>
        <p:spPr>
          <a:xfrm>
            <a:off x="2879460" y="1107382"/>
            <a:ext cx="2378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UAMS 10-Year Plan (2029)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56ACF-C79C-2B05-3971-903714D85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498" y="1448367"/>
            <a:ext cx="860470" cy="953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CC8E5EE-ACA6-1A33-A62B-0445A08BEBA9}"/>
              </a:ext>
            </a:extLst>
          </p:cNvPr>
          <p:cNvSpPr/>
          <p:nvPr/>
        </p:nvSpPr>
        <p:spPr>
          <a:xfrm>
            <a:off x="933719" y="1535054"/>
            <a:ext cx="2378364" cy="20412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7D561-F47B-4237-C906-16D395C1F889}"/>
              </a:ext>
            </a:extLst>
          </p:cNvPr>
          <p:cNvSpPr txBox="1"/>
          <p:nvPr/>
        </p:nvSpPr>
        <p:spPr>
          <a:xfrm>
            <a:off x="963738" y="1983236"/>
            <a:ext cx="2378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 5-Year Plan (2025)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0B4D57-DB43-2B4F-2357-0DA2D976F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238" y="2411248"/>
            <a:ext cx="859297" cy="1010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ABBE7DD-3888-7A01-C810-D21F8E2C8FDD}"/>
              </a:ext>
            </a:extLst>
          </p:cNvPr>
          <p:cNvSpPr/>
          <p:nvPr/>
        </p:nvSpPr>
        <p:spPr>
          <a:xfrm>
            <a:off x="2806155" y="2571095"/>
            <a:ext cx="2378364" cy="204123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472A9-BA2D-E5F2-3D9E-3E4600BAB0E9}"/>
              </a:ext>
            </a:extLst>
          </p:cNvPr>
          <p:cNvSpPr txBox="1"/>
          <p:nvPr/>
        </p:nvSpPr>
        <p:spPr>
          <a:xfrm>
            <a:off x="2808477" y="3058622"/>
            <a:ext cx="2378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DOP 5-Year Plan (2028)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3B1974-5E3F-EEDC-277F-8D42FA610B5E}"/>
              </a:ext>
            </a:extLst>
          </p:cNvPr>
          <p:cNvSpPr txBox="1">
            <a:spLocks/>
          </p:cNvSpPr>
          <p:nvPr/>
        </p:nvSpPr>
        <p:spPr>
          <a:xfrm>
            <a:off x="1088305" y="0"/>
            <a:ext cx="6382567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064A8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914378"/>
            <a:r>
              <a:rPr lang="en-US" sz="3600" u="sng" kern="0" dirty="0"/>
              <a:t>Multiple</a:t>
            </a:r>
            <a:r>
              <a:rPr lang="en-US" sz="3600" kern="0" dirty="0"/>
              <a:t> Existing Strategic Plans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4821A93-18AC-8758-AFCF-A988CF4B2198}"/>
              </a:ext>
            </a:extLst>
          </p:cNvPr>
          <p:cNvSpPr txBox="1">
            <a:spLocks/>
          </p:cNvSpPr>
          <p:nvPr/>
        </p:nvSpPr>
        <p:spPr>
          <a:xfrm>
            <a:off x="5726211" y="866842"/>
            <a:ext cx="27191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064A8"/>
                </a:solidFill>
                <a:latin typeface="Calibri"/>
                <a:ea typeface="+mj-ea"/>
                <a:cs typeface="Calibri"/>
              </a:defRPr>
            </a:lvl1pPr>
          </a:lstStyle>
          <a:p>
            <a:pPr defTabSz="914378"/>
            <a:r>
              <a:rPr lang="en-US" sz="1800" kern="0" dirty="0">
                <a:solidFill>
                  <a:srgbClr val="FF0000"/>
                </a:solidFill>
              </a:rPr>
              <a:t>&gt;85% of each Strategic Plan is </a:t>
            </a:r>
            <a:r>
              <a:rPr lang="en-US" sz="1800" i="1" u="sng" kern="0" dirty="0">
                <a:solidFill>
                  <a:srgbClr val="FF0000"/>
                </a:solidFill>
              </a:rPr>
              <a:t>SYNERGISTIC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3BB87-8F02-E423-4ADD-0AE74D3CF4C0}"/>
              </a:ext>
            </a:extLst>
          </p:cNvPr>
          <p:cNvSpPr txBox="1"/>
          <p:nvPr/>
        </p:nvSpPr>
        <p:spPr>
          <a:xfrm>
            <a:off x="7394806" y="2836483"/>
            <a:ext cx="1912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Key to success is leveraging our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partners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facilitating their success as well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1ED701-5FBA-545B-904C-91246F3A4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499" y="3421259"/>
            <a:ext cx="849380" cy="10991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E1AA3-51EE-6504-925A-EEAEE810B136}"/>
              </a:ext>
            </a:extLst>
          </p:cNvPr>
          <p:cNvSpPr txBox="1"/>
          <p:nvPr/>
        </p:nvSpPr>
        <p:spPr>
          <a:xfrm>
            <a:off x="-65198" y="3676036"/>
            <a:ext cx="2900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All of these are the first-ever formal strategic plans </a:t>
            </a:r>
          </a:p>
        </p:txBody>
      </p:sp>
    </p:spTree>
    <p:extLst>
      <p:ext uri="{BB962C8B-B14F-4D97-AF65-F5344CB8AC3E}">
        <p14:creationId xmlns:p14="http://schemas.microsoft.com/office/powerpoint/2010/main" val="1424189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EB2B-DCA4-09F6-D948-84451D45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694" y="0"/>
            <a:ext cx="8902777" cy="9849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Inflection Point in Time:</a:t>
            </a:r>
            <a:br>
              <a:rPr lang="en-US" sz="3200" dirty="0"/>
            </a:br>
            <a:r>
              <a:rPr lang="en-US" sz="3200" dirty="0"/>
              <a:t>Future </a:t>
            </a:r>
            <a:r>
              <a:rPr lang="en-US" sz="3200" u="sng" dirty="0"/>
              <a:t>Integrated</a:t>
            </a:r>
            <a:r>
              <a:rPr lang="en-US" sz="3200" dirty="0"/>
              <a:t> 2030 Strategic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5D1E0-0C22-5EE6-FB76-294E83E45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884" y="1353190"/>
            <a:ext cx="7319009" cy="2231333"/>
          </a:xfrm>
        </p:spPr>
        <p:txBody>
          <a:bodyPr/>
          <a:lstStyle/>
          <a:p>
            <a:pPr algn="ctr"/>
            <a:r>
              <a:rPr lang="en-US" sz="1800" b="1" dirty="0">
                <a:highlight>
                  <a:srgbClr val="00FF00"/>
                </a:highlight>
              </a:rPr>
              <a:t>Align </a:t>
            </a:r>
            <a:r>
              <a:rPr lang="en-US" sz="1800" b="1" u="sng" dirty="0">
                <a:highlight>
                  <a:srgbClr val="00FF00"/>
                </a:highlight>
              </a:rPr>
              <a:t>5</a:t>
            </a:r>
            <a:r>
              <a:rPr lang="en-US" sz="1800" b="1" dirty="0">
                <a:highlight>
                  <a:srgbClr val="00FF00"/>
                </a:highlight>
              </a:rPr>
              <a:t> Strategic Plans:</a:t>
            </a:r>
          </a:p>
          <a:p>
            <a:pPr algn="ctr"/>
            <a:endParaRPr lang="en-US" sz="600" dirty="0"/>
          </a:p>
          <a:p>
            <a:pPr algn="ctr"/>
            <a:r>
              <a:rPr lang="en-US" sz="1800" dirty="0"/>
              <a:t>Arkansas Children’s Hospital</a:t>
            </a:r>
          </a:p>
          <a:p>
            <a:pPr algn="ctr"/>
            <a:r>
              <a:rPr lang="en-US" sz="1800" dirty="0"/>
              <a:t>Arkansas Children’s Northwest</a:t>
            </a:r>
          </a:p>
          <a:p>
            <a:pPr algn="ctr"/>
            <a:r>
              <a:rPr lang="en-US" sz="1800" dirty="0"/>
              <a:t>Arkansas Children’s Research Institute</a:t>
            </a:r>
          </a:p>
          <a:p>
            <a:pPr algn="ctr"/>
            <a:r>
              <a:rPr lang="en-US" sz="1800" dirty="0"/>
              <a:t>Arkansas Children’s Foundation</a:t>
            </a:r>
          </a:p>
          <a:p>
            <a:pPr algn="ctr"/>
            <a:r>
              <a:rPr lang="en-US" sz="1800" dirty="0"/>
              <a:t>UAMS Department of Pediatrics</a:t>
            </a:r>
          </a:p>
          <a:p>
            <a:endParaRPr lang="en-US" dirty="0"/>
          </a:p>
          <a:p>
            <a:endParaRPr lang="en-US" sz="9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04F47-C5C0-4C51-1ABC-B1A6B6C6AB9C}"/>
              </a:ext>
            </a:extLst>
          </p:cNvPr>
          <p:cNvSpPr txBox="1"/>
          <p:nvPr/>
        </p:nvSpPr>
        <p:spPr>
          <a:xfrm>
            <a:off x="970503" y="3310465"/>
            <a:ext cx="6864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one harmonized, partnership plan to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us all further than we have ever been</a:t>
            </a:r>
          </a:p>
        </p:txBody>
      </p:sp>
    </p:spTree>
    <p:extLst>
      <p:ext uri="{BB962C8B-B14F-4D97-AF65-F5344CB8AC3E}">
        <p14:creationId xmlns:p14="http://schemas.microsoft.com/office/powerpoint/2010/main" val="79514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7232CA-526F-F12D-06F0-1DD0C2ECB9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1" y="0"/>
            <a:ext cx="4572000" cy="257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DF9A6F-BDAF-98B2-3FEB-799F3D30CD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990" y="0"/>
            <a:ext cx="4575011" cy="2571617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B232FA4-5E0C-9A05-C711-3152AF8952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573444"/>
            <a:ext cx="4568989" cy="257005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1E647D9E-BBC9-8B28-232E-DE7E34B911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989" y="2573444"/>
            <a:ext cx="4575013" cy="25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87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3E9F-FAAD-3644-A429-6FBD30AF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9942"/>
            <a:ext cx="9144000" cy="2139553"/>
          </a:xfrm>
        </p:spPr>
        <p:txBody>
          <a:bodyPr>
            <a:normAutofit/>
          </a:bodyPr>
          <a:lstStyle/>
          <a:p>
            <a:r>
              <a:rPr lang="en-US" sz="4400" dirty="0"/>
              <a:t>Partnerships and Child Health Equity</a:t>
            </a:r>
          </a:p>
        </p:txBody>
      </p:sp>
    </p:spTree>
    <p:extLst>
      <p:ext uri="{BB962C8B-B14F-4D97-AF65-F5344CB8AC3E}">
        <p14:creationId xmlns:p14="http://schemas.microsoft.com/office/powerpoint/2010/main" val="284457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82398-01D3-384C-8CFC-6AC8C69B1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2630" y="1644065"/>
            <a:ext cx="5373973" cy="254555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Robert H. </a:t>
            </a:r>
            <a:r>
              <a:rPr lang="en-US" b="1" dirty="0" err="1"/>
              <a:t>Fiser</a:t>
            </a:r>
            <a:r>
              <a:rPr lang="en-US" b="1" dirty="0"/>
              <a:t>, Jr. Endowed Chair in Pediatrics</a:t>
            </a:r>
          </a:p>
          <a:p>
            <a:r>
              <a:rPr lang="en-US" b="1" dirty="0"/>
              <a:t>Chair, Department of Pediatrics</a:t>
            </a:r>
          </a:p>
          <a:p>
            <a:r>
              <a:rPr lang="en-US" b="1" dirty="0"/>
              <a:t>Associate Dean for Child Health</a:t>
            </a:r>
          </a:p>
          <a:p>
            <a:r>
              <a:rPr lang="en-US" b="1" dirty="0"/>
              <a:t>Pediatrician-in-Chief, Arkansas Children’s</a:t>
            </a:r>
          </a:p>
          <a:p>
            <a:r>
              <a:rPr lang="en-US" b="1" dirty="0"/>
              <a:t>501.364.5262</a:t>
            </a:r>
          </a:p>
          <a:p>
            <a:r>
              <a:rPr lang="en-US" b="1" dirty="0">
                <a:hlinkClick r:id="rId2"/>
              </a:rPr>
              <a:t>WSteinbach@uams.edu</a:t>
            </a:r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92383-2F8D-004C-A413-8C448DA5F2FB}"/>
              </a:ext>
            </a:extLst>
          </p:cNvPr>
          <p:cNvSpPr txBox="1">
            <a:spLocks/>
          </p:cNvSpPr>
          <p:nvPr/>
        </p:nvSpPr>
        <p:spPr>
          <a:xfrm>
            <a:off x="407882" y="16423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4A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William J. “Bill” Steinbach, MD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8B4B52-B83B-EBD8-236A-257EAF272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77" y="1544690"/>
            <a:ext cx="2187773" cy="2546350"/>
          </a:xfrm>
        </p:spPr>
      </p:pic>
    </p:spTree>
    <p:extLst>
      <p:ext uri="{BB962C8B-B14F-4D97-AF65-F5344CB8AC3E}">
        <p14:creationId xmlns:p14="http://schemas.microsoft.com/office/powerpoint/2010/main" val="807250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4">
            <a:extLst>
              <a:ext uri="{FF2B5EF4-FFF2-40B4-BE49-F238E27FC236}">
                <a16:creationId xmlns:a16="http://schemas.microsoft.com/office/drawing/2014/main" id="{13A6B7DD-6B7C-9408-787E-73940B9F0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7659" y="965861"/>
            <a:ext cx="5074170" cy="3211778"/>
          </a:xfrm>
        </p:spPr>
        <p:txBody>
          <a:bodyPr anchor="t">
            <a:noAutofit/>
          </a:bodyPr>
          <a:lstStyle/>
          <a:p>
            <a:pPr algn="l"/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 descr="Eduardo R. Ochoa Jr., M.D. ...">
            <a:extLst>
              <a:ext uri="{FF2B5EF4-FFF2-40B4-BE49-F238E27FC236}">
                <a16:creationId xmlns:a16="http://schemas.microsoft.com/office/drawing/2014/main" id="{A28FA6DF-B3EE-CC61-866C-9DE6D1A5C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"/>
          <a:stretch/>
        </p:blipFill>
        <p:spPr bwMode="auto">
          <a:xfrm>
            <a:off x="753856" y="965861"/>
            <a:ext cx="2369088" cy="32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EAE1DD60-4C7D-80C5-C5E3-F712BA654974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4A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Eduardo R. Ochoa, Jr, MD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E84D20B-66D4-A5DA-680D-77844C5A1765}"/>
              </a:ext>
            </a:extLst>
          </p:cNvPr>
          <p:cNvSpPr txBox="1">
            <a:spLocks/>
          </p:cNvSpPr>
          <p:nvPr/>
        </p:nvSpPr>
        <p:spPr>
          <a:xfrm>
            <a:off x="3567659" y="1631289"/>
            <a:ext cx="5295482" cy="2546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Vice Chair, Partnerships and Child Health Equity</a:t>
            </a:r>
          </a:p>
          <a:p>
            <a:r>
              <a:rPr lang="en-US" sz="2800" dirty="0"/>
              <a:t>Professor, Community Pediatrics</a:t>
            </a:r>
          </a:p>
          <a:p>
            <a:pPr marL="0" indent="0">
              <a:buFont typeface="Arial"/>
              <a:buNone/>
            </a:pPr>
            <a:r>
              <a:rPr lang="en-US" b="1" dirty="0" err="1">
                <a:hlinkClick r:id="rId3"/>
              </a:rPr>
              <a:t>OchoaEduardoR@uams.edu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7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8CEC8-2AC3-BB43-A180-9996C6D6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in Academic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EE3BC-CC81-1448-9124-333A567FD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Lived experience of diverse staff, trainees, faculty</a:t>
            </a:r>
          </a:p>
          <a:p>
            <a:pPr lvl="1"/>
            <a:r>
              <a:rPr lang="en-US" dirty="0"/>
              <a:t>Recruitment </a:t>
            </a:r>
          </a:p>
          <a:p>
            <a:pPr lvl="1"/>
            <a:r>
              <a:rPr lang="en-US" dirty="0"/>
              <a:t>Mentorship and sponsorship </a:t>
            </a:r>
          </a:p>
          <a:p>
            <a:pPr lvl="1"/>
            <a:r>
              <a:rPr lang="en-US" dirty="0"/>
              <a:t>Reflection of the community served</a:t>
            </a:r>
          </a:p>
          <a:p>
            <a:pPr lvl="1"/>
            <a:r>
              <a:rPr lang="en-US" dirty="0"/>
              <a:t>Community service, volunteerism</a:t>
            </a:r>
          </a:p>
        </p:txBody>
      </p:sp>
    </p:spTree>
    <p:extLst>
      <p:ext uri="{BB962C8B-B14F-4D97-AF65-F5344CB8AC3E}">
        <p14:creationId xmlns:p14="http://schemas.microsoft.com/office/powerpoint/2010/main" val="316085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8504-8E19-1943-86B0-0D844CE3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054C0-1B75-9C49-9DE0-ED10F20B8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and outcomes of services</a:t>
            </a:r>
          </a:p>
          <a:p>
            <a:r>
              <a:rPr lang="en-US" dirty="0"/>
              <a:t>Reflection back to the community</a:t>
            </a:r>
          </a:p>
          <a:p>
            <a:pPr lvl="1"/>
            <a:r>
              <a:rPr lang="en-US" dirty="0"/>
              <a:t>Dr. Elders: “You can’t be what you can’t see!”</a:t>
            </a:r>
          </a:p>
          <a:p>
            <a:r>
              <a:rPr lang="en-US" dirty="0"/>
              <a:t>Trust in the health system</a:t>
            </a:r>
          </a:p>
          <a:p>
            <a:r>
              <a:rPr lang="en-US" dirty="0"/>
              <a:t>Improved health of the community served</a:t>
            </a:r>
          </a:p>
        </p:txBody>
      </p:sp>
    </p:spTree>
    <p:extLst>
      <p:ext uri="{BB962C8B-B14F-4D97-AF65-F5344CB8AC3E}">
        <p14:creationId xmlns:p14="http://schemas.microsoft.com/office/powerpoint/2010/main" val="2396443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0F02-DA31-4503-9E25-7FC61E9B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08" y="6562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Child Health Equity Council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523CA-EEDF-4B01-BE4A-E087D794B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68" y="1361911"/>
            <a:ext cx="7936463" cy="2849064"/>
          </a:xfrm>
        </p:spPr>
        <p:txBody>
          <a:bodyPr>
            <a:normAutofit/>
          </a:bodyPr>
          <a:lstStyle/>
          <a:p>
            <a:r>
              <a:rPr lang="en-US" sz="2400" dirty="0"/>
              <a:t>Membership (formed spring 2023)</a:t>
            </a:r>
          </a:p>
          <a:p>
            <a:pPr lvl="1"/>
            <a:r>
              <a:rPr lang="en-US" sz="1600" dirty="0"/>
              <a:t>Amy Scurlock	Mina Nguyen-Driver	Ariel </a:t>
            </a:r>
            <a:r>
              <a:rPr lang="en-US" sz="1600" dirty="0" err="1"/>
              <a:t>Berlinski</a:t>
            </a:r>
            <a:r>
              <a:rPr lang="en-US" sz="1600" dirty="0"/>
              <a:t>	Shipra Bansal</a:t>
            </a:r>
          </a:p>
          <a:p>
            <a:pPr lvl="1"/>
            <a:r>
              <a:rPr lang="en-US" sz="1600" dirty="0"/>
              <a:t>	Pam Royal	  </a:t>
            </a:r>
            <a:r>
              <a:rPr lang="en-US" sz="1600" dirty="0" err="1"/>
              <a:t>Safia</a:t>
            </a:r>
            <a:r>
              <a:rPr lang="en-US" sz="1600" dirty="0"/>
              <a:t> Nawaz	</a:t>
            </a:r>
            <a:r>
              <a:rPr lang="en-US" sz="1600" dirty="0" err="1"/>
              <a:t>Dala</a:t>
            </a:r>
            <a:r>
              <a:rPr lang="en-US" sz="1600" dirty="0"/>
              <a:t> Zakaria	Matt Malone</a:t>
            </a:r>
          </a:p>
          <a:p>
            <a:pPr lvl="1"/>
            <a:r>
              <a:rPr lang="en-US" sz="1600" dirty="0"/>
              <a:t>Katherine Irby	Carissa Rodriquez	Hakeem Whittington-Brooks</a:t>
            </a:r>
          </a:p>
          <a:p>
            <a:pPr lvl="1"/>
            <a:r>
              <a:rPr lang="en-US" sz="1600" dirty="0" err="1"/>
              <a:t>Jintong</a:t>
            </a:r>
            <a:r>
              <a:rPr lang="en-US" sz="1600" dirty="0"/>
              <a:t> Wu		</a:t>
            </a:r>
            <a:r>
              <a:rPr lang="en-US" sz="1600" dirty="0" err="1"/>
              <a:t>Pratheepa</a:t>
            </a:r>
            <a:r>
              <a:rPr lang="en-US" sz="1600" dirty="0"/>
              <a:t> Ravikumar	   </a:t>
            </a:r>
            <a:r>
              <a:rPr lang="en-US" sz="1600" dirty="0" err="1"/>
              <a:t>Aixa</a:t>
            </a:r>
            <a:r>
              <a:rPr lang="en-US" sz="1600" dirty="0"/>
              <a:t> Gonzalez		Kelly Curran</a:t>
            </a:r>
          </a:p>
          <a:p>
            <a:pPr lvl="1"/>
            <a:r>
              <a:rPr lang="en-US" sz="1600" dirty="0"/>
              <a:t>Rupal Bhakta		Angela Chandler		</a:t>
            </a:r>
          </a:p>
          <a:p>
            <a:pPr lvl="1"/>
            <a:r>
              <a:rPr lang="en-US" sz="1600" dirty="0"/>
              <a:t>Ex-Officio: Renee </a:t>
            </a:r>
            <a:r>
              <a:rPr lang="en-US" sz="1600" dirty="0" err="1"/>
              <a:t>Bornemeier</a:t>
            </a:r>
            <a:r>
              <a:rPr lang="en-US" sz="1600" dirty="0"/>
              <a:t>	  Gwen White	Carla Brown	Eddie Ochoa</a:t>
            </a:r>
          </a:p>
          <a:p>
            <a:pPr lvl="2"/>
            <a:r>
              <a:rPr lang="en-US" sz="1400" dirty="0"/>
              <a:t>Reps of Faculty Affairs, AR AAP IDEA, </a:t>
            </a:r>
            <a:r>
              <a:rPr lang="en-US" sz="1400" dirty="0" err="1"/>
              <a:t>Housestaff</a:t>
            </a:r>
            <a:r>
              <a:rPr lang="en-US" sz="1400" dirty="0"/>
              <a:t> DEI, Vice Chair</a:t>
            </a:r>
          </a:p>
        </p:txBody>
      </p:sp>
    </p:spTree>
    <p:extLst>
      <p:ext uri="{BB962C8B-B14F-4D97-AF65-F5344CB8AC3E}">
        <p14:creationId xmlns:p14="http://schemas.microsoft.com/office/powerpoint/2010/main" val="1647772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012C-67AA-314C-AA42-46822B63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Partnerships and Child 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599AE-BA54-8742-9A48-3E64712A8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Partnerships with other cross-cutting areas</a:t>
            </a:r>
          </a:p>
          <a:p>
            <a:pPr lvl="1"/>
            <a:r>
              <a:rPr lang="en-US" sz="2400" dirty="0"/>
              <a:t>Education</a:t>
            </a:r>
          </a:p>
          <a:p>
            <a:pPr lvl="2"/>
            <a:r>
              <a:rPr lang="en-US" sz="2000" dirty="0"/>
              <a:t>Dr. Joycelyn Elders Child and Adolescent Health Equity Rounds</a:t>
            </a:r>
          </a:p>
          <a:p>
            <a:pPr lvl="3"/>
            <a:r>
              <a:rPr lang="en-US" dirty="0"/>
              <a:t>Quarterly series, 3 presentations and 1 screening last year</a:t>
            </a:r>
          </a:p>
          <a:p>
            <a:pPr lvl="3"/>
            <a:r>
              <a:rPr lang="en-US" dirty="0"/>
              <a:t>Next on Thursday: Dr. Tyler Rainer, CHOP: First do no harm, structural racism in behavioral health diagnosis</a:t>
            </a:r>
          </a:p>
          <a:p>
            <a:pPr lvl="3"/>
            <a:r>
              <a:rPr lang="en-US" dirty="0"/>
              <a:t>Next dates: October 31</a:t>
            </a:r>
            <a:r>
              <a:rPr lang="en-US" baseline="30000" dirty="0"/>
              <a:t>st</a:t>
            </a:r>
            <a:r>
              <a:rPr lang="en-US" dirty="0"/>
              <a:t>, 2025: January 30</a:t>
            </a:r>
            <a:r>
              <a:rPr lang="en-US" baseline="30000" dirty="0"/>
              <a:t>th</a:t>
            </a:r>
            <a:r>
              <a:rPr lang="en-US" dirty="0"/>
              <a:t>, May 29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9076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012C-67AA-314C-AA42-46822B63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Partnerships and Child 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599AE-BA54-8742-9A48-3E64712A8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Partnerships with other cross-cutting areas</a:t>
            </a:r>
          </a:p>
          <a:p>
            <a:pPr lvl="1"/>
            <a:r>
              <a:rPr lang="en-US" sz="2400" dirty="0"/>
              <a:t>Education</a:t>
            </a:r>
          </a:p>
          <a:p>
            <a:pPr lvl="2"/>
            <a:r>
              <a:rPr lang="en-US" sz="2000" dirty="0"/>
              <a:t>Dr. Joycelyn Elders Child and Adolescent Health Equity Rounds</a:t>
            </a:r>
          </a:p>
          <a:p>
            <a:pPr lvl="3"/>
            <a:r>
              <a:rPr lang="en-US" dirty="0"/>
              <a:t>Quarterly series, 3 presentations and 1 screening last year</a:t>
            </a:r>
          </a:p>
          <a:p>
            <a:pPr lvl="3"/>
            <a:r>
              <a:rPr lang="en-US" dirty="0"/>
              <a:t>Next on Thursday: Dr. Tyler Rainer, CHOP: First do no harm, structural racism in behavioral health diagnosis</a:t>
            </a:r>
          </a:p>
          <a:p>
            <a:pPr lvl="3"/>
            <a:r>
              <a:rPr lang="en-US" dirty="0"/>
              <a:t>Next dates: October 31</a:t>
            </a:r>
            <a:r>
              <a:rPr lang="en-US" baseline="30000" dirty="0"/>
              <a:t>st</a:t>
            </a:r>
            <a:r>
              <a:rPr lang="en-US" dirty="0"/>
              <a:t>, 2025: January 30</a:t>
            </a:r>
            <a:r>
              <a:rPr lang="en-US" baseline="30000" dirty="0"/>
              <a:t>th</a:t>
            </a:r>
            <a:r>
              <a:rPr lang="en-US" dirty="0"/>
              <a:t>, May 29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3119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012C-67AA-314C-AA42-46822B63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Partnerships and Child 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599AE-BA54-8742-9A48-3E64712A8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Partnerships with other cross-cutting areas</a:t>
            </a:r>
          </a:p>
          <a:p>
            <a:pPr lvl="1"/>
            <a:r>
              <a:rPr lang="en-US" sz="2400" dirty="0"/>
              <a:t>Education</a:t>
            </a:r>
          </a:p>
          <a:p>
            <a:pPr lvl="2"/>
            <a:r>
              <a:rPr lang="en-US" sz="2000" dirty="0"/>
              <a:t>Dr. Joycelyn Elders Child and Adolescent Health Equity Rounds</a:t>
            </a:r>
          </a:p>
          <a:p>
            <a:pPr lvl="3"/>
            <a:r>
              <a:rPr lang="en-US" dirty="0"/>
              <a:t>Quarterly series, 3 presentations and 1 screening last year</a:t>
            </a:r>
          </a:p>
          <a:p>
            <a:pPr lvl="3"/>
            <a:r>
              <a:rPr lang="en-US" dirty="0"/>
              <a:t>Next on Thursday: Dr. Tyler Rainer, CHOP: First do no harm, structural racism in behavioral health diagnosis</a:t>
            </a:r>
          </a:p>
          <a:p>
            <a:pPr lvl="3"/>
            <a:r>
              <a:rPr lang="en-US" dirty="0"/>
              <a:t>Next dates: October 31</a:t>
            </a:r>
            <a:r>
              <a:rPr lang="en-US" baseline="30000" dirty="0"/>
              <a:t>st</a:t>
            </a:r>
            <a:r>
              <a:rPr lang="en-US" dirty="0"/>
              <a:t>, 2025: January 30</a:t>
            </a:r>
            <a:r>
              <a:rPr lang="en-US" baseline="30000" dirty="0"/>
              <a:t>th</a:t>
            </a:r>
            <a:r>
              <a:rPr lang="en-US" dirty="0"/>
              <a:t>, May 29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0082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012C-67AA-314C-AA42-46822B631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Partnerships and Child 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599AE-BA54-8742-9A48-3E64712A8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Partnerships with other cross-cutting areas</a:t>
            </a:r>
          </a:p>
          <a:p>
            <a:pPr lvl="1"/>
            <a:r>
              <a:rPr lang="en-US" sz="2400" dirty="0"/>
              <a:t>Education</a:t>
            </a:r>
          </a:p>
          <a:p>
            <a:pPr lvl="2"/>
            <a:r>
              <a:rPr lang="en-US" sz="2000" dirty="0"/>
              <a:t>Dr. Joycelyn Elders Child and Adolescent Health Equity Rounds</a:t>
            </a:r>
          </a:p>
          <a:p>
            <a:pPr lvl="3"/>
            <a:r>
              <a:rPr lang="en-US" dirty="0"/>
              <a:t>Quarterly series, 3 presentations and 1 screening last year</a:t>
            </a:r>
          </a:p>
          <a:p>
            <a:pPr lvl="3"/>
            <a:r>
              <a:rPr lang="en-US" dirty="0"/>
              <a:t>Next on Thursday: Dr. Tyler Rainer, CHOP: First do no harm, structural racism in behavioral health diagnosis</a:t>
            </a:r>
          </a:p>
          <a:p>
            <a:pPr lvl="3"/>
            <a:r>
              <a:rPr lang="en-US" dirty="0"/>
              <a:t>Next dates: October 31</a:t>
            </a:r>
            <a:r>
              <a:rPr lang="en-US" baseline="30000" dirty="0"/>
              <a:t>st</a:t>
            </a:r>
            <a:r>
              <a:rPr lang="en-US" dirty="0"/>
              <a:t>, 2025: January 30</a:t>
            </a:r>
            <a:r>
              <a:rPr lang="en-US" baseline="30000" dirty="0"/>
              <a:t>th</a:t>
            </a:r>
            <a:r>
              <a:rPr lang="en-US" dirty="0"/>
              <a:t>, May 29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184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1EFA-1629-D04B-B4D6-1282B709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 and Health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4B6F5-A174-C441-A3DB-5C0987497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Recruitment-faculty, trainees, staff</a:t>
            </a:r>
          </a:p>
          <a:p>
            <a:r>
              <a:rPr lang="en-US" dirty="0"/>
              <a:t>Development and Learnings</a:t>
            </a:r>
          </a:p>
          <a:p>
            <a:pPr lvl="1"/>
            <a:r>
              <a:rPr lang="en-US" dirty="0"/>
              <a:t>Faculty, staff, trainees</a:t>
            </a:r>
          </a:p>
          <a:p>
            <a:r>
              <a:rPr lang="en-US" dirty="0"/>
              <a:t>Work with UAMS to retool division</a:t>
            </a:r>
          </a:p>
          <a:p>
            <a:r>
              <a:rPr lang="en-US" dirty="0"/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3648673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3E9F-FAAD-3644-A429-6FBD30AF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3683841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Steven Webber, </a:t>
            </a:r>
            <a:r>
              <a:rPr lang="en-US" i="0" u="none" strike="noStrike" dirty="0">
                <a:solidFill>
                  <a:schemeClr val="accent1">
                    <a:lumMod val="75000"/>
                  </a:schemeClr>
                </a:solidFill>
                <a:effectLst/>
              </a:rPr>
              <a:t>MBChB (Hons), MRCP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297297" y="1489489"/>
            <a:ext cx="4041775" cy="2963466"/>
          </a:xfrm>
        </p:spPr>
        <p:txBody>
          <a:bodyPr>
            <a:normAutofit/>
          </a:bodyPr>
          <a:lstStyle/>
          <a:p>
            <a:r>
              <a:rPr lang="en-US" b="1" dirty="0"/>
              <a:t>Executive Vice Chancellor </a:t>
            </a:r>
          </a:p>
          <a:p>
            <a:r>
              <a:rPr lang="en-US" b="1" dirty="0"/>
              <a:t>Dean, College of Medicine</a:t>
            </a:r>
          </a:p>
          <a:p>
            <a:r>
              <a:rPr lang="en-US" b="1" dirty="0"/>
              <a:t>Professor, Pediatrics</a:t>
            </a:r>
          </a:p>
          <a:p>
            <a:r>
              <a:rPr lang="en-US" b="1" dirty="0"/>
              <a:t>Section, Cardiology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 descr="Our History | Department of Pediatrics">
            <a:extLst>
              <a:ext uri="{FF2B5EF4-FFF2-40B4-BE49-F238E27FC236}">
                <a16:creationId xmlns:a16="http://schemas.microsoft.com/office/drawing/2014/main" id="{C9221932-1E00-58D0-A84F-2629FE4362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129" y="1100264"/>
            <a:ext cx="2359775" cy="27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368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EF44-D298-124C-898C-29F00C79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919"/>
            <a:ext cx="9135611" cy="857250"/>
          </a:xfrm>
        </p:spPr>
        <p:txBody>
          <a:bodyPr>
            <a:normAutofit/>
          </a:bodyPr>
          <a:lstStyle/>
          <a:p>
            <a:r>
              <a:rPr lang="en-US" sz="3600" dirty="0"/>
              <a:t>Jill Fussell, MD    &amp;   Kelly Curran, MD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9DB05-72A4-D546-9D42-AADAED380458}"/>
              </a:ext>
            </a:extLst>
          </p:cNvPr>
          <p:cNvSpPr txBox="1"/>
          <p:nvPr/>
        </p:nvSpPr>
        <p:spPr>
          <a:xfrm>
            <a:off x="3372374" y="1459684"/>
            <a:ext cx="2340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Vice Chairs </a:t>
            </a:r>
          </a:p>
          <a:p>
            <a:pPr algn="ctr"/>
            <a:r>
              <a:rPr lang="en-US" sz="2000" dirty="0"/>
              <a:t>Education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D8C2-212C-094C-AB90-8C91EF1362C2}"/>
              </a:ext>
            </a:extLst>
          </p:cNvPr>
          <p:cNvSpPr txBox="1"/>
          <p:nvPr/>
        </p:nvSpPr>
        <p:spPr>
          <a:xfrm>
            <a:off x="499311" y="3422041"/>
            <a:ext cx="378142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Professor</a:t>
            </a:r>
          </a:p>
          <a:p>
            <a:pPr algn="ctr"/>
            <a:r>
              <a:rPr lang="en-US" dirty="0"/>
              <a:t>Developmental- Behavioral Pediatrics</a:t>
            </a:r>
            <a:endParaRPr lang="en-US"/>
          </a:p>
          <a:p>
            <a:pPr algn="ctr"/>
            <a:r>
              <a:rPr lang="en-US" dirty="0"/>
              <a:t>FussellJillJ@uams.edu</a:t>
            </a:r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89BEA-67C5-3247-8BAD-CE391A16166C}"/>
              </a:ext>
            </a:extLst>
          </p:cNvPr>
          <p:cNvSpPr txBox="1"/>
          <p:nvPr/>
        </p:nvSpPr>
        <p:spPr>
          <a:xfrm>
            <a:off x="4673635" y="3424684"/>
            <a:ext cx="446197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Associate Professor  </a:t>
            </a:r>
          </a:p>
          <a:p>
            <a:pPr algn="ctr"/>
            <a:r>
              <a:rPr lang="en-US" dirty="0"/>
              <a:t>Adolescent Medicine</a:t>
            </a:r>
            <a:endParaRPr lang="en-US" dirty="0">
              <a:cs typeface="Calibri"/>
            </a:endParaRPr>
          </a:p>
          <a:p>
            <a:pPr algn="ctr"/>
            <a:r>
              <a:rPr lang="en-US" dirty="0"/>
              <a:t>KCurran@uams.edu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82168D-64E7-0F0D-0ED5-84C3618C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5451" y="904679"/>
            <a:ext cx="1821118" cy="24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C11A58-444B-9651-34CD-747548EB8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4237" y="904679"/>
            <a:ext cx="1821118" cy="243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682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61AEA1-007E-D943-98E3-6DB66CEBA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033" y="747323"/>
            <a:ext cx="4595909" cy="3893560"/>
          </a:xfrm>
        </p:spPr>
        <p:txBody>
          <a:bodyPr>
            <a:normAutofit fontScale="32500" lnSpcReduction="20000"/>
          </a:bodyPr>
          <a:lstStyle/>
          <a:p>
            <a:r>
              <a:rPr lang="en-US" sz="4300" dirty="0"/>
              <a:t>Pediatric Subspecialty Fellowships, ~ 65 fellows in 2024</a:t>
            </a:r>
          </a:p>
          <a:p>
            <a:r>
              <a:rPr lang="en-US" sz="4300" dirty="0"/>
              <a:t>Department of Pediatrics (48)</a:t>
            </a:r>
          </a:p>
          <a:p>
            <a:pPr lvl="1"/>
            <a:r>
              <a:rPr lang="en-US" sz="4300" dirty="0"/>
              <a:t>Allery/Immunology (3)</a:t>
            </a:r>
          </a:p>
          <a:p>
            <a:pPr lvl="1"/>
            <a:r>
              <a:rPr lang="en-US" sz="4300" dirty="0"/>
              <a:t>Cardiology (7)   	</a:t>
            </a:r>
          </a:p>
          <a:p>
            <a:pPr lvl="1"/>
            <a:r>
              <a:rPr lang="en-US" sz="4300" dirty="0"/>
              <a:t>CVICU (2)</a:t>
            </a:r>
          </a:p>
          <a:p>
            <a:pPr lvl="1"/>
            <a:r>
              <a:rPr lang="en-US" sz="4300" dirty="0"/>
              <a:t>Cardiac Advanced Imaging (1)			 </a:t>
            </a:r>
          </a:p>
          <a:p>
            <a:pPr lvl="1"/>
            <a:r>
              <a:rPr lang="en-US" sz="4300" dirty="0"/>
              <a:t>Critical Care (8)          	</a:t>
            </a:r>
          </a:p>
          <a:p>
            <a:pPr lvl="1"/>
            <a:r>
              <a:rPr lang="en-US" sz="4300" dirty="0"/>
              <a:t>Developmental/Behavioral (1)</a:t>
            </a:r>
          </a:p>
          <a:p>
            <a:pPr lvl="1"/>
            <a:r>
              <a:rPr lang="en-US" sz="4300" dirty="0"/>
              <a:t>Emergency Medicine (9)</a:t>
            </a:r>
          </a:p>
          <a:p>
            <a:pPr lvl="1"/>
            <a:r>
              <a:rPr lang="en-US" sz="4300" dirty="0"/>
              <a:t>Heme </a:t>
            </a:r>
            <a:r>
              <a:rPr lang="en-US" sz="4300" dirty="0" err="1"/>
              <a:t>Onc</a:t>
            </a:r>
            <a:r>
              <a:rPr lang="en-US" sz="4300" dirty="0"/>
              <a:t> (5) </a:t>
            </a:r>
          </a:p>
          <a:p>
            <a:pPr lvl="1"/>
            <a:r>
              <a:rPr lang="en-US" sz="4300" dirty="0"/>
              <a:t>Neonatology (6)</a:t>
            </a:r>
          </a:p>
          <a:p>
            <a:pPr lvl="1"/>
            <a:r>
              <a:rPr lang="en-US" sz="4300" dirty="0"/>
              <a:t>Pulmonary (3)</a:t>
            </a:r>
          </a:p>
          <a:p>
            <a:pPr lvl="1"/>
            <a:r>
              <a:rPr lang="en-US" sz="4300" dirty="0"/>
              <a:t>Pediatric Hospital Medicine (2)</a:t>
            </a:r>
          </a:p>
          <a:p>
            <a:pPr lvl="1"/>
            <a:r>
              <a:rPr lang="en-US" sz="4300" dirty="0"/>
              <a:t>Child Abuse (1)</a:t>
            </a:r>
          </a:p>
          <a:p>
            <a:pPr lvl="1"/>
            <a:r>
              <a:rPr lang="en-US" sz="4300" dirty="0"/>
              <a:t>Endocrinology (new)</a:t>
            </a:r>
          </a:p>
          <a:p>
            <a:pPr lvl="1"/>
            <a:r>
              <a:rPr lang="en-US" sz="4300" dirty="0"/>
              <a:t>Gastroenterology in ACGME application process</a:t>
            </a:r>
          </a:p>
          <a:p>
            <a:endParaRPr lang="en-US" sz="16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124FF2A-9C91-674A-BEDB-1D8E02D22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24650"/>
            <a:ext cx="4038600" cy="3500437"/>
          </a:xfrm>
        </p:spPr>
        <p:txBody>
          <a:bodyPr>
            <a:normAutofit fontScale="32500" lnSpcReduction="20000"/>
          </a:bodyPr>
          <a:lstStyle/>
          <a:p>
            <a:r>
              <a:rPr lang="en-US" sz="4300"/>
              <a:t>Other Department Pediatric Fellows – </a:t>
            </a:r>
          </a:p>
          <a:p>
            <a:pPr lvl="1"/>
            <a:r>
              <a:rPr lang="en-US" sz="4300"/>
              <a:t>Anesthesia (2)	</a:t>
            </a:r>
          </a:p>
          <a:p>
            <a:pPr lvl="1"/>
            <a:r>
              <a:rPr lang="en-US" sz="4300"/>
              <a:t>Cardiac Anesthesia (1)	</a:t>
            </a:r>
          </a:p>
          <a:p>
            <a:pPr lvl="1"/>
            <a:r>
              <a:rPr lang="en-US" sz="4300"/>
              <a:t>Clinical Informatics (3)</a:t>
            </a:r>
          </a:p>
          <a:p>
            <a:pPr lvl="1"/>
            <a:r>
              <a:rPr lang="en-US" sz="4300"/>
              <a:t>Otolarygology (1)</a:t>
            </a:r>
          </a:p>
          <a:p>
            <a:pPr lvl="1"/>
            <a:r>
              <a:rPr lang="en-US" sz="4300"/>
              <a:t>Radiology (2)</a:t>
            </a:r>
          </a:p>
          <a:p>
            <a:pPr lvl="1"/>
            <a:r>
              <a:rPr lang="en-US" sz="4300"/>
              <a:t>Surgery (2)</a:t>
            </a:r>
          </a:p>
          <a:p>
            <a:pPr lvl="1"/>
            <a:r>
              <a:rPr lang="en-US" sz="4300"/>
              <a:t>Child/Adolescent Psychiatry (5)</a:t>
            </a:r>
          </a:p>
          <a:p>
            <a:pPr lvl="1"/>
            <a:r>
              <a:rPr lang="en-US" sz="4300"/>
              <a:t>Psychology (1) </a:t>
            </a:r>
          </a:p>
          <a:p>
            <a:pPr lvl="1"/>
            <a:endParaRPr lang="en-US" sz="330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4D7D2D-51D4-5C45-B3EE-F8A943F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63118"/>
            <a:ext cx="8229600" cy="1063229"/>
          </a:xfrm>
        </p:spPr>
        <p:txBody>
          <a:bodyPr/>
          <a:lstStyle/>
          <a:p>
            <a:r>
              <a:rPr lang="en-US" dirty="0"/>
              <a:t>Fellowships</a:t>
            </a:r>
          </a:p>
        </p:txBody>
      </p:sp>
    </p:spTree>
    <p:extLst>
      <p:ext uri="{BB962C8B-B14F-4D97-AF65-F5344CB8AC3E}">
        <p14:creationId xmlns:p14="http://schemas.microsoft.com/office/powerpoint/2010/main" val="1384685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5E85A-0E58-1E97-F431-7694088C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/>
              <a:t>Academic Opportunities with Fellows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9D26C8-0288-AEB1-D7A2-D3DF5735B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73274"/>
            <a:ext cx="8229600" cy="37373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Core Curriculum</a:t>
            </a:r>
          </a:p>
          <a:p>
            <a:pPr lvl="1"/>
            <a:r>
              <a:rPr lang="en-US" dirty="0">
                <a:hlinkClick r:id="rId2"/>
              </a:rPr>
              <a:t>ACGME Core</a:t>
            </a:r>
            <a:endParaRPr lang="en-US" dirty="0"/>
          </a:p>
          <a:p>
            <a:pPr lvl="2"/>
            <a:r>
              <a:rPr lang="en-US" dirty="0"/>
              <a:t>ethics, patient safety, professionalism, wellbeing, fatigue mitigation</a:t>
            </a:r>
          </a:p>
          <a:p>
            <a:pPr lvl="1"/>
            <a:r>
              <a:rPr lang="en-US" dirty="0">
                <a:hlinkClick r:id="rId3"/>
              </a:rPr>
              <a:t>ABP core</a:t>
            </a:r>
            <a:endParaRPr lang="en-US" dirty="0"/>
          </a:p>
          <a:p>
            <a:pPr lvl="2"/>
            <a:r>
              <a:rPr lang="en-US" dirty="0"/>
              <a:t>critical literature review, proficiency in teaching, scholarly activities core knowledge</a:t>
            </a:r>
          </a:p>
          <a:p>
            <a:r>
              <a:rPr lang="en-US" dirty="0"/>
              <a:t>Mentorship, Scholarship Oversight Committees</a:t>
            </a:r>
          </a:p>
          <a:p>
            <a:r>
              <a:rPr lang="en-US" dirty="0"/>
              <a:t>QI, Research</a:t>
            </a:r>
          </a:p>
          <a:p>
            <a:r>
              <a:rPr lang="en-US" dirty="0"/>
              <a:t>Fellows’ Research Forum </a:t>
            </a:r>
            <a:r>
              <a:rPr lang="en-US" dirty="0">
                <a:solidFill>
                  <a:srgbClr val="0432FF"/>
                </a:solidFill>
              </a:rPr>
              <a:t>May 15-16, 2025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94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C560-C20D-E2E5-C6B9-AB6071B9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Fellows’ Scholarly Advancement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7D307-BC3A-930D-532C-C78827EE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Launched July 2024</a:t>
            </a:r>
          </a:p>
          <a:p>
            <a:r>
              <a:rPr lang="en-US" dirty="0"/>
              <a:t>Volunteer participation, help fellows achieve higher level of academic competence</a:t>
            </a:r>
          </a:p>
          <a:p>
            <a:pPr lvl="1"/>
            <a:r>
              <a:rPr lang="en-US" dirty="0"/>
              <a:t>Individual and group mentorship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evelop a research project, specific aims page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Develop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career development plan tailored to the fellows’ career goals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provide external advice and support from domain-specific Scholarly Advancement Committees*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Clinical Research</a:t>
            </a: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Basic and Translational Research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Quality Improvement</a:t>
            </a:r>
          </a:p>
          <a:p>
            <a:pPr lvl="2"/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Outcomes/Clin Informati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cs/Health Disparities/Educational Research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1195EB-F026-C64C-779F-DC92390747CD}"/>
              </a:ext>
            </a:extLst>
          </p:cNvPr>
          <p:cNvSpPr txBox="1"/>
          <p:nvPr/>
        </p:nvSpPr>
        <p:spPr>
          <a:xfrm>
            <a:off x="3265714" y="4301412"/>
            <a:ext cx="282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(Where you can get involved!)</a:t>
            </a:r>
          </a:p>
        </p:txBody>
      </p:sp>
    </p:spTree>
    <p:extLst>
      <p:ext uri="{BB962C8B-B14F-4D97-AF65-F5344CB8AC3E}">
        <p14:creationId xmlns:p14="http://schemas.microsoft.com/office/powerpoint/2010/main" val="2166958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4B22-6BBE-61EF-68CA-8CCB187A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Student Education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5C0734-A4DE-A923-4A91-AB13FF4C2B4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1800" y="1138238"/>
            <a:ext cx="15494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la S. Brown, M.D.">
            <a:extLst>
              <a:ext uri="{FF2B5EF4-FFF2-40B4-BE49-F238E27FC236}">
                <a16:creationId xmlns:a16="http://schemas.microsoft.com/office/drawing/2014/main" id="{2453B1CE-9F51-0BE6-A24F-C37D4C53F4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0" y="1138238"/>
            <a:ext cx="15494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AB1D8-647E-E384-D7BF-B50E718A1728}"/>
              </a:ext>
            </a:extLst>
          </p:cNvPr>
          <p:cNvSpPr txBox="1"/>
          <p:nvPr/>
        </p:nvSpPr>
        <p:spPr>
          <a:xfrm>
            <a:off x="1439056" y="3223387"/>
            <a:ext cx="2852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Jacob Filipek, MD</a:t>
            </a:r>
          </a:p>
          <a:p>
            <a:r>
              <a:rPr lang="en-US" dirty="0"/>
              <a:t>Hospital Medicine</a:t>
            </a:r>
          </a:p>
          <a:p>
            <a:r>
              <a:rPr lang="en-US" dirty="0"/>
              <a:t>Associate Clerkship Director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F8823-01E3-4351-FB75-0B70089EBFFB}"/>
              </a:ext>
            </a:extLst>
          </p:cNvPr>
          <p:cNvSpPr txBox="1"/>
          <p:nvPr/>
        </p:nvSpPr>
        <p:spPr>
          <a:xfrm>
            <a:off x="5608276" y="3291285"/>
            <a:ext cx="2852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Carla Brown, MD</a:t>
            </a:r>
          </a:p>
          <a:p>
            <a:r>
              <a:rPr lang="en-US" dirty="0"/>
              <a:t>Neonatal Hospitalist</a:t>
            </a:r>
          </a:p>
          <a:p>
            <a:r>
              <a:rPr lang="en-US" dirty="0"/>
              <a:t>Associate Clerkship Director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78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53533E-66B2-B28A-A6DA-95103D379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Medical Student </a:t>
            </a:r>
            <a:br>
              <a:rPr lang="en-US" dirty="0"/>
            </a:br>
            <a:r>
              <a:rPr lang="en-US" dirty="0"/>
              <a:t>Education Opportunities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6C269-1551-27EA-DCCA-CE1148BBE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0516"/>
            <a:ext cx="8229600" cy="3394472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Honors in Pediatrics: Goal if research mentor is to have a product that is presented or published</a:t>
            </a:r>
          </a:p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Research project mentor</a:t>
            </a:r>
          </a:p>
          <a:p>
            <a:pPr marL="0" indent="0" algn="l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- Faculty shadowing opportunities</a:t>
            </a:r>
          </a:p>
          <a:p>
            <a:pPr algn="l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Junior Pediatrics Clerkship:</a:t>
            </a:r>
          </a:p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Mentor group leader, meet 4x during a block or roughly every other week</a:t>
            </a:r>
          </a:p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Team Based Learning Session Facilitator, TBLs are weekly every Friday (these are 		specialty specific week to week)</a:t>
            </a:r>
          </a:p>
          <a:p>
            <a:pPr marL="0" indent="0" algn="l"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ini-PALS (simulation with different scenarios, Jeff Montgomery in Emergency 		Medicine is contact person)</a:t>
            </a:r>
          </a:p>
        </p:txBody>
      </p:sp>
    </p:spTree>
    <p:extLst>
      <p:ext uri="{BB962C8B-B14F-4D97-AF65-F5344CB8AC3E}">
        <p14:creationId xmlns:p14="http://schemas.microsoft.com/office/powerpoint/2010/main" val="1941849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0D75BB-BE70-08FB-73BF-43DF8EF49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699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Medical Student </a:t>
            </a:r>
            <a:br>
              <a:rPr lang="en-US" dirty="0"/>
            </a:br>
            <a:r>
              <a:rPr lang="en-US" dirty="0"/>
              <a:t>Education Opportunities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0023CE-F0C2-55A2-2E0C-B64C2DE77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5" y="1203906"/>
            <a:ext cx="8229600" cy="339447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Senior Students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Pediatrics career advisor</a:t>
            </a:r>
          </a:p>
          <a:p>
            <a:pPr algn="l">
              <a:spcBef>
                <a:spcPts val="0"/>
              </a:spcBef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Non-pediatrics specific but great opportunities to get students interested in peds: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- Practice of Medicine I and II preceptor (meet throughout the year)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Mock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esidency interviews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Medical school interviews</a:t>
            </a:r>
          </a:p>
          <a:p>
            <a:pPr marL="0" indent="0" algn="l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Academic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ouse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dvisor (comes with 0.05-0.1 FTE and contact person is Becky 		Latch, interview required for this position)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DE51C-F0A7-5BBD-AF4C-B9BAE6862FF8}"/>
              </a:ext>
            </a:extLst>
          </p:cNvPr>
          <p:cNvSpPr txBox="1"/>
          <p:nvPr/>
        </p:nvSpPr>
        <p:spPr>
          <a:xfrm>
            <a:off x="3727173" y="3616428"/>
            <a:ext cx="4890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“We’re always interested in if someone has a cool new curriculum idea or lecture series.” – J. Filipek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818846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7972F9-F58A-32AA-A766-A3745C370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Oriaku A. Kas-Osoka, MD, MEd</a:t>
            </a:r>
          </a:p>
        </p:txBody>
      </p:sp>
      <p:pic>
        <p:nvPicPr>
          <p:cNvPr id="3" name="Picture 2" descr="A person in a white coat&#10;&#10;Description automatically generated">
            <a:extLst>
              <a:ext uri="{FF2B5EF4-FFF2-40B4-BE49-F238E27FC236}">
                <a16:creationId xmlns:a16="http://schemas.microsoft.com/office/drawing/2014/main" id="{D7772777-F5A0-B634-426C-B57DB3D654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959" y="1459950"/>
            <a:ext cx="4038600" cy="2545556"/>
          </a:xfrm>
          <a:prstGeom prst="rect">
            <a:avLst/>
          </a:prstGeom>
          <a:noFill/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869E7F02-1DA3-A3C7-D466-8FC35CB83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1900" y="1879050"/>
            <a:ext cx="5626100" cy="2545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Pediatric Residency Program Director</a:t>
            </a:r>
          </a:p>
          <a:p>
            <a:pPr marL="0" indent="0" algn="ctr">
              <a:buNone/>
            </a:pPr>
            <a:r>
              <a:rPr lang="en-US" sz="2000">
                <a:cs typeface="Calibri"/>
              </a:rPr>
              <a:t>Associate Professor</a:t>
            </a:r>
          </a:p>
          <a:p>
            <a:pPr marL="0" indent="0" algn="ctr">
              <a:buNone/>
            </a:pPr>
            <a:r>
              <a:rPr lang="en-US" sz="2000">
                <a:cs typeface="Calibri"/>
              </a:rPr>
              <a:t>Adolescent Medicine</a:t>
            </a:r>
          </a:p>
          <a:p>
            <a:pPr marL="0" indent="0" algn="ctr">
              <a:buNone/>
            </a:pPr>
            <a:r>
              <a:rPr lang="en-US" sz="2000" dirty="0">
                <a:cs typeface="Calibri"/>
              </a:rPr>
              <a:t>Okasosoka@uams.edu</a:t>
            </a:r>
          </a:p>
        </p:txBody>
      </p:sp>
    </p:spTree>
    <p:extLst>
      <p:ext uri="{BB962C8B-B14F-4D97-AF65-F5344CB8AC3E}">
        <p14:creationId xmlns:p14="http://schemas.microsoft.com/office/powerpoint/2010/main" val="2854591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63BA-34DA-2B4D-BE52-043CF0455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Residency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A5654-10AF-4F45-8F08-ACB18F911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599" y="924787"/>
            <a:ext cx="7926978" cy="18497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 dirty="0"/>
              <a:t>96 Residents total</a:t>
            </a:r>
            <a:r>
              <a:rPr lang="en-US" sz="1800" dirty="0"/>
              <a:t>: 75 Categorial Pediatric Residents, 19 Medicine/Pediatrics, </a:t>
            </a:r>
          </a:p>
          <a:p>
            <a:pPr marL="0" indent="0">
              <a:buNone/>
            </a:pPr>
            <a:r>
              <a:rPr lang="en-US" sz="1800" dirty="0"/>
              <a:t>	2 Child Neurology</a:t>
            </a:r>
            <a:endParaRPr lang="en-US" sz="1800" dirty="0">
              <a:ea typeface="Calibri"/>
              <a:cs typeface="Calibri"/>
            </a:endParaRPr>
          </a:p>
          <a:p>
            <a:r>
              <a:rPr lang="en-US" sz="1800" b="1" dirty="0"/>
              <a:t>3</a:t>
            </a:r>
            <a:r>
              <a:rPr lang="en-US" sz="1800" dirty="0"/>
              <a:t> Pediatric Chief Residents (4</a:t>
            </a:r>
            <a:r>
              <a:rPr lang="en-US" sz="1800" baseline="30000" dirty="0"/>
              <a:t>th</a:t>
            </a:r>
            <a:r>
              <a:rPr lang="en-US" sz="1800" dirty="0"/>
              <a:t> Year)</a:t>
            </a:r>
            <a:endParaRPr lang="en-US" sz="1800" dirty="0">
              <a:ea typeface="Calibri"/>
              <a:cs typeface="Calibri"/>
            </a:endParaRPr>
          </a:p>
          <a:p>
            <a:r>
              <a:rPr lang="en-US" sz="1800" b="1" dirty="0">
                <a:ea typeface="Calibri" panose="020F0502020204030204"/>
                <a:cs typeface="Calibri" panose="020F0502020204030204"/>
              </a:rPr>
              <a:t>4 </a:t>
            </a:r>
            <a:r>
              <a:rPr lang="en-US" sz="1800" dirty="0">
                <a:ea typeface="Calibri" panose="020F0502020204030204"/>
                <a:cs typeface="Calibri" panose="020F0502020204030204"/>
              </a:rPr>
              <a:t>Associate Program Directors</a:t>
            </a:r>
          </a:p>
          <a:p>
            <a:pPr lvl="1"/>
            <a:r>
              <a:rPr lang="en-US" sz="1400" dirty="0">
                <a:ea typeface="Calibri"/>
                <a:cs typeface="Calibri"/>
              </a:rPr>
              <a:t>Rachel Millner (Nephrology)</a:t>
            </a:r>
          </a:p>
          <a:p>
            <a:pPr lvl="1"/>
            <a:r>
              <a:rPr lang="en-US" sz="1400" dirty="0">
                <a:ea typeface="Calibri"/>
                <a:cs typeface="Calibri"/>
              </a:rPr>
              <a:t>Shruti </a:t>
            </a:r>
            <a:r>
              <a:rPr lang="en-US" sz="1400" err="1">
                <a:ea typeface="Calibri"/>
                <a:cs typeface="Calibri"/>
              </a:rPr>
              <a:t>Tewar</a:t>
            </a:r>
            <a:r>
              <a:rPr lang="en-US" sz="1400">
                <a:ea typeface="Calibri"/>
                <a:cs typeface="Calibri"/>
              </a:rPr>
              <a:t> (Behavior &amp; Development)</a:t>
            </a:r>
          </a:p>
          <a:p>
            <a:pPr lvl="1"/>
            <a:r>
              <a:rPr lang="en-US" sz="1400">
                <a:ea typeface="Calibri"/>
                <a:cs typeface="Calibri"/>
              </a:rPr>
              <a:t>Paul Drake (Neurology)</a:t>
            </a:r>
            <a:endParaRPr lang="en-US" sz="1400" dirty="0">
              <a:ea typeface="Calibri"/>
              <a:cs typeface="Calibri"/>
            </a:endParaRPr>
          </a:p>
          <a:p>
            <a:pPr lvl="1"/>
            <a:r>
              <a:rPr lang="en-US" sz="1400" dirty="0">
                <a:ea typeface="Calibri"/>
                <a:cs typeface="Calibri"/>
              </a:rPr>
              <a:t>Richard Blaszak (Nephrology)</a:t>
            </a:r>
          </a:p>
          <a:p>
            <a:r>
              <a:rPr lang="en-US" sz="1800" dirty="0"/>
              <a:t>Several opportunities are available to engage with our residents:</a:t>
            </a:r>
          </a:p>
          <a:p>
            <a:pPr lvl="1"/>
            <a:r>
              <a:rPr lang="en-US" sz="1800" b="1" dirty="0"/>
              <a:t>Clinical Experience</a:t>
            </a:r>
            <a:r>
              <a:rPr lang="en-US" sz="1800" dirty="0"/>
              <a:t>: Residents rotate throughout ACH (and UAMS)</a:t>
            </a:r>
          </a:p>
          <a:p>
            <a:pPr lvl="1"/>
            <a:r>
              <a:rPr lang="en-US" sz="1800" dirty="0"/>
              <a:t>“On the job” education from you is essential for a robust clinical experience</a:t>
            </a:r>
          </a:p>
        </p:txBody>
      </p:sp>
    </p:spTree>
    <p:extLst>
      <p:ext uri="{BB962C8B-B14F-4D97-AF65-F5344CB8AC3E}">
        <p14:creationId xmlns:p14="http://schemas.microsoft.com/office/powerpoint/2010/main" val="1909272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63BA-34DA-2B4D-BE52-043CF045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66"/>
            <a:ext cx="8229600" cy="857250"/>
          </a:xfrm>
        </p:spPr>
        <p:txBody>
          <a:bodyPr/>
          <a:lstStyle/>
          <a:p>
            <a:r>
              <a:rPr lang="en-US" dirty="0"/>
              <a:t>Pediatric Residency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A5654-10AF-4F45-8F08-ACB18F911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599" y="718412"/>
            <a:ext cx="7926978" cy="34245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400" b="1" dirty="0"/>
              <a:t>Clinical Structure</a:t>
            </a:r>
            <a:endParaRPr lang="en-US" sz="1400" dirty="0">
              <a:ea typeface="Calibri"/>
              <a:cs typeface="Calibri"/>
            </a:endParaRPr>
          </a:p>
          <a:p>
            <a:pPr lvl="1"/>
            <a:r>
              <a:rPr lang="en-US" sz="1400" dirty="0">
                <a:ea typeface="Calibri"/>
                <a:cs typeface="Calibri"/>
              </a:rPr>
              <a:t>Thirteen 4-week blocks</a:t>
            </a:r>
          </a:p>
          <a:p>
            <a:pPr lvl="1"/>
            <a:r>
              <a:rPr lang="en-US" sz="1400" dirty="0">
                <a:ea typeface="Calibri"/>
                <a:cs typeface="Calibri"/>
              </a:rPr>
              <a:t>Potential Transition to X+Y or 4+1 Schedule in 2025-2026</a:t>
            </a:r>
          </a:p>
          <a:p>
            <a:pPr lvl="2"/>
            <a:r>
              <a:rPr lang="en-US" sz="1400" dirty="0">
                <a:ea typeface="Calibri"/>
                <a:cs typeface="Calibri"/>
              </a:rPr>
              <a:t>Separates out general pediatrics outpatient experience</a:t>
            </a:r>
          </a:p>
          <a:p>
            <a:pPr lvl="2"/>
            <a:r>
              <a:rPr lang="en-US" sz="1400" dirty="0">
                <a:ea typeface="Calibri"/>
                <a:cs typeface="Calibri"/>
              </a:rPr>
              <a:t>Allows for improved continuity of care in all areas</a:t>
            </a:r>
          </a:p>
          <a:p>
            <a:pPr lvl="2"/>
            <a:r>
              <a:rPr lang="en-US" sz="1400" dirty="0">
                <a:ea typeface="Calibri"/>
                <a:cs typeface="Calibri"/>
              </a:rPr>
              <a:t>Allows for increased access to subspecialty experiences early on</a:t>
            </a:r>
          </a:p>
          <a:p>
            <a:r>
              <a:rPr lang="en-US" sz="1400" b="1" dirty="0">
                <a:ea typeface="Calibri"/>
                <a:cs typeface="Calibri"/>
              </a:rPr>
              <a:t>*NEW* ACGME Pediatric Residency Requirements</a:t>
            </a:r>
          </a:p>
          <a:p>
            <a:pPr lvl="1"/>
            <a:r>
              <a:rPr lang="en-US" sz="1400" dirty="0">
                <a:ea typeface="Calibri"/>
                <a:cs typeface="Calibri"/>
              </a:rPr>
              <a:t>Go into effect in 2025</a:t>
            </a:r>
          </a:p>
          <a:p>
            <a:pPr lvl="1"/>
            <a:r>
              <a:rPr lang="en-US" sz="1400" dirty="0">
                <a:ea typeface="Calibri"/>
                <a:cs typeface="Calibri"/>
              </a:rPr>
              <a:t>Additional Mental Health Rotation</a:t>
            </a:r>
          </a:p>
          <a:p>
            <a:pPr lvl="1"/>
            <a:r>
              <a:rPr lang="en-US" sz="1400" dirty="0">
                <a:ea typeface="Calibri"/>
                <a:cs typeface="Calibri"/>
              </a:rPr>
              <a:t>Allows for all programs to transition to X+Y scheduling</a:t>
            </a:r>
          </a:p>
          <a:p>
            <a:r>
              <a:rPr lang="en-US" sz="1400" b="1" dirty="0">
                <a:ea typeface="Calibri"/>
                <a:cs typeface="Calibri"/>
              </a:rPr>
              <a:t>Faculty Newsletter</a:t>
            </a:r>
          </a:p>
          <a:p>
            <a:pPr lvl="1"/>
            <a:r>
              <a:rPr lang="en-US" sz="1400" dirty="0">
                <a:ea typeface="Calibri"/>
                <a:cs typeface="Calibri"/>
              </a:rPr>
              <a:t>Sent out monthly (beginning of every block)</a:t>
            </a:r>
          </a:p>
          <a:p>
            <a:pPr lvl="1"/>
            <a:r>
              <a:rPr lang="en-US" sz="1400" dirty="0">
                <a:ea typeface="Calibri"/>
                <a:cs typeface="Calibri"/>
              </a:rPr>
              <a:t>Has Tips &amp; Tricks, Updates, Educational Pearls</a:t>
            </a:r>
          </a:p>
        </p:txBody>
      </p:sp>
    </p:spTree>
    <p:extLst>
      <p:ext uri="{BB962C8B-B14F-4D97-AF65-F5344CB8AC3E}">
        <p14:creationId xmlns:p14="http://schemas.microsoft.com/office/powerpoint/2010/main" val="390231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82398-01D3-384C-8CFC-6AC8C69B1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12630" y="1644065"/>
            <a:ext cx="5373973" cy="2545556"/>
          </a:xfrm>
        </p:spPr>
        <p:txBody>
          <a:bodyPr>
            <a:normAutofit/>
          </a:bodyPr>
          <a:lstStyle/>
          <a:p>
            <a:r>
              <a:rPr lang="en-US" b="1" dirty="0"/>
              <a:t>Executive Vice Chair</a:t>
            </a:r>
          </a:p>
          <a:p>
            <a:r>
              <a:rPr lang="en-US" sz="2400" b="1" dirty="0"/>
              <a:t>Professor, Division of Critical Care</a:t>
            </a:r>
          </a:p>
          <a:p>
            <a:r>
              <a:rPr lang="en-US" b="1" dirty="0">
                <a:hlinkClick r:id="rId2"/>
              </a:rPr>
              <a:t>SchexnayderSM@uams.edu</a:t>
            </a:r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92383-2F8D-004C-A413-8C448DA5F2FB}"/>
              </a:ext>
            </a:extLst>
          </p:cNvPr>
          <p:cNvSpPr txBox="1">
            <a:spLocks/>
          </p:cNvSpPr>
          <p:nvPr/>
        </p:nvSpPr>
        <p:spPr>
          <a:xfrm>
            <a:off x="407882" y="16423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4A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Steve Schexnayder, 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56DDA-A503-D5ED-23A0-2FE4A078F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85" y="1284300"/>
            <a:ext cx="2302282" cy="230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693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FB5D-5B07-D740-AF57-8337EDABA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Residency Opportunities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C0CF342-5415-3645-A435-90043AB9B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75611" cy="2385365"/>
          </a:xfrm>
        </p:spPr>
        <p:txBody>
          <a:bodyPr>
            <a:normAutofit fontScale="85000" lnSpcReduction="20000"/>
          </a:bodyPr>
          <a:lstStyle/>
          <a:p>
            <a:r>
              <a:rPr lang="en-US" sz="1800" b="1" dirty="0"/>
              <a:t>Didactic Education</a:t>
            </a:r>
          </a:p>
          <a:p>
            <a:pPr lvl="1"/>
            <a:r>
              <a:rPr lang="en-US" sz="1400" dirty="0"/>
              <a:t>Attend (or moderate) </a:t>
            </a:r>
            <a:r>
              <a:rPr lang="en-US" sz="1400" b="1" dirty="0"/>
              <a:t>Morning Report </a:t>
            </a:r>
          </a:p>
          <a:p>
            <a:pPr marL="457200" lvl="1" indent="0">
              <a:buNone/>
            </a:pPr>
            <a:r>
              <a:rPr lang="en-US" sz="1400" i="1" dirty="0"/>
              <a:t>	Weekdays at 8AM (Rachel Milner &amp; Team)</a:t>
            </a:r>
            <a:endParaRPr lang="en-US" sz="1400" dirty="0"/>
          </a:p>
          <a:p>
            <a:pPr lvl="1"/>
            <a:r>
              <a:rPr lang="en-US" sz="1500" dirty="0"/>
              <a:t>Teach at Resident </a:t>
            </a:r>
            <a:r>
              <a:rPr lang="en-US" sz="1500" b="1" dirty="0"/>
              <a:t>Noon Conference/Academic Half-Day </a:t>
            </a:r>
          </a:p>
          <a:p>
            <a:pPr marL="457200" lvl="1" indent="0">
              <a:buNone/>
            </a:pPr>
            <a:r>
              <a:rPr lang="en-US" sz="1500" i="1" dirty="0"/>
              <a:t>	Curriculum Committee (Kas/Chiefs, works 	with Educational Champions)</a:t>
            </a:r>
          </a:p>
          <a:p>
            <a:pPr marL="457200" lvl="1" indent="0">
              <a:buNone/>
            </a:pPr>
            <a:r>
              <a:rPr lang="en-US" sz="1500" i="1" dirty="0"/>
              <a:t>	AHD every other week, Noon conference on 	off-week</a:t>
            </a:r>
          </a:p>
          <a:p>
            <a:pPr lvl="1"/>
            <a:r>
              <a:rPr lang="en-US" sz="1500" b="1" dirty="0"/>
              <a:t>Board Review </a:t>
            </a:r>
            <a:r>
              <a:rPr lang="en-US" sz="1500" i="1" dirty="0"/>
              <a:t>Fridays at 12, mixed into AHD</a:t>
            </a:r>
          </a:p>
          <a:p>
            <a:pPr lvl="1"/>
            <a:r>
              <a:rPr lang="en-US" sz="1500" dirty="0"/>
              <a:t>Lecture at </a:t>
            </a:r>
            <a:r>
              <a:rPr lang="en-US" sz="1500" b="1" dirty="0"/>
              <a:t>Grand Rounds/Peds Place </a:t>
            </a:r>
            <a:r>
              <a:rPr lang="en-US" sz="1500" i="1" dirty="0"/>
              <a:t>every other Thursday (Jill </a:t>
            </a:r>
            <a:r>
              <a:rPr lang="en-US" sz="1500" i="1" dirty="0" err="1"/>
              <a:t>Fussell</a:t>
            </a:r>
            <a:r>
              <a:rPr lang="en-US" sz="1500" i="1" dirty="0"/>
              <a:t>/Kelly Curran)</a:t>
            </a:r>
            <a:endParaRPr lang="en-US" sz="1500" dirty="0"/>
          </a:p>
          <a:p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9614A7E-7517-E24B-BD10-AF885E78052B}"/>
              </a:ext>
            </a:extLst>
          </p:cNvPr>
          <p:cNvSpPr txBox="1">
            <a:spLocks/>
          </p:cNvSpPr>
          <p:nvPr/>
        </p:nvSpPr>
        <p:spPr>
          <a:xfrm>
            <a:off x="4532811" y="1063227"/>
            <a:ext cx="4075611" cy="3064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Asynchronous Learning</a:t>
            </a:r>
          </a:p>
          <a:p>
            <a:pPr lvl="1"/>
            <a:r>
              <a:rPr lang="en-US" sz="1500" dirty="0"/>
              <a:t>JEDI: online teaching platform </a:t>
            </a:r>
            <a:r>
              <a:rPr lang="en-US" sz="1500" i="1" dirty="0"/>
              <a:t>(Jared Beavers)</a:t>
            </a:r>
          </a:p>
          <a:p>
            <a:r>
              <a:rPr lang="en-US" sz="1800" b="1" dirty="0"/>
              <a:t>Scholarship</a:t>
            </a:r>
          </a:p>
          <a:p>
            <a:pPr lvl="1"/>
            <a:r>
              <a:rPr lang="en-US" sz="1500" dirty="0"/>
              <a:t>Research</a:t>
            </a:r>
          </a:p>
          <a:p>
            <a:pPr lvl="1"/>
            <a:r>
              <a:rPr lang="en-US" sz="1500" dirty="0"/>
              <a:t>Quality Improvement</a:t>
            </a:r>
          </a:p>
          <a:p>
            <a:r>
              <a:rPr lang="en-US" sz="1800" b="1" dirty="0"/>
              <a:t>Engagement</a:t>
            </a:r>
          </a:p>
          <a:p>
            <a:pPr lvl="1"/>
            <a:r>
              <a:rPr lang="en-US" sz="1500" i="1" dirty="0"/>
              <a:t>Numerous resident committees</a:t>
            </a:r>
          </a:p>
          <a:p>
            <a:pPr lvl="2"/>
            <a:r>
              <a:rPr lang="en-US" sz="1500" dirty="0"/>
              <a:t>Recruitment Committee</a:t>
            </a:r>
          </a:p>
          <a:p>
            <a:pPr lvl="2"/>
            <a:r>
              <a:rPr lang="en-US" sz="1500" dirty="0"/>
              <a:t>Curriculum Committee</a:t>
            </a:r>
          </a:p>
          <a:p>
            <a:pPr lvl="2"/>
            <a:r>
              <a:rPr lang="en-US" sz="1500" dirty="0"/>
              <a:t>Coaching Committee</a:t>
            </a:r>
          </a:p>
          <a:p>
            <a:pPr lvl="2"/>
            <a:r>
              <a:rPr lang="en-US" sz="1500" dirty="0"/>
              <a:t>Program Evaluation Committee</a:t>
            </a:r>
          </a:p>
          <a:p>
            <a:pPr lvl="2"/>
            <a:r>
              <a:rPr lang="en-US" sz="1500" dirty="0"/>
              <a:t>Clinical Competency Committee</a:t>
            </a:r>
          </a:p>
          <a:p>
            <a:pPr lvl="1"/>
            <a:r>
              <a:rPr lang="en-US" sz="1400" dirty="0"/>
              <a:t>Mentorship</a:t>
            </a:r>
          </a:p>
          <a:p>
            <a:pPr lvl="2"/>
            <a:r>
              <a:rPr lang="en-US" sz="1500" dirty="0"/>
              <a:t>Project Support/Sponsorship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77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63BA-34DA-2B4D-BE52-043CF0455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8679"/>
            <a:ext cx="8229600" cy="857250"/>
          </a:xfrm>
        </p:spPr>
        <p:txBody>
          <a:bodyPr/>
          <a:lstStyle/>
          <a:p>
            <a:r>
              <a:rPr lang="en-US" dirty="0"/>
              <a:t>Specific Educational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A5654-10AF-4F45-8F08-ACB18F911B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178787"/>
            <a:ext cx="4191000" cy="334327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Residents and Medical Students in clinic and inpatient wards </a:t>
            </a:r>
          </a:p>
          <a:p>
            <a:r>
              <a:rPr lang="en-US" dirty="0"/>
              <a:t>JEDI – electronic resident teaching platform that houses lectures, slides, videos, quizzes,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2A778-F5F4-BB48-B981-1DD7BD7A0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77515"/>
            <a:ext cx="4038600" cy="30432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Competitive Departmental grants for Educational Innovations </a:t>
            </a:r>
          </a:p>
          <a:p>
            <a:r>
              <a:rPr lang="en-US" dirty="0"/>
              <a:t>Specialty rounds, e.g. Schwartz Rounds, Grand Rounds, Health Equity Grand Rounds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8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Evaluations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65159"/>
            <a:ext cx="8229600" cy="34337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Essential for Clinician Educators and helpful for Clinical Attendings in the Annual Review and P&amp;T process</a:t>
            </a:r>
          </a:p>
          <a:p>
            <a:r>
              <a:rPr lang="en-US" sz="2400" dirty="0"/>
              <a:t>Evaluations: currently done through </a:t>
            </a:r>
          </a:p>
          <a:p>
            <a:pPr lvl="1"/>
            <a:r>
              <a:rPr lang="en-US" sz="2000" dirty="0"/>
              <a:t>OASIS for Medical Students </a:t>
            </a:r>
            <a:endParaRPr lang="en-US" sz="2000" dirty="0">
              <a:ea typeface="Calibri"/>
              <a:cs typeface="Calibri"/>
            </a:endParaRPr>
          </a:p>
          <a:p>
            <a:pPr lvl="1"/>
            <a:r>
              <a:rPr lang="en-US" sz="2000" dirty="0"/>
              <a:t>New Innovations for Residents and Fellows (</a:t>
            </a:r>
            <a:r>
              <a:rPr lang="en-US" sz="2000" dirty="0">
                <a:hlinkClick r:id="rId2"/>
              </a:rPr>
              <a:t>How To</a:t>
            </a:r>
            <a:r>
              <a:rPr lang="en-US" sz="2000" dirty="0"/>
              <a:t>)</a:t>
            </a:r>
            <a:endParaRPr lang="en-US" sz="2000">
              <a:ea typeface="Calibri"/>
              <a:cs typeface="Calibri"/>
            </a:endParaRPr>
          </a:p>
          <a:p>
            <a:r>
              <a:rPr lang="en-US" sz="2400" dirty="0"/>
              <a:t>Lecture Evaluations </a:t>
            </a:r>
            <a:endParaRPr lang="en-US" sz="2400" dirty="0">
              <a:ea typeface="Calibri"/>
              <a:cs typeface="Calibri"/>
            </a:endParaRPr>
          </a:p>
          <a:p>
            <a:pPr lvl="1"/>
            <a:r>
              <a:rPr lang="en-US" sz="2000" dirty="0">
                <a:ea typeface="Calibri"/>
                <a:cs typeface="Calibri"/>
              </a:rPr>
              <a:t>Currently being done through </a:t>
            </a:r>
            <a:r>
              <a:rPr lang="en-US" sz="2000" dirty="0" err="1">
                <a:ea typeface="Calibri"/>
                <a:cs typeface="Calibri"/>
              </a:rPr>
              <a:t>RedCap</a:t>
            </a:r>
            <a:r>
              <a:rPr lang="en-US" sz="2000" dirty="0">
                <a:ea typeface="Calibri"/>
                <a:cs typeface="Calibri"/>
              </a:rPr>
              <a:t> (Conference Cash+ for Residents)</a:t>
            </a:r>
          </a:p>
        </p:txBody>
      </p:sp>
    </p:spTree>
    <p:extLst>
      <p:ext uri="{BB962C8B-B14F-4D97-AF65-F5344CB8AC3E}">
        <p14:creationId xmlns:p14="http://schemas.microsoft.com/office/powerpoint/2010/main" val="1190687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3E9F-FAAD-3644-A429-6FBD30AF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1000"/>
            <a:ext cx="9144000" cy="2139553"/>
          </a:xfrm>
        </p:spPr>
        <p:txBody>
          <a:bodyPr>
            <a:normAutofit/>
          </a:bodyPr>
          <a:lstStyle/>
          <a:p>
            <a:r>
              <a:rPr lang="en-US" sz="4000" dirty="0"/>
              <a:t>2024 Pediatric Compensation Plan Overview</a:t>
            </a:r>
          </a:p>
        </p:txBody>
      </p:sp>
    </p:spTree>
    <p:extLst>
      <p:ext uri="{BB962C8B-B14F-4D97-AF65-F5344CB8AC3E}">
        <p14:creationId xmlns:p14="http://schemas.microsoft.com/office/powerpoint/2010/main" val="3859008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251170-6B2D-0848-A3F1-448ADB2B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576" y="-4471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Current Compensation Committee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EB7FA5-5EA5-C24A-A703-58CA410DF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0248" y="916405"/>
            <a:ext cx="4038600" cy="245210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en-US" sz="1600" b="1" dirty="0"/>
              <a:t>Key Functions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1600" dirty="0"/>
              <a:t>Identify provider and physician work-force needs for replacement and growth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1600" dirty="0"/>
              <a:t>Develop strategy and model for physician compensation and assess impact on ACH and UAMS funds flow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Identify key performance metrics for physicians, providers and programs including non-clinical responsibilities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/>
              <a:t>Make recommendations to CHEC* which makes the final determination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C3A5672-EC02-084A-8203-E32FDA943684}"/>
              </a:ext>
            </a:extLst>
          </p:cNvPr>
          <p:cNvSpPr txBox="1">
            <a:spLocks/>
          </p:cNvSpPr>
          <p:nvPr/>
        </p:nvSpPr>
        <p:spPr>
          <a:xfrm>
            <a:off x="582870" y="802243"/>
            <a:ext cx="3670884" cy="42404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Ashley Ross, MD </a:t>
            </a:r>
            <a:r>
              <a:rPr lang="en-US" sz="1200" dirty="0">
                <a:solidFill>
                  <a:schemeClr val="bg1"/>
                </a:solidFill>
              </a:rPr>
              <a:t>– Co-chair, Neonatology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Renee </a:t>
            </a:r>
            <a:r>
              <a:rPr lang="en-US" sz="1200" b="1" dirty="0" err="1">
                <a:solidFill>
                  <a:schemeClr val="bg1"/>
                </a:solidFill>
              </a:rPr>
              <a:t>Bornemeier</a:t>
            </a:r>
            <a:r>
              <a:rPr lang="en-US" sz="1200" b="1" dirty="0">
                <a:solidFill>
                  <a:schemeClr val="bg1"/>
                </a:solidFill>
              </a:rPr>
              <a:t>, MD </a:t>
            </a:r>
            <a:r>
              <a:rPr lang="en-US" sz="1200" dirty="0">
                <a:solidFill>
                  <a:schemeClr val="bg1"/>
                </a:solidFill>
              </a:rPr>
              <a:t>– Co-Chair, Cardiology, ADFAD</a:t>
            </a: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</a:rPr>
              <a:t>Karen </a:t>
            </a:r>
            <a:r>
              <a:rPr lang="en-US" sz="1200" b="1" dirty="0" err="1">
                <a:solidFill>
                  <a:schemeClr val="bg1"/>
                </a:solidFill>
              </a:rPr>
              <a:t>Farst</a:t>
            </a:r>
            <a:r>
              <a:rPr lang="en-US" sz="1200" b="1" dirty="0">
                <a:solidFill>
                  <a:schemeClr val="bg1"/>
                </a:solidFill>
              </a:rPr>
              <a:t>, MD - </a:t>
            </a:r>
            <a:r>
              <a:rPr lang="en-US" sz="1200" dirty="0">
                <a:solidFill>
                  <a:schemeClr val="bg1"/>
                </a:solidFill>
              </a:rPr>
              <a:t>ACH COS, TCAR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Rob Williams, MD </a:t>
            </a:r>
            <a:r>
              <a:rPr lang="en-US" sz="1200" dirty="0">
                <a:solidFill>
                  <a:schemeClr val="bg1"/>
                </a:solidFill>
              </a:rPr>
              <a:t>– ACNW CMO, Ped Emergency Med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Robert </a:t>
            </a:r>
            <a:r>
              <a:rPr lang="en-US" sz="1200" b="1" dirty="0" err="1">
                <a:solidFill>
                  <a:schemeClr val="bg1"/>
                </a:solidFill>
              </a:rPr>
              <a:t>Saylors</a:t>
            </a:r>
            <a:r>
              <a:rPr lang="en-US" sz="1200" b="1" dirty="0">
                <a:solidFill>
                  <a:schemeClr val="bg1"/>
                </a:solidFill>
              </a:rPr>
              <a:t>, MD – </a:t>
            </a:r>
            <a:r>
              <a:rPr lang="en-US" sz="1200" dirty="0">
                <a:solidFill>
                  <a:schemeClr val="bg1"/>
                </a:solidFill>
              </a:rPr>
              <a:t>ACNW COS, Heme-</a:t>
            </a:r>
            <a:r>
              <a:rPr lang="en-US" sz="1200" dirty="0" err="1">
                <a:solidFill>
                  <a:schemeClr val="bg1"/>
                </a:solidFill>
              </a:rPr>
              <a:t>Onc</a:t>
            </a:r>
            <a:endParaRPr lang="en-US" sz="1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Bill Steinbach, MD – </a:t>
            </a:r>
            <a:r>
              <a:rPr lang="en-US" sz="1200" dirty="0">
                <a:solidFill>
                  <a:schemeClr val="bg1"/>
                </a:solidFill>
              </a:rPr>
              <a:t>PIC, DOP Chair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Todd Maxson, MD – </a:t>
            </a:r>
            <a:r>
              <a:rPr lang="en-US" sz="1200" dirty="0">
                <a:solidFill>
                  <a:schemeClr val="bg1"/>
                </a:solidFill>
              </a:rPr>
              <a:t>SIC, Peds Surgery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Pete </a:t>
            </a:r>
            <a:r>
              <a:rPr lang="en-US" sz="1200" b="1" dirty="0" err="1">
                <a:solidFill>
                  <a:schemeClr val="bg1"/>
                </a:solidFill>
              </a:rPr>
              <a:t>Mourani</a:t>
            </a:r>
            <a:r>
              <a:rPr lang="en-US" sz="1200" b="1" dirty="0">
                <a:solidFill>
                  <a:schemeClr val="bg1"/>
                </a:solidFill>
              </a:rPr>
              <a:t>, MD – </a:t>
            </a:r>
            <a:r>
              <a:rPr lang="en-US" sz="1200" dirty="0">
                <a:solidFill>
                  <a:schemeClr val="bg1"/>
                </a:solidFill>
              </a:rPr>
              <a:t>ACRI President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Rick Barr, MD </a:t>
            </a:r>
            <a:r>
              <a:rPr lang="en-US" sz="1200" dirty="0">
                <a:solidFill>
                  <a:schemeClr val="bg1"/>
                </a:solidFill>
              </a:rPr>
              <a:t>– ACCCAO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Tamara Perry, MD </a:t>
            </a:r>
            <a:r>
              <a:rPr lang="en-US" sz="1200" dirty="0">
                <a:solidFill>
                  <a:schemeClr val="bg1"/>
                </a:solidFill>
              </a:rPr>
              <a:t>– Allergy Immunology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Theresa Wyrick, MD – </a:t>
            </a:r>
            <a:r>
              <a:rPr lang="en-US" sz="1200" dirty="0">
                <a:solidFill>
                  <a:schemeClr val="bg1"/>
                </a:solidFill>
              </a:rPr>
              <a:t>Ortho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Steve </a:t>
            </a:r>
            <a:r>
              <a:rPr lang="en-US" sz="1200" b="1" dirty="0" err="1">
                <a:solidFill>
                  <a:schemeClr val="bg1"/>
                </a:solidFill>
              </a:rPr>
              <a:t>Schexnayder</a:t>
            </a:r>
            <a:r>
              <a:rPr lang="en-US" sz="1200" b="1" dirty="0">
                <a:solidFill>
                  <a:schemeClr val="bg1"/>
                </a:solidFill>
              </a:rPr>
              <a:t>, MD – </a:t>
            </a:r>
            <a:r>
              <a:rPr lang="en-US" sz="1200" dirty="0">
                <a:solidFill>
                  <a:schemeClr val="bg1"/>
                </a:solidFill>
              </a:rPr>
              <a:t>Peds Critical Care</a:t>
            </a:r>
          </a:p>
          <a:p>
            <a:pPr marL="0" indent="0" algn="ctr"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</a:rPr>
              <a:t>Sid </a:t>
            </a:r>
            <a:r>
              <a:rPr lang="en-US" sz="1200" b="1" dirty="0" err="1">
                <a:solidFill>
                  <a:schemeClr val="bg1"/>
                </a:solidFill>
              </a:rPr>
              <a:t>Dassinger</a:t>
            </a:r>
            <a:r>
              <a:rPr lang="en-US" sz="1200" b="1" dirty="0">
                <a:solidFill>
                  <a:schemeClr val="bg1"/>
                </a:solidFill>
              </a:rPr>
              <a:t>, MD </a:t>
            </a:r>
            <a:r>
              <a:rPr lang="en-US" sz="1200" dirty="0">
                <a:solidFill>
                  <a:schemeClr val="bg1"/>
                </a:solidFill>
              </a:rPr>
              <a:t>– Peds Surgery</a:t>
            </a:r>
          </a:p>
          <a:p>
            <a:pPr marL="0" indent="0" algn="ctr"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</a:rPr>
              <a:t>April Carpenter, APRN </a:t>
            </a:r>
            <a:r>
              <a:rPr lang="en-US" sz="1200" dirty="0">
                <a:solidFill>
                  <a:schemeClr val="bg1"/>
                </a:solidFill>
              </a:rPr>
              <a:t>– APRN Director</a:t>
            </a:r>
          </a:p>
          <a:p>
            <a:pPr marL="0" indent="0" algn="ctr">
              <a:buFont typeface="Arial"/>
              <a:buNone/>
            </a:pPr>
            <a:r>
              <a:rPr lang="en-US" sz="1200" b="1" dirty="0" err="1">
                <a:solidFill>
                  <a:schemeClr val="bg1"/>
                </a:solidFill>
              </a:rPr>
              <a:t>Franscesca</a:t>
            </a:r>
            <a:r>
              <a:rPr lang="en-US" sz="1200" b="1" dirty="0">
                <a:solidFill>
                  <a:schemeClr val="bg1"/>
                </a:solidFill>
              </a:rPr>
              <a:t> Miquel-Verges, MD </a:t>
            </a:r>
            <a:r>
              <a:rPr lang="en-US" sz="1200" dirty="0">
                <a:solidFill>
                  <a:schemeClr val="bg1"/>
                </a:solidFill>
              </a:rPr>
              <a:t>– Neonatology</a:t>
            </a:r>
          </a:p>
          <a:p>
            <a:pPr marL="0" indent="0" algn="ctr"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</a:rPr>
              <a:t>Tiffany Edwards </a:t>
            </a:r>
            <a:r>
              <a:rPr lang="en-US" sz="1200" dirty="0">
                <a:solidFill>
                  <a:schemeClr val="bg1"/>
                </a:solidFill>
              </a:rPr>
              <a:t>– DOP Business Admin</a:t>
            </a:r>
          </a:p>
          <a:p>
            <a:pPr marL="0" indent="0" algn="ctr">
              <a:buFont typeface="Arial"/>
              <a:buNone/>
            </a:pPr>
            <a:r>
              <a:rPr lang="en-US" sz="1200" b="1" dirty="0">
                <a:solidFill>
                  <a:schemeClr val="bg1"/>
                </a:solidFill>
              </a:rPr>
              <a:t>Cindy Martin </a:t>
            </a:r>
            <a:r>
              <a:rPr lang="en-US" sz="1200" dirty="0">
                <a:solidFill>
                  <a:schemeClr val="bg1"/>
                </a:solidFill>
              </a:rPr>
              <a:t>– ACH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Robin </a:t>
            </a:r>
            <a:r>
              <a:rPr lang="en-US" sz="1200" b="1" dirty="0" err="1">
                <a:solidFill>
                  <a:schemeClr val="bg1"/>
                </a:solidFill>
              </a:rPr>
              <a:t>Dreisigacker</a:t>
            </a:r>
            <a:r>
              <a:rPr lang="en-US" sz="1200" b="1" dirty="0">
                <a:solidFill>
                  <a:schemeClr val="bg1"/>
                </a:solidFill>
              </a:rPr>
              <a:t> – COM UAMS</a:t>
            </a:r>
          </a:p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4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DCD137-FF87-E92F-66D8-0A3F2108BBDC}"/>
              </a:ext>
            </a:extLst>
          </p:cNvPr>
          <p:cNvCxnSpPr/>
          <p:nvPr/>
        </p:nvCxnSpPr>
        <p:spPr>
          <a:xfrm>
            <a:off x="5136995" y="3471746"/>
            <a:ext cx="350148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5924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81DA64-DF40-51FC-2C91-D45041858FD5}"/>
              </a:ext>
            </a:extLst>
          </p:cNvPr>
          <p:cNvCxnSpPr>
            <a:cxnSpLocks/>
          </p:cNvCxnSpPr>
          <p:nvPr/>
        </p:nvCxnSpPr>
        <p:spPr>
          <a:xfrm>
            <a:off x="1037476" y="2169914"/>
            <a:ext cx="7069047" cy="69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F9D891A-246B-79B9-B295-ADCEA3FBA62D}"/>
              </a:ext>
            </a:extLst>
          </p:cNvPr>
          <p:cNvSpPr/>
          <p:nvPr/>
        </p:nvSpPr>
        <p:spPr>
          <a:xfrm>
            <a:off x="1126685" y="2076987"/>
            <a:ext cx="111513" cy="1858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0FA74C-A2FF-8EF0-3B3B-36CAB3DF137B}"/>
              </a:ext>
            </a:extLst>
          </p:cNvPr>
          <p:cNvSpPr/>
          <p:nvPr/>
        </p:nvSpPr>
        <p:spPr>
          <a:xfrm>
            <a:off x="2096841" y="2076987"/>
            <a:ext cx="111513" cy="1858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15F74-C4E2-EC91-601A-84C5DD45D33E}"/>
              </a:ext>
            </a:extLst>
          </p:cNvPr>
          <p:cNvSpPr/>
          <p:nvPr/>
        </p:nvSpPr>
        <p:spPr>
          <a:xfrm>
            <a:off x="3066997" y="2076987"/>
            <a:ext cx="111513" cy="1858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699FD5-AA58-AD42-CDCA-670C74CEC018}"/>
              </a:ext>
            </a:extLst>
          </p:cNvPr>
          <p:cNvSpPr/>
          <p:nvPr/>
        </p:nvSpPr>
        <p:spPr>
          <a:xfrm>
            <a:off x="4037153" y="2076987"/>
            <a:ext cx="111513" cy="1858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0C6B4-60B4-E90E-CFBC-608261F815BF}"/>
              </a:ext>
            </a:extLst>
          </p:cNvPr>
          <p:cNvSpPr/>
          <p:nvPr/>
        </p:nvSpPr>
        <p:spPr>
          <a:xfrm>
            <a:off x="5007309" y="2080704"/>
            <a:ext cx="111513" cy="1858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72077-415D-4ECC-379B-E1E9E8BA3C85}"/>
              </a:ext>
            </a:extLst>
          </p:cNvPr>
          <p:cNvSpPr/>
          <p:nvPr/>
        </p:nvSpPr>
        <p:spPr>
          <a:xfrm>
            <a:off x="5977465" y="2069553"/>
            <a:ext cx="111513" cy="1858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830478-2819-7565-2966-D951CB3403EC}"/>
              </a:ext>
            </a:extLst>
          </p:cNvPr>
          <p:cNvSpPr/>
          <p:nvPr/>
        </p:nvSpPr>
        <p:spPr>
          <a:xfrm>
            <a:off x="6947621" y="2076987"/>
            <a:ext cx="111513" cy="1858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229004-8CB6-83DE-C211-2FEB3CEC1F58}"/>
              </a:ext>
            </a:extLst>
          </p:cNvPr>
          <p:cNvSpPr/>
          <p:nvPr/>
        </p:nvSpPr>
        <p:spPr>
          <a:xfrm>
            <a:off x="7858304" y="2069553"/>
            <a:ext cx="111513" cy="18585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3144932-E9EB-A051-5E19-4BEB565DBEC4}"/>
              </a:ext>
            </a:extLst>
          </p:cNvPr>
          <p:cNvSpPr/>
          <p:nvPr/>
        </p:nvSpPr>
        <p:spPr>
          <a:xfrm rot="5400000">
            <a:off x="1075564" y="610554"/>
            <a:ext cx="267628" cy="1820445"/>
          </a:xfrm>
          <a:prstGeom prst="leftBrace">
            <a:avLst>
              <a:gd name="adj1" fmla="val 19444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72E614-FDF3-DE37-71CA-F2B3638CE96A}"/>
              </a:ext>
            </a:extLst>
          </p:cNvPr>
          <p:cNvSpPr txBox="1"/>
          <p:nvPr/>
        </p:nvSpPr>
        <p:spPr>
          <a:xfrm>
            <a:off x="705827" y="1053997"/>
            <a:ext cx="10071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75" b="1" dirty="0"/>
              <a:t>2018 and prior – lower base/incentive era</a:t>
            </a:r>
            <a:endParaRPr lang="en-US" sz="675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DC2E73-9EA3-3FC5-8FD6-00A7699BF3A7}"/>
              </a:ext>
            </a:extLst>
          </p:cNvPr>
          <p:cNvCxnSpPr/>
          <p:nvPr/>
        </p:nvCxnSpPr>
        <p:spPr>
          <a:xfrm>
            <a:off x="7011120" y="2395286"/>
            <a:ext cx="0" cy="73969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731914-46D4-18A5-D552-BB6610D4E9D4}"/>
              </a:ext>
            </a:extLst>
          </p:cNvPr>
          <p:cNvSpPr txBox="1"/>
          <p:nvPr/>
        </p:nvSpPr>
        <p:spPr>
          <a:xfrm>
            <a:off x="6564243" y="3188930"/>
            <a:ext cx="893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&lt;70% clinical new guidelines, SMART Goals</a:t>
            </a:r>
          </a:p>
          <a:p>
            <a:pPr algn="ctr"/>
            <a:r>
              <a:rPr lang="en-US" sz="800" dirty="0"/>
              <a:t>Quality Incentive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583E3D-7C3D-F9AE-887F-FA452D57904B}"/>
              </a:ext>
            </a:extLst>
          </p:cNvPr>
          <p:cNvSpPr txBox="1"/>
          <p:nvPr/>
        </p:nvSpPr>
        <p:spPr>
          <a:xfrm>
            <a:off x="6737507" y="1815377"/>
            <a:ext cx="5317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3711A2-94EA-812B-CAD9-851289609758}"/>
              </a:ext>
            </a:extLst>
          </p:cNvPr>
          <p:cNvSpPr txBox="1"/>
          <p:nvPr/>
        </p:nvSpPr>
        <p:spPr>
          <a:xfrm>
            <a:off x="7614835" y="1822347"/>
            <a:ext cx="59844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2024+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B2FCD5-021C-4078-8E24-6BDB5CCDFFB4}"/>
              </a:ext>
            </a:extLst>
          </p:cNvPr>
          <p:cNvSpPr txBox="1"/>
          <p:nvPr/>
        </p:nvSpPr>
        <p:spPr>
          <a:xfrm>
            <a:off x="5767351" y="1820898"/>
            <a:ext cx="5317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4B5001-7C57-BEAC-709D-89AC3AB70BEB}"/>
              </a:ext>
            </a:extLst>
          </p:cNvPr>
          <p:cNvSpPr txBox="1"/>
          <p:nvPr/>
        </p:nvSpPr>
        <p:spPr>
          <a:xfrm>
            <a:off x="4797195" y="1813151"/>
            <a:ext cx="5317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05368-A6B2-BDF5-45C0-D8EC81E8D959}"/>
              </a:ext>
            </a:extLst>
          </p:cNvPr>
          <p:cNvSpPr txBox="1"/>
          <p:nvPr/>
        </p:nvSpPr>
        <p:spPr>
          <a:xfrm>
            <a:off x="3827039" y="1807943"/>
            <a:ext cx="5317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D127E2-7CAC-FF21-7D7E-63207C1F2DA5}"/>
              </a:ext>
            </a:extLst>
          </p:cNvPr>
          <p:cNvSpPr txBox="1"/>
          <p:nvPr/>
        </p:nvSpPr>
        <p:spPr>
          <a:xfrm>
            <a:off x="2859386" y="1806969"/>
            <a:ext cx="5317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8A8111-4BCE-05D5-2162-87A96C459A0F}"/>
              </a:ext>
            </a:extLst>
          </p:cNvPr>
          <p:cNvSpPr txBox="1"/>
          <p:nvPr/>
        </p:nvSpPr>
        <p:spPr>
          <a:xfrm>
            <a:off x="1886727" y="1806969"/>
            <a:ext cx="5317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2018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315575-6C26-E8C5-D465-3DE166205442}"/>
              </a:ext>
            </a:extLst>
          </p:cNvPr>
          <p:cNvSpPr txBox="1"/>
          <p:nvPr/>
        </p:nvSpPr>
        <p:spPr>
          <a:xfrm>
            <a:off x="695504" y="1815377"/>
            <a:ext cx="9738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/>
              <a:t>2016-2017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BE0554-38F4-C697-6535-4F8BA861D369}"/>
              </a:ext>
            </a:extLst>
          </p:cNvPr>
          <p:cNvCxnSpPr/>
          <p:nvPr/>
        </p:nvCxnSpPr>
        <p:spPr>
          <a:xfrm>
            <a:off x="1185788" y="2406230"/>
            <a:ext cx="0" cy="73969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7E14010-00DA-5559-19B1-562BFA5F7EBB}"/>
              </a:ext>
            </a:extLst>
          </p:cNvPr>
          <p:cNvSpPr txBox="1"/>
          <p:nvPr/>
        </p:nvSpPr>
        <p:spPr>
          <a:xfrm>
            <a:off x="738911" y="3199874"/>
            <a:ext cx="89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COM Compensation Committee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D010E2-274D-D929-65F1-A4DCCF52EA30}"/>
              </a:ext>
            </a:extLst>
          </p:cNvPr>
          <p:cNvCxnSpPr>
            <a:cxnSpLocks/>
          </p:cNvCxnSpPr>
          <p:nvPr/>
        </p:nvCxnSpPr>
        <p:spPr>
          <a:xfrm>
            <a:off x="2147395" y="2341339"/>
            <a:ext cx="0" cy="23041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D970667-6840-3ED2-A1A6-E7B91AB7C08C}"/>
              </a:ext>
            </a:extLst>
          </p:cNvPr>
          <p:cNvSpPr txBox="1"/>
          <p:nvPr/>
        </p:nvSpPr>
        <p:spPr>
          <a:xfrm>
            <a:off x="1700518" y="2650248"/>
            <a:ext cx="893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CHPC</a:t>
            </a:r>
          </a:p>
          <a:p>
            <a:pPr algn="ctr"/>
            <a:r>
              <a:rPr lang="en-US" sz="800" dirty="0"/>
              <a:t>Started work on compensation plan by faculty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B1A643-81FB-F60E-85DE-C03E5F4EA83A}"/>
              </a:ext>
            </a:extLst>
          </p:cNvPr>
          <p:cNvCxnSpPr>
            <a:cxnSpLocks/>
          </p:cNvCxnSpPr>
          <p:nvPr/>
        </p:nvCxnSpPr>
        <p:spPr>
          <a:xfrm>
            <a:off x="7916408" y="2341339"/>
            <a:ext cx="0" cy="23041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16DD768-EB83-60FA-8FF0-B5E926FE8CA0}"/>
              </a:ext>
            </a:extLst>
          </p:cNvPr>
          <p:cNvSpPr txBox="1"/>
          <p:nvPr/>
        </p:nvSpPr>
        <p:spPr>
          <a:xfrm>
            <a:off x="7469531" y="2650248"/>
            <a:ext cx="893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Subspecialties</a:t>
            </a:r>
          </a:p>
          <a:p>
            <a:pPr algn="ctr"/>
            <a:r>
              <a:rPr lang="en-US" sz="800" dirty="0"/>
              <a:t>Breastfeeding</a:t>
            </a:r>
          </a:p>
          <a:p>
            <a:pPr algn="ctr"/>
            <a:r>
              <a:rPr lang="en-US" sz="800" dirty="0"/>
              <a:t>Research Updates</a:t>
            </a:r>
          </a:p>
          <a:p>
            <a:pPr algn="ctr"/>
            <a:endParaRPr lang="en-US" sz="8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25E8FB6-0FEF-22BA-EF43-AB20290E4A04}"/>
              </a:ext>
            </a:extLst>
          </p:cNvPr>
          <p:cNvCxnSpPr/>
          <p:nvPr/>
        </p:nvCxnSpPr>
        <p:spPr>
          <a:xfrm>
            <a:off x="5069431" y="2395286"/>
            <a:ext cx="0" cy="73969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E5D2FCE-DDB9-6E0C-5414-3311F0A21E6C}"/>
              </a:ext>
            </a:extLst>
          </p:cNvPr>
          <p:cNvSpPr txBox="1"/>
          <p:nvPr/>
        </p:nvSpPr>
        <p:spPr>
          <a:xfrm>
            <a:off x="4622554" y="3188930"/>
            <a:ext cx="89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50</a:t>
            </a:r>
            <a:r>
              <a:rPr lang="en-US" sz="800" baseline="30000" dirty="0"/>
              <a:t>th</a:t>
            </a:r>
            <a:r>
              <a:rPr lang="en-US" sz="800" dirty="0"/>
              <a:t> Percentile Adjustments </a:t>
            </a:r>
          </a:p>
          <a:p>
            <a:pPr algn="ctr"/>
            <a:endParaRPr lang="en-US" sz="8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4DF4E6-FE62-1323-066A-937DCC659FF2}"/>
              </a:ext>
            </a:extLst>
          </p:cNvPr>
          <p:cNvCxnSpPr/>
          <p:nvPr/>
        </p:nvCxnSpPr>
        <p:spPr>
          <a:xfrm>
            <a:off x="3127742" y="2406230"/>
            <a:ext cx="0" cy="73969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E10100-59C3-8206-7BCD-0CFF03EC0968}"/>
              </a:ext>
            </a:extLst>
          </p:cNvPr>
          <p:cNvSpPr txBox="1"/>
          <p:nvPr/>
        </p:nvSpPr>
        <p:spPr>
          <a:xfrm>
            <a:off x="2680865" y="3199874"/>
            <a:ext cx="893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Approved compensation plan for pediatric providers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F4F08A-F52D-765C-EFBF-48BF8321DE6C}"/>
              </a:ext>
            </a:extLst>
          </p:cNvPr>
          <p:cNvCxnSpPr>
            <a:cxnSpLocks/>
          </p:cNvCxnSpPr>
          <p:nvPr/>
        </p:nvCxnSpPr>
        <p:spPr>
          <a:xfrm>
            <a:off x="4089084" y="2346724"/>
            <a:ext cx="0" cy="23041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55362C0-2516-06E7-D22D-2DD5A45CA61C}"/>
              </a:ext>
            </a:extLst>
          </p:cNvPr>
          <p:cNvSpPr txBox="1"/>
          <p:nvPr/>
        </p:nvSpPr>
        <p:spPr>
          <a:xfrm>
            <a:off x="3642207" y="2655633"/>
            <a:ext cx="893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COVID Pause</a:t>
            </a:r>
          </a:p>
          <a:p>
            <a:pPr algn="ctr"/>
            <a:r>
              <a:rPr lang="en-US" sz="800" dirty="0"/>
              <a:t>Incentives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B05EA9-EEEA-BCD8-6448-6BEAC4ACDE50}"/>
              </a:ext>
            </a:extLst>
          </p:cNvPr>
          <p:cNvCxnSpPr>
            <a:cxnSpLocks/>
          </p:cNvCxnSpPr>
          <p:nvPr/>
        </p:nvCxnSpPr>
        <p:spPr>
          <a:xfrm>
            <a:off x="6037838" y="2341339"/>
            <a:ext cx="0" cy="23041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B4E1BF9-4537-CA2A-1C18-45B7907A12BA}"/>
              </a:ext>
            </a:extLst>
          </p:cNvPr>
          <p:cNvSpPr txBox="1"/>
          <p:nvPr/>
        </p:nvSpPr>
        <p:spPr>
          <a:xfrm>
            <a:off x="5590961" y="2650248"/>
            <a:ext cx="893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&lt; 70% clinical at 50</a:t>
            </a:r>
            <a:r>
              <a:rPr lang="en-US" sz="800" baseline="30000" dirty="0"/>
              <a:t>th</a:t>
            </a:r>
            <a:r>
              <a:rPr lang="en-US" sz="800" dirty="0"/>
              <a:t> Percentile Non-Clinical</a:t>
            </a:r>
          </a:p>
          <a:p>
            <a:pPr algn="ctr"/>
            <a:r>
              <a:rPr lang="en-US" sz="800" dirty="0"/>
              <a:t>First Salary Changes</a:t>
            </a:r>
          </a:p>
          <a:p>
            <a:pPr algn="ctr"/>
            <a:r>
              <a:rPr lang="en-US" sz="800" dirty="0"/>
              <a:t>Quality Incentive</a:t>
            </a:r>
          </a:p>
        </p:txBody>
      </p:sp>
    </p:spTree>
    <p:extLst>
      <p:ext uri="{BB962C8B-B14F-4D97-AF65-F5344CB8AC3E}">
        <p14:creationId xmlns:p14="http://schemas.microsoft.com/office/powerpoint/2010/main" val="1423716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3ABD85-1A43-424F-FA77-3E858498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0" u="none" strike="noStrike" kern="1200" baseline="0" dirty="0">
                <a:solidFill>
                  <a:srgbClr val="0064A8"/>
                </a:solidFill>
                <a:latin typeface="Calibri" panose="020F0502020204030204" pitchFamily="34" charset="0"/>
              </a:rPr>
              <a:t>Accomplishments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CCD943C-219D-3139-2F17-DFEA762E2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" y="1279128"/>
            <a:ext cx="4308740" cy="25852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F827477-EF45-5C93-0ABE-E4E87C73F39D}"/>
              </a:ext>
            </a:extLst>
          </p:cNvPr>
          <p:cNvGraphicFramePr>
            <a:graphicFrameLocks noGrp="1"/>
          </p:cNvGraphicFramePr>
          <p:nvPr/>
        </p:nvGraphicFramePr>
        <p:xfrm>
          <a:off x="5453602" y="1640996"/>
          <a:ext cx="3233198" cy="1861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4720">
                  <a:extLst>
                    <a:ext uri="{9D8B030D-6E8A-4147-A177-3AD203B41FA5}">
                      <a16:colId xmlns:a16="http://schemas.microsoft.com/office/drawing/2014/main" val="2544139774"/>
                    </a:ext>
                  </a:extLst>
                </a:gridCol>
                <a:gridCol w="1299239">
                  <a:extLst>
                    <a:ext uri="{9D8B030D-6E8A-4147-A177-3AD203B41FA5}">
                      <a16:colId xmlns:a16="http://schemas.microsoft.com/office/drawing/2014/main" val="3296752510"/>
                    </a:ext>
                  </a:extLst>
                </a:gridCol>
                <a:gridCol w="1299239">
                  <a:extLst>
                    <a:ext uri="{9D8B030D-6E8A-4147-A177-3AD203B41FA5}">
                      <a16:colId xmlns:a16="http://schemas.microsoft.com/office/drawing/2014/main" val="1717884613"/>
                    </a:ext>
                  </a:extLst>
                </a:gridCol>
              </a:tblGrid>
              <a:tr h="18688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Average Comp %</a:t>
                      </a:r>
                      <a:r>
                        <a:rPr lang="en-US" sz="900" b="1" u="none" strike="noStrike" dirty="0" err="1">
                          <a:effectLst/>
                          <a:latin typeface="+mn-lt"/>
                        </a:rPr>
                        <a:t>ile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effectLst/>
                          <a:latin typeface="+mn-lt"/>
                        </a:rPr>
                        <a:t>Average RVU %</a:t>
                      </a:r>
                      <a:r>
                        <a:rPr lang="en-US" sz="900" b="1" u="none" strike="noStrike" dirty="0" err="1">
                          <a:effectLst/>
                          <a:latin typeface="+mn-lt"/>
                        </a:rPr>
                        <a:t>ile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638598"/>
                  </a:ext>
                </a:extLst>
              </a:tr>
              <a:tr h="334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FY19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49%ile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54%ile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9630819"/>
                  </a:ext>
                </a:extLst>
              </a:tr>
              <a:tr h="334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FY20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52%ile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58%ile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059958"/>
                  </a:ext>
                </a:extLst>
              </a:tr>
              <a:tr h="334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FY21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53%ile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58%ile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4971128"/>
                  </a:ext>
                </a:extLst>
              </a:tr>
              <a:tr h="334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FY22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61%ile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72%ile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1541709"/>
                  </a:ext>
                </a:extLst>
              </a:tr>
              <a:tr h="3349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FY23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65%ile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73%ile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3625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615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5CCA-B907-A0CA-876B-22D2D8732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Grace Period for New Faculty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1A75D-3077-9E16-5965-1424332F1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1471"/>
            <a:ext cx="82296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Example</a:t>
            </a:r>
          </a:p>
          <a:p>
            <a:pPr lvl="1"/>
            <a:r>
              <a:rPr lang="en-US" dirty="0"/>
              <a:t>1-year grace period to not have productivity count toward salary change</a:t>
            </a:r>
          </a:p>
          <a:p>
            <a:pPr lvl="2"/>
            <a:r>
              <a:rPr lang="en-US" dirty="0"/>
              <a:t>Faculty starts at 60</a:t>
            </a:r>
            <a:r>
              <a:rPr lang="en-US" baseline="30000" dirty="0"/>
              <a:t>th</a:t>
            </a:r>
            <a:r>
              <a:rPr lang="en-US" dirty="0"/>
              <a:t> percentile July 2023</a:t>
            </a:r>
          </a:p>
          <a:p>
            <a:pPr lvl="2"/>
            <a:r>
              <a:rPr lang="en-US" dirty="0"/>
              <a:t>Produces under 10% of goal end of June 2024</a:t>
            </a:r>
          </a:p>
          <a:p>
            <a:pPr lvl="2"/>
            <a:r>
              <a:rPr lang="en-US" dirty="0"/>
              <a:t>No percentile change in October 2024, does moves to 2024 (new) tables if not hired on new tables</a:t>
            </a:r>
          </a:p>
          <a:p>
            <a:pPr lvl="1"/>
            <a:r>
              <a:rPr lang="en-US" dirty="0"/>
              <a:t>During 2</a:t>
            </a:r>
            <a:r>
              <a:rPr lang="en-US" baseline="30000" dirty="0"/>
              <a:t>nd</a:t>
            </a:r>
            <a:r>
              <a:rPr lang="en-US" dirty="0"/>
              <a:t> year on faculty, productivity “counts”</a:t>
            </a:r>
          </a:p>
          <a:p>
            <a:pPr lvl="2"/>
            <a:r>
              <a:rPr lang="en-US" dirty="0"/>
              <a:t>Productivity July 2024 to June 2025 is &gt;10% above expected</a:t>
            </a:r>
          </a:p>
          <a:p>
            <a:pPr lvl="2"/>
            <a:r>
              <a:rPr lang="en-US" dirty="0"/>
              <a:t>Salary increases to 70</a:t>
            </a:r>
            <a:r>
              <a:rPr lang="en-US" baseline="30000" dirty="0"/>
              <a:t>th</a:t>
            </a:r>
            <a:r>
              <a:rPr lang="en-US" dirty="0"/>
              <a:t> percentile October 2025</a:t>
            </a:r>
          </a:p>
        </p:txBody>
      </p:sp>
    </p:spTree>
    <p:extLst>
      <p:ext uri="{BB962C8B-B14F-4D97-AF65-F5344CB8AC3E}">
        <p14:creationId xmlns:p14="http://schemas.microsoft.com/office/powerpoint/2010/main" val="3984097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D8BB-C53A-4B4E-AB9A-3EBB2C46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Salary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77A3-70B8-0D41-8366-5F8C45F6D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Salary pegged to market level using total salary tables from pediatrics national specialty/subspecialty benchmarks for rank from the most recent year  </a:t>
            </a:r>
          </a:p>
          <a:p>
            <a:r>
              <a:rPr lang="en-US" sz="3200" dirty="0"/>
              <a:t>Market competitive levels is defined to align percentile of performance to percentile of compensation</a:t>
            </a:r>
          </a:p>
        </p:txBody>
      </p:sp>
    </p:spTree>
    <p:extLst>
      <p:ext uri="{BB962C8B-B14F-4D97-AF65-F5344CB8AC3E}">
        <p14:creationId xmlns:p14="http://schemas.microsoft.com/office/powerpoint/2010/main" val="1432288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56AB-E1F8-A549-9247-9C61C46E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Salary Adjustments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CFF33-A00B-BE41-8D86-6E177209F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7198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600" u="sng" dirty="0"/>
              <a:t>Annual adjustments </a:t>
            </a:r>
            <a:r>
              <a:rPr lang="en-US" sz="2600" dirty="0"/>
              <a:t>will utilize the approved benchmarks</a:t>
            </a:r>
          </a:p>
          <a:p>
            <a:pPr lvl="1"/>
            <a:r>
              <a:rPr lang="en-US" sz="2200" dirty="0"/>
              <a:t> </a:t>
            </a:r>
            <a:r>
              <a:rPr lang="en-US" sz="2200" b="1" dirty="0"/>
              <a:t>Individual</a:t>
            </a:r>
            <a:r>
              <a:rPr lang="en-US" sz="2200" dirty="0"/>
              <a:t> or </a:t>
            </a:r>
            <a:r>
              <a:rPr lang="en-US" sz="2200" b="1" dirty="0"/>
              <a:t>group</a:t>
            </a:r>
            <a:r>
              <a:rPr lang="en-US" sz="2200" dirty="0"/>
              <a:t> performance</a:t>
            </a:r>
          </a:p>
          <a:p>
            <a:pPr lvl="0"/>
            <a:r>
              <a:rPr lang="en-US" sz="2600" dirty="0"/>
              <a:t>The </a:t>
            </a:r>
            <a:r>
              <a:rPr lang="en-US" sz="2600" u="sng" dirty="0"/>
              <a:t>safety corridor is 10% above and below </a:t>
            </a:r>
            <a:r>
              <a:rPr lang="en-US" sz="2600" dirty="0"/>
              <a:t>the annual RVU benchmark</a:t>
            </a:r>
          </a:p>
          <a:p>
            <a:pPr lvl="1"/>
            <a:r>
              <a:rPr lang="en-US" sz="2200" dirty="0"/>
              <a:t>There will not be a change in compensation for faculty that fall within the safety corridor</a:t>
            </a:r>
          </a:p>
          <a:p>
            <a:r>
              <a:rPr lang="en-US" sz="2600" dirty="0"/>
              <a:t>Compensation adjustments limited to </a:t>
            </a:r>
            <a:r>
              <a:rPr lang="en-US" sz="2600" u="sng" dirty="0"/>
              <a:t>10 </a:t>
            </a:r>
            <a:r>
              <a:rPr lang="en-US" sz="2600" i="1" u="sng" dirty="0"/>
              <a:t>percentiles</a:t>
            </a:r>
            <a:r>
              <a:rPr lang="en-US" sz="2600" u="sng" dirty="0"/>
              <a:t> up or down per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69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Department of Pediatrics Vice Chairs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DC4C7-00DC-AA93-B5FD-150E167CA050}"/>
              </a:ext>
            </a:extLst>
          </p:cNvPr>
          <p:cNvSpPr txBox="1"/>
          <p:nvPr/>
        </p:nvSpPr>
        <p:spPr>
          <a:xfrm>
            <a:off x="290881" y="3044699"/>
            <a:ext cx="2477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Brian </a:t>
            </a:r>
            <a:r>
              <a:rPr lang="en-US" b="1" dirty="0" err="1"/>
              <a:t>Varisco</a:t>
            </a:r>
            <a:r>
              <a:rPr lang="en-US" b="1" dirty="0"/>
              <a:t>, MD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Vice Chair, Research</a:t>
            </a:r>
          </a:p>
          <a:p>
            <a:pPr algn="ctr"/>
            <a:r>
              <a:rPr lang="en-US" dirty="0"/>
              <a:t>Professor, Critical Care</a:t>
            </a:r>
          </a:p>
          <a:p>
            <a:pPr algn="ctr"/>
            <a:r>
              <a:rPr lang="en-US" dirty="0">
                <a:hlinkClick r:id="rId2"/>
              </a:rPr>
              <a:t>BVarisco@uams.edu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1D7FBF-F28C-E145-3546-8B8AB6137F2C}"/>
              </a:ext>
            </a:extLst>
          </p:cNvPr>
          <p:cNvSpPr txBox="1"/>
          <p:nvPr/>
        </p:nvSpPr>
        <p:spPr>
          <a:xfrm>
            <a:off x="2857499" y="3117423"/>
            <a:ext cx="3132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BC73A-C82A-7338-FA82-DD91DE7571CF}"/>
              </a:ext>
            </a:extLst>
          </p:cNvPr>
          <p:cNvSpPr txBox="1"/>
          <p:nvPr/>
        </p:nvSpPr>
        <p:spPr>
          <a:xfrm>
            <a:off x="5838669" y="3111895"/>
            <a:ext cx="330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3074" name="Picture 2" descr="Brian M. Varisco, M.D. | UAMS ...">
            <a:extLst>
              <a:ext uri="{FF2B5EF4-FFF2-40B4-BE49-F238E27FC236}">
                <a16:creationId xmlns:a16="http://schemas.microsoft.com/office/drawing/2014/main" id="{30A7E04E-6BCC-11C7-FB01-2E924CBB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1" t="-227"/>
          <a:stretch/>
        </p:blipFill>
        <p:spPr bwMode="auto">
          <a:xfrm>
            <a:off x="448462" y="830190"/>
            <a:ext cx="2178366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ill J. Fussell, M.D. | UAMS Health">
            <a:extLst>
              <a:ext uri="{FF2B5EF4-FFF2-40B4-BE49-F238E27FC236}">
                <a16:creationId xmlns:a16="http://schemas.microsoft.com/office/drawing/2014/main" id="{7E221BD9-F7AF-D408-C6AD-4328E5978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25144" y="830190"/>
            <a:ext cx="2109925" cy="21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elly A. Curran, M.D., M.A. | UAMS ...">
            <a:extLst>
              <a:ext uri="{FF2B5EF4-FFF2-40B4-BE49-F238E27FC236}">
                <a16:creationId xmlns:a16="http://schemas.microsoft.com/office/drawing/2014/main" id="{AF648EBF-FAC0-E7EB-0837-FB5683AE5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20" r="-6952"/>
          <a:stretch/>
        </p:blipFill>
        <p:spPr bwMode="auto">
          <a:xfrm>
            <a:off x="5990443" y="994833"/>
            <a:ext cx="2241113" cy="204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0FE0A4-1DA9-0DE3-FEA2-4BBBB1A9CFEE}"/>
              </a:ext>
            </a:extLst>
          </p:cNvPr>
          <p:cNvSpPr txBox="1"/>
          <p:nvPr/>
        </p:nvSpPr>
        <p:spPr>
          <a:xfrm>
            <a:off x="2696707" y="3044699"/>
            <a:ext cx="3305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Jill </a:t>
            </a:r>
            <a:r>
              <a:rPr lang="en-US" b="1" dirty="0" err="1"/>
              <a:t>Fussell</a:t>
            </a:r>
            <a:r>
              <a:rPr lang="en-US" b="1" dirty="0"/>
              <a:t>, MD</a:t>
            </a:r>
          </a:p>
          <a:p>
            <a:pPr algn="ctr"/>
            <a:r>
              <a:rPr lang="en-US" sz="1600" dirty="0"/>
              <a:t>Vice Chair, Education (Fellowship)</a:t>
            </a:r>
          </a:p>
          <a:p>
            <a:pPr algn="ctr"/>
            <a:r>
              <a:rPr lang="en-US" sz="1600" dirty="0"/>
              <a:t>Professor, Developmental &amp; Behavioral Pediatrics</a:t>
            </a:r>
          </a:p>
          <a:p>
            <a:pPr algn="ctr"/>
            <a:r>
              <a:rPr lang="en-US" dirty="0">
                <a:hlinkClick r:id="rId6"/>
              </a:rPr>
              <a:t>FussellJillJ@uams.edu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55253-7DBA-09BA-15F9-9A0EA176F1D0}"/>
              </a:ext>
            </a:extLst>
          </p:cNvPr>
          <p:cNvSpPr txBox="1"/>
          <p:nvPr/>
        </p:nvSpPr>
        <p:spPr>
          <a:xfrm>
            <a:off x="5505185" y="2848668"/>
            <a:ext cx="347022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/>
              <a:t>Kelly Curran, MD</a:t>
            </a:r>
          </a:p>
          <a:p>
            <a:pPr algn="ctr"/>
            <a:r>
              <a:rPr lang="en-US" sz="1600" dirty="0"/>
              <a:t>Vice Chair, Education (Residency)</a:t>
            </a:r>
          </a:p>
          <a:p>
            <a:pPr algn="ctr"/>
            <a:r>
              <a:rPr lang="en-US" sz="1600" dirty="0"/>
              <a:t>Assoc. Professor, Adolescent Medicine</a:t>
            </a:r>
          </a:p>
          <a:p>
            <a:pPr algn="ctr"/>
            <a:r>
              <a:rPr lang="en-US" dirty="0">
                <a:hlinkClick r:id="rId7"/>
              </a:rPr>
              <a:t>KCurran@uams.edu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668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9F9B53-1E8C-F2D2-C4A5-00CABCF733A2}"/>
              </a:ext>
            </a:extLst>
          </p:cNvPr>
          <p:cNvCxnSpPr>
            <a:cxnSpLocks/>
          </p:cNvCxnSpPr>
          <p:nvPr/>
        </p:nvCxnSpPr>
        <p:spPr>
          <a:xfrm>
            <a:off x="5952929" y="503853"/>
            <a:ext cx="2893734" cy="45160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54334CE-1991-126A-4773-0948B971A2CA}"/>
              </a:ext>
            </a:extLst>
          </p:cNvPr>
          <p:cNvCxnSpPr/>
          <p:nvPr/>
        </p:nvCxnSpPr>
        <p:spPr>
          <a:xfrm flipV="1">
            <a:off x="1132114" y="292359"/>
            <a:ext cx="7554686" cy="4727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EC1664F-2DBF-8892-751D-38CECAF0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563"/>
            <a:ext cx="6885992" cy="47338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Why the need for decreases?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EABF1-72B9-15D8-63F5-016EBF4265C3}"/>
              </a:ext>
            </a:extLst>
          </p:cNvPr>
          <p:cNvSpPr txBox="1"/>
          <p:nvPr/>
        </p:nvSpPr>
        <p:spPr>
          <a:xfrm rot="19664046">
            <a:off x="389162" y="2593998"/>
            <a:ext cx="93441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80% 81% 82% 83% 84% 85% 86% 87% 88% 89% 90% 91% 92% 93% 94% 95% 96% 97% 98% 99% 100% 101% 102% 103% 104% 105% 106% 107% 108% 109% 110% 111% 112% 113% 114% 115% 116% 117% 118% 119% 120%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33627C-02DE-7903-A8D8-441649F1D762}"/>
              </a:ext>
            </a:extLst>
          </p:cNvPr>
          <p:cNvCxnSpPr>
            <a:cxnSpLocks/>
          </p:cNvCxnSpPr>
          <p:nvPr/>
        </p:nvCxnSpPr>
        <p:spPr>
          <a:xfrm>
            <a:off x="709125" y="603380"/>
            <a:ext cx="3116425" cy="495144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EA4FAC9-EF18-C5D4-33FF-63719D4A53D6}"/>
              </a:ext>
            </a:extLst>
          </p:cNvPr>
          <p:cNvSpPr/>
          <p:nvPr/>
        </p:nvSpPr>
        <p:spPr>
          <a:xfrm rot="19680408">
            <a:off x="2152776" y="1579227"/>
            <a:ext cx="4457292" cy="12751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+/- 10% Safety Corridor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798A19-0092-6BD1-E2A3-1CC3BAEFBBBC}"/>
              </a:ext>
            </a:extLst>
          </p:cNvPr>
          <p:cNvSpPr txBox="1"/>
          <p:nvPr/>
        </p:nvSpPr>
        <p:spPr>
          <a:xfrm rot="19654072">
            <a:off x="1684693" y="2786714"/>
            <a:ext cx="6387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Output Continuum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871ABC-FEC0-41AD-99D7-52519F98AA9D}"/>
              </a:ext>
            </a:extLst>
          </p:cNvPr>
          <p:cNvSpPr txBox="1"/>
          <p:nvPr/>
        </p:nvSpPr>
        <p:spPr>
          <a:xfrm rot="19696514">
            <a:off x="3452581" y="3450773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Actual Points as a Percent of Expectation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C6D908-5E3F-6FEF-5D1B-167EE18EE07B}"/>
              </a:ext>
            </a:extLst>
          </p:cNvPr>
          <p:cNvSpPr txBox="1"/>
          <p:nvPr/>
        </p:nvSpPr>
        <p:spPr>
          <a:xfrm rot="19667697">
            <a:off x="1584849" y="3925242"/>
            <a:ext cx="128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66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dist="38100" dir="2700000" algn="tl" rotWithShape="0">
                    <a:schemeClr val="bg1">
                      <a:lumMod val="75000"/>
                    </a:schemeClr>
                  </a:outerShdw>
                </a:effectLst>
              </a:rPr>
              <a:t>reductions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CB45CF-FC32-EFB6-EEB4-BAB4C341CB2B}"/>
              </a:ext>
            </a:extLst>
          </p:cNvPr>
          <p:cNvSpPr txBox="1"/>
          <p:nvPr/>
        </p:nvSpPr>
        <p:spPr>
          <a:xfrm rot="19668810">
            <a:off x="6457046" y="934724"/>
            <a:ext cx="106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66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dist="38100" dir="2700000" algn="tl" rotWithShape="0">
                    <a:schemeClr val="bg1">
                      <a:lumMod val="85000"/>
                    </a:schemeClr>
                  </a:outerShdw>
                </a:effectLst>
              </a:rPr>
              <a:t>increases</a:t>
            </a:r>
            <a:endParaRPr lang="en-US" dirty="0">
              <a:ln w="6600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dist="38100" dir="2700000" algn="tl" rotWithShape="0">
                  <a:schemeClr val="bg1">
                    <a:lumMod val="8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0081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495D-2F4C-7B35-5DAB-56BF2F3D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1BFB8-8091-AE26-5BC1-1A0631E5B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Specialty and Teaching Pediatrics – AAAP</a:t>
            </a:r>
          </a:p>
          <a:p>
            <a:r>
              <a:rPr lang="en-US" dirty="0"/>
              <a:t>Clinically Focused General Pediatrics – Sullivan Cotter</a:t>
            </a:r>
          </a:p>
          <a:p>
            <a:r>
              <a:rPr lang="en-US" dirty="0"/>
              <a:t>Surgical Services – MGMA and AAMC</a:t>
            </a:r>
          </a:p>
          <a:p>
            <a:r>
              <a:rPr lang="en-US" dirty="0"/>
              <a:t>Neurosurgery – NERVES</a:t>
            </a:r>
          </a:p>
          <a:p>
            <a:r>
              <a:rPr lang="en-US" dirty="0"/>
              <a:t>Radiology - SCORTCH </a:t>
            </a:r>
          </a:p>
        </p:txBody>
      </p:sp>
    </p:spTree>
    <p:extLst>
      <p:ext uri="{BB962C8B-B14F-4D97-AF65-F5344CB8AC3E}">
        <p14:creationId xmlns:p14="http://schemas.microsoft.com/office/powerpoint/2010/main" val="2360412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96B2-FC9D-259A-5CCC-8350903B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8"/>
            <a:ext cx="4892374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Increase in Productivity/Salary</a:t>
            </a:r>
          </a:p>
        </p:txBody>
      </p:sp>
      <p:pic>
        <p:nvPicPr>
          <p:cNvPr id="21" name="Picture 20" descr="A white paper with a corner curled up&#10;&#10;Description automatically generated">
            <a:extLst>
              <a:ext uri="{FF2B5EF4-FFF2-40B4-BE49-F238E27FC236}">
                <a16:creationId xmlns:a16="http://schemas.microsoft.com/office/drawing/2014/main" id="{F2939AAB-0773-F6A9-96CA-70B95533AE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967" y="1219676"/>
            <a:ext cx="2986653" cy="27041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34FAD-1D94-35B2-B829-DF8B7B3BA7A6}"/>
              </a:ext>
            </a:extLst>
          </p:cNvPr>
          <p:cNvSpPr txBox="1"/>
          <p:nvPr/>
        </p:nvSpPr>
        <p:spPr>
          <a:xfrm>
            <a:off x="328764" y="1259102"/>
            <a:ext cx="2292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Faculty Example - Associate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D229A3-5BAA-B9DF-A0E6-E0A484023946}"/>
              </a:ext>
            </a:extLst>
          </p:cNvPr>
          <p:cNvCxnSpPr/>
          <p:nvPr/>
        </p:nvCxnSpPr>
        <p:spPr>
          <a:xfrm>
            <a:off x="468420" y="1588053"/>
            <a:ext cx="20335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C4B9F9B-A2EC-0773-F04D-EEE584A3CA87}"/>
              </a:ext>
            </a:extLst>
          </p:cNvPr>
          <p:cNvSpPr txBox="1"/>
          <p:nvPr/>
        </p:nvSpPr>
        <p:spPr>
          <a:xfrm>
            <a:off x="468420" y="1663061"/>
            <a:ext cx="209493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Compensation: 	                  </a:t>
            </a:r>
            <a:r>
              <a:rPr lang="en-US" sz="900" dirty="0">
                <a:solidFill>
                  <a:schemeClr val="accent1"/>
                </a:solidFill>
              </a:rPr>
              <a:t>$</a:t>
            </a:r>
            <a:r>
              <a:rPr lang="en-US" sz="900" u="none" strike="noStrike" dirty="0">
                <a:solidFill>
                  <a:schemeClr val="accent1"/>
                </a:solidFill>
                <a:effectLst/>
              </a:rPr>
              <a:t>209,273</a:t>
            </a:r>
            <a:endParaRPr lang="en-US" sz="900" dirty="0">
              <a:solidFill>
                <a:schemeClr val="accent1"/>
              </a:solidFill>
            </a:endParaRPr>
          </a:p>
          <a:p>
            <a:r>
              <a:rPr lang="en-US" sz="900" dirty="0"/>
              <a:t>Comp %tile:  		</a:t>
            </a:r>
            <a:r>
              <a:rPr lang="en-US" sz="900" dirty="0">
                <a:solidFill>
                  <a:schemeClr val="accent1"/>
                </a:solidFill>
              </a:rPr>
              <a:t>   55%tile</a:t>
            </a:r>
          </a:p>
          <a:p>
            <a:endParaRPr lang="en-US" sz="900" dirty="0"/>
          </a:p>
          <a:p>
            <a:r>
              <a:rPr lang="en-US" sz="900" dirty="0"/>
              <a:t>Target: 			       </a:t>
            </a:r>
            <a:r>
              <a:rPr lang="en-US" sz="900" dirty="0">
                <a:solidFill>
                  <a:schemeClr val="accent1"/>
                </a:solidFill>
              </a:rPr>
              <a:t>4,731</a:t>
            </a:r>
          </a:p>
          <a:p>
            <a:r>
              <a:rPr lang="en-US" sz="900" dirty="0"/>
              <a:t>Actual: 			</a:t>
            </a:r>
            <a:r>
              <a:rPr lang="en-US" sz="900" dirty="0">
                <a:solidFill>
                  <a:srgbClr val="AB7942"/>
                </a:solidFill>
              </a:rPr>
              <a:t>       5,882</a:t>
            </a:r>
          </a:p>
          <a:p>
            <a:r>
              <a:rPr lang="en-US" sz="900" dirty="0"/>
              <a:t>Actual %tile: 		    </a:t>
            </a:r>
            <a:r>
              <a:rPr lang="en-US" sz="900" dirty="0">
                <a:solidFill>
                  <a:srgbClr val="AB7942"/>
                </a:solidFill>
              </a:rPr>
              <a:t>75%tile</a:t>
            </a:r>
          </a:p>
          <a:p>
            <a:endParaRPr lang="en-US" sz="900" dirty="0"/>
          </a:p>
          <a:p>
            <a:pPr algn="ctr"/>
            <a:r>
              <a:rPr lang="en-US" sz="800" u="sng" dirty="0">
                <a:solidFill>
                  <a:schemeClr val="bg1">
                    <a:lumMod val="50000"/>
                  </a:schemeClr>
                </a:solidFill>
              </a:rPr>
              <a:t>Outside 10% change in points</a:t>
            </a:r>
          </a:p>
          <a:p>
            <a:pPr algn="ctr"/>
            <a:r>
              <a:rPr lang="en-US" sz="800" u="sng" dirty="0">
                <a:solidFill>
                  <a:schemeClr val="bg1">
                    <a:lumMod val="50000"/>
                  </a:schemeClr>
                </a:solidFill>
              </a:rPr>
              <a:t>Increase</a:t>
            </a:r>
          </a:p>
          <a:p>
            <a:pPr algn="ctr"/>
            <a:r>
              <a:rPr lang="en-US" sz="800" u="sng" dirty="0">
                <a:solidFill>
                  <a:schemeClr val="bg1">
                    <a:lumMod val="50000"/>
                  </a:schemeClr>
                </a:solidFill>
              </a:rPr>
              <a:t>Limit to 10%tile change</a:t>
            </a:r>
          </a:p>
          <a:p>
            <a:endParaRPr lang="en-US" sz="900" dirty="0"/>
          </a:p>
          <a:p>
            <a:r>
              <a:rPr lang="en-US" sz="900" dirty="0"/>
              <a:t>New Comp %tile:		     </a:t>
            </a:r>
            <a:r>
              <a:rPr lang="en-US" sz="900" dirty="0">
                <a:solidFill>
                  <a:srgbClr val="FF40FF"/>
                </a:solidFill>
              </a:rPr>
              <a:t>65%tile</a:t>
            </a:r>
          </a:p>
          <a:p>
            <a:r>
              <a:rPr lang="en-US" sz="900" dirty="0"/>
              <a:t>New Comp: 		  </a:t>
            </a:r>
            <a:r>
              <a:rPr lang="en-US" sz="900" dirty="0">
                <a:solidFill>
                  <a:srgbClr val="FF40FF"/>
                </a:solidFill>
              </a:rPr>
              <a:t>$230,205</a:t>
            </a:r>
          </a:p>
          <a:p>
            <a:r>
              <a:rPr lang="en-US" sz="900" dirty="0"/>
              <a:t>New Target:		     </a:t>
            </a:r>
            <a:r>
              <a:rPr lang="en-US" sz="900" dirty="0">
                <a:solidFill>
                  <a:srgbClr val="FF40FF"/>
                </a:solidFill>
              </a:rPr>
              <a:t>65%tile</a:t>
            </a:r>
          </a:p>
          <a:p>
            <a:r>
              <a:rPr lang="en-US" sz="900" dirty="0"/>
              <a:t>New Target:		        </a:t>
            </a:r>
            <a:r>
              <a:rPr lang="en-US" sz="900" dirty="0">
                <a:solidFill>
                  <a:srgbClr val="FF40FF"/>
                </a:solidFill>
              </a:rPr>
              <a:t>5,348</a:t>
            </a:r>
          </a:p>
          <a:p>
            <a:r>
              <a:rPr lang="en-US" sz="900" dirty="0"/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F6BA9-8DC6-1A9C-A7DD-FF2D5C20FA7A}"/>
              </a:ext>
            </a:extLst>
          </p:cNvPr>
          <p:cNvSpPr txBox="1"/>
          <p:nvPr/>
        </p:nvSpPr>
        <p:spPr>
          <a:xfrm>
            <a:off x="5032917" y="1370605"/>
            <a:ext cx="172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RVU 2023-2024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6B96091-CF43-6242-B1C0-9899D35D0A6C}"/>
              </a:ext>
            </a:extLst>
          </p:cNvPr>
          <p:cNvGraphicFramePr>
            <a:graphicFrameLocks noGrp="1"/>
          </p:cNvGraphicFramePr>
          <p:nvPr/>
        </p:nvGraphicFramePr>
        <p:xfrm>
          <a:off x="3161347" y="3498833"/>
          <a:ext cx="5369184" cy="71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148">
                  <a:extLst>
                    <a:ext uri="{9D8B030D-6E8A-4147-A177-3AD203B41FA5}">
                      <a16:colId xmlns:a16="http://schemas.microsoft.com/office/drawing/2014/main" val="49981848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3174633215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1060052880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2341066364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2063045746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1912554745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3655944461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803183060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45%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50%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55%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60%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65%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70%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75%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926858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Assistant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182,621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186,429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191,600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196,424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201,433 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207,071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213,780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105162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Associate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210,653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214,388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218,470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224,840 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FF40FF"/>
                          </a:solidFill>
                          <a:effectLst/>
                          <a:latin typeface="Calibri" panose="020F0502020204030204" pitchFamily="34" charset="0"/>
                        </a:rPr>
                        <a:t> $          230,205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237,120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245,996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947845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Professor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257,398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264,931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270,880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279,926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290,128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      301,673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$          314,803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72060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922558-16F5-231A-17E8-582BD656EB39}"/>
              </a:ext>
            </a:extLst>
          </p:cNvPr>
          <p:cNvSpPr txBox="1"/>
          <p:nvPr/>
        </p:nvSpPr>
        <p:spPr>
          <a:xfrm>
            <a:off x="4677190" y="3276647"/>
            <a:ext cx="2436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Compensation 2023-2024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35C073-0AF4-ADB5-F77A-90ACAF19E47F}"/>
              </a:ext>
            </a:extLst>
          </p:cNvPr>
          <p:cNvGraphicFramePr>
            <a:graphicFrameLocks noGrp="1"/>
          </p:cNvGraphicFramePr>
          <p:nvPr/>
        </p:nvGraphicFramePr>
        <p:xfrm>
          <a:off x="3161344" y="904423"/>
          <a:ext cx="5369182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7026">
                  <a:extLst>
                    <a:ext uri="{9D8B030D-6E8A-4147-A177-3AD203B41FA5}">
                      <a16:colId xmlns:a16="http://schemas.microsoft.com/office/drawing/2014/main" val="4142661229"/>
                    </a:ext>
                  </a:extLst>
                </a:gridCol>
                <a:gridCol w="767026">
                  <a:extLst>
                    <a:ext uri="{9D8B030D-6E8A-4147-A177-3AD203B41FA5}">
                      <a16:colId xmlns:a16="http://schemas.microsoft.com/office/drawing/2014/main" val="3727431979"/>
                    </a:ext>
                  </a:extLst>
                </a:gridCol>
                <a:gridCol w="767026">
                  <a:extLst>
                    <a:ext uri="{9D8B030D-6E8A-4147-A177-3AD203B41FA5}">
                      <a16:colId xmlns:a16="http://schemas.microsoft.com/office/drawing/2014/main" val="3061060029"/>
                    </a:ext>
                  </a:extLst>
                </a:gridCol>
                <a:gridCol w="767026">
                  <a:extLst>
                    <a:ext uri="{9D8B030D-6E8A-4147-A177-3AD203B41FA5}">
                      <a16:colId xmlns:a16="http://schemas.microsoft.com/office/drawing/2014/main" val="1832635481"/>
                    </a:ext>
                  </a:extLst>
                </a:gridCol>
                <a:gridCol w="767026">
                  <a:extLst>
                    <a:ext uri="{9D8B030D-6E8A-4147-A177-3AD203B41FA5}">
                      <a16:colId xmlns:a16="http://schemas.microsoft.com/office/drawing/2014/main" val="2788291270"/>
                    </a:ext>
                  </a:extLst>
                </a:gridCol>
                <a:gridCol w="767026">
                  <a:extLst>
                    <a:ext uri="{9D8B030D-6E8A-4147-A177-3AD203B41FA5}">
                      <a16:colId xmlns:a16="http://schemas.microsoft.com/office/drawing/2014/main" val="3235374289"/>
                    </a:ext>
                  </a:extLst>
                </a:gridCol>
                <a:gridCol w="767026">
                  <a:extLst>
                    <a:ext uri="{9D8B030D-6E8A-4147-A177-3AD203B41FA5}">
                      <a16:colId xmlns:a16="http://schemas.microsoft.com/office/drawing/2014/main" val="16620844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45%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50%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55%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70%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75%</a:t>
                      </a:r>
                      <a:endParaRPr lang="en-US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rgbClr val="AB7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79442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4,288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4,509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4,731</a:t>
                      </a:r>
                      <a:endParaRPr lang="en-US" sz="1100" b="0" i="0" u="none" strike="noStrike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5,002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5,260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5,560</a:t>
                      </a:r>
                      <a:endParaRPr lang="en-U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rgbClr val="AB7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AB7942"/>
                          </a:solidFill>
                          <a:effectLst/>
                        </a:rPr>
                        <a:t>5,881</a:t>
                      </a:r>
                      <a:endParaRPr lang="en-US" sz="1100" b="0" i="0" u="none" strike="noStrike" dirty="0">
                        <a:solidFill>
                          <a:srgbClr val="AB794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AB7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7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7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79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182135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351504C-02FD-960F-D0C5-5EF8633F8F30}"/>
              </a:ext>
            </a:extLst>
          </p:cNvPr>
          <p:cNvGraphicFramePr>
            <a:graphicFrameLocks noGrp="1"/>
          </p:cNvGraphicFramePr>
          <p:nvPr/>
        </p:nvGraphicFramePr>
        <p:xfrm>
          <a:off x="3161344" y="1616967"/>
          <a:ext cx="5369181" cy="381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1578">
                  <a:extLst>
                    <a:ext uri="{9D8B030D-6E8A-4147-A177-3AD203B41FA5}">
                      <a16:colId xmlns:a16="http://schemas.microsoft.com/office/drawing/2014/main" val="271503027"/>
                    </a:ext>
                  </a:extLst>
                </a:gridCol>
                <a:gridCol w="711578">
                  <a:extLst>
                    <a:ext uri="{9D8B030D-6E8A-4147-A177-3AD203B41FA5}">
                      <a16:colId xmlns:a16="http://schemas.microsoft.com/office/drawing/2014/main" val="1361975107"/>
                    </a:ext>
                  </a:extLst>
                </a:gridCol>
                <a:gridCol w="789205">
                  <a:extLst>
                    <a:ext uri="{9D8B030D-6E8A-4147-A177-3AD203B41FA5}">
                      <a16:colId xmlns:a16="http://schemas.microsoft.com/office/drawing/2014/main" val="611855162"/>
                    </a:ext>
                  </a:extLst>
                </a:gridCol>
                <a:gridCol w="789205">
                  <a:extLst>
                    <a:ext uri="{9D8B030D-6E8A-4147-A177-3AD203B41FA5}">
                      <a16:colId xmlns:a16="http://schemas.microsoft.com/office/drawing/2014/main" val="2698482760"/>
                    </a:ext>
                  </a:extLst>
                </a:gridCol>
                <a:gridCol w="789205">
                  <a:extLst>
                    <a:ext uri="{9D8B030D-6E8A-4147-A177-3AD203B41FA5}">
                      <a16:colId xmlns:a16="http://schemas.microsoft.com/office/drawing/2014/main" val="1312817943"/>
                    </a:ext>
                  </a:extLst>
                </a:gridCol>
                <a:gridCol w="789205">
                  <a:extLst>
                    <a:ext uri="{9D8B030D-6E8A-4147-A177-3AD203B41FA5}">
                      <a16:colId xmlns:a16="http://schemas.microsoft.com/office/drawing/2014/main" val="3104013958"/>
                    </a:ext>
                  </a:extLst>
                </a:gridCol>
                <a:gridCol w="789205">
                  <a:extLst>
                    <a:ext uri="{9D8B030D-6E8A-4147-A177-3AD203B41FA5}">
                      <a16:colId xmlns:a16="http://schemas.microsoft.com/office/drawing/2014/main" val="155934229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45%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50%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55%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65%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70%</a:t>
                      </a:r>
                      <a:endParaRPr lang="en-US" sz="11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75%</a:t>
                      </a:r>
                      <a:endParaRPr lang="en-US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60677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   4,378 </a:t>
                      </a:r>
                      <a:endParaRPr lang="en-US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   4,621 </a:t>
                      </a:r>
                      <a:endParaRPr lang="en-US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      4,860 </a:t>
                      </a:r>
                      <a:endParaRPr lang="en-US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      5,073 </a:t>
                      </a:r>
                      <a:endParaRPr lang="en-US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rgbClr val="FF40FF"/>
                          </a:solidFill>
                          <a:effectLst/>
                        </a:rPr>
                        <a:t>      5,348 </a:t>
                      </a:r>
                      <a:endParaRPr lang="en-US" sz="1100" b="0" i="0" u="none" strike="noStrike" dirty="0">
                        <a:solidFill>
                          <a:srgbClr val="FF4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      5,640 </a:t>
                      </a:r>
                      <a:endParaRPr lang="en-US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4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      5,935 </a:t>
                      </a:r>
                      <a:endParaRPr lang="en-US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326334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8570772-C3E9-F472-8C03-7E6E746B3A2B}"/>
              </a:ext>
            </a:extLst>
          </p:cNvPr>
          <p:cNvSpPr txBox="1"/>
          <p:nvPr/>
        </p:nvSpPr>
        <p:spPr>
          <a:xfrm>
            <a:off x="5032917" y="646079"/>
            <a:ext cx="172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RVU 2022-2023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C21983C-F894-7409-4647-A905CFD66386}"/>
              </a:ext>
            </a:extLst>
          </p:cNvPr>
          <p:cNvGraphicFramePr>
            <a:graphicFrameLocks noGrp="1"/>
          </p:cNvGraphicFramePr>
          <p:nvPr/>
        </p:nvGraphicFramePr>
        <p:xfrm>
          <a:off x="3161344" y="2472924"/>
          <a:ext cx="5369184" cy="71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148">
                  <a:extLst>
                    <a:ext uri="{9D8B030D-6E8A-4147-A177-3AD203B41FA5}">
                      <a16:colId xmlns:a16="http://schemas.microsoft.com/office/drawing/2014/main" val="49981848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3174633215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1060052880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2341066364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2063045746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1912554745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3655944461"/>
                    </a:ext>
                  </a:extLst>
                </a:gridCol>
                <a:gridCol w="671148">
                  <a:extLst>
                    <a:ext uri="{9D8B030D-6E8A-4147-A177-3AD203B41FA5}">
                      <a16:colId xmlns:a16="http://schemas.microsoft.com/office/drawing/2014/main" val="803183060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45%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50%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55%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60%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65%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70%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</a:rPr>
                        <a:t>75%</a:t>
                      </a:r>
                      <a:endParaRPr lang="en-US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926858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Assistant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173,601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177,625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181,376 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186,252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191,501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197,209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173,601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105162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Associate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200,000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203,447 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</a:rPr>
                        <a:t> $    209,273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212,915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218,624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225,843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200,000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947845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Calibri" panose="020F0502020204030204" pitchFamily="34" charset="0"/>
                        </a:rPr>
                        <a:t>Professor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250,526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256,725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263,210 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271,216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285,000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</a:rPr>
                        <a:t> $    297,566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effectLst/>
                          <a:latin typeface="Calibri" panose="020F0502020204030204" pitchFamily="34" charset="0"/>
                        </a:rPr>
                        <a:t> $    250,526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720604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9C98B97-9D00-EB76-7B87-6A3130F9814B}"/>
              </a:ext>
            </a:extLst>
          </p:cNvPr>
          <p:cNvSpPr txBox="1"/>
          <p:nvPr/>
        </p:nvSpPr>
        <p:spPr>
          <a:xfrm>
            <a:off x="4627848" y="2245823"/>
            <a:ext cx="2436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Compensation 2022-2023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5A1730-080A-8BE4-BA2A-3A38A29B3EB0}"/>
              </a:ext>
            </a:extLst>
          </p:cNvPr>
          <p:cNvCxnSpPr/>
          <p:nvPr/>
        </p:nvCxnSpPr>
        <p:spPr>
          <a:xfrm flipH="1" flipV="1">
            <a:off x="4832304" y="1181378"/>
            <a:ext cx="533956" cy="1722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54CF8A-F099-5B39-E8A7-114FF4569273}"/>
              </a:ext>
            </a:extLst>
          </p:cNvPr>
          <p:cNvCxnSpPr>
            <a:cxnSpLocks/>
          </p:cNvCxnSpPr>
          <p:nvPr/>
        </p:nvCxnSpPr>
        <p:spPr>
          <a:xfrm flipH="1" flipV="1">
            <a:off x="6367428" y="1962313"/>
            <a:ext cx="251086" cy="2012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30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626A-4EE2-7E4E-AE51-F86E486AC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Individual vs. Group Plan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D137CC5-BBA7-5BA4-02D1-CD518E099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/>
          <a:lstStyle/>
          <a:p>
            <a:r>
              <a:rPr lang="en-US" dirty="0"/>
              <a:t>Individual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927C4CC-299D-EAC0-D3A3-A613F859C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/>
          <a:p>
            <a:r>
              <a:rPr lang="en-US" sz="1600" dirty="0"/>
              <a:t>Consistent deployment, ability to influence productivity more directly</a:t>
            </a:r>
          </a:p>
          <a:p>
            <a:endParaRPr lang="en-US" sz="1600" dirty="0"/>
          </a:p>
          <a:p>
            <a:r>
              <a:rPr lang="en-US" sz="1600" dirty="0"/>
              <a:t>Compensation and productivity measured for each faculty</a:t>
            </a:r>
          </a:p>
          <a:p>
            <a:endParaRPr lang="en-US" sz="1600" dirty="0"/>
          </a:p>
          <a:p>
            <a:r>
              <a:rPr lang="en-US" sz="1600" dirty="0"/>
              <a:t>Individual 10% in productivity=change in compensation by no more than 10 %-tiles (up or down)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6562051-2D1C-9E7E-2AD3-CECBE09DD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/>
          <a:lstStyle/>
          <a:p>
            <a:r>
              <a:rPr lang="en-US" dirty="0"/>
              <a:t>Group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758FE491-83BF-2FB1-B806-DA7C3EC3B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/>
          <a:p>
            <a:r>
              <a:rPr lang="en-US" sz="1600" dirty="0"/>
              <a:t>Diverse deployment, decreased control of volume</a:t>
            </a:r>
          </a:p>
          <a:p>
            <a:endParaRPr lang="en-US" sz="1600" dirty="0"/>
          </a:p>
          <a:p>
            <a:r>
              <a:rPr lang="en-US" sz="1600" dirty="0"/>
              <a:t>Productivity “pooled”</a:t>
            </a:r>
          </a:p>
          <a:p>
            <a:endParaRPr lang="en-US" sz="1600" dirty="0"/>
          </a:p>
          <a:p>
            <a:r>
              <a:rPr lang="en-US" sz="1600" dirty="0"/>
              <a:t>Group 10% increase/decrease productivity= change in compensation by no more than 10 %-tiles (up or down)</a:t>
            </a:r>
          </a:p>
        </p:txBody>
      </p:sp>
    </p:spTree>
    <p:extLst>
      <p:ext uri="{BB962C8B-B14F-4D97-AF65-F5344CB8AC3E}">
        <p14:creationId xmlns:p14="http://schemas.microsoft.com/office/powerpoint/2010/main" val="1246601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128AA71-D567-72EB-3DDB-D48196A5D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95" y="38102"/>
            <a:ext cx="8229600" cy="857250"/>
          </a:xfrm>
        </p:spPr>
        <p:txBody>
          <a:bodyPr/>
          <a:lstStyle/>
          <a:p>
            <a:r>
              <a:rPr lang="en-US" dirty="0"/>
              <a:t>Less than 70% Clinical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2B4F8F-EA48-5FA7-9565-052D53781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87988"/>
            <a:ext cx="3661317" cy="2967521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Compensation percentile for &lt;70% Clinical is based on:</a:t>
            </a:r>
            <a:endParaRPr lang="en-US" sz="1100" u="sng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Evaluation of those goals and assessment of goal achievement will be made annually by a sub-committee of Compensation Committee that will include, AC CCAO, Pediatrician-in-Chief, Surgeon-in-Chief, ACH CMO, ACNW CMO, ACRI President, 2 UAMS Faculty Members, 1 Compensation Committee member.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Evaluation will result in a rating and associated base salary assignment</a:t>
            </a:r>
          </a:p>
          <a:p>
            <a:pPr marL="342900" marR="114935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03835" algn="l"/>
              </a:tabLst>
            </a:pPr>
            <a:endParaRPr lang="en-US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114935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203835" algn="l"/>
              </a:tabLst>
            </a:pP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Special Note: to be paid above the 50</a:t>
            </a:r>
            <a:r>
              <a:rPr lang="en-US" sz="11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percentile for administrative goals</a:t>
            </a:r>
            <a:r>
              <a:rPr lang="en-US" sz="105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will be dependent on AC achieving the metrics required to fund the AC employee incentive plan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F9FA401-0A06-7FC5-F716-90E9DEFF094A}"/>
              </a:ext>
            </a:extLst>
          </p:cNvPr>
          <p:cNvGraphicFramePr>
            <a:graphicFrameLocks noGrp="1"/>
          </p:cNvGraphicFramePr>
          <p:nvPr/>
        </p:nvGraphicFramePr>
        <p:xfrm>
          <a:off x="4040457" y="1118714"/>
          <a:ext cx="4951143" cy="2906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083">
                  <a:extLst>
                    <a:ext uri="{9D8B030D-6E8A-4147-A177-3AD203B41FA5}">
                      <a16:colId xmlns:a16="http://schemas.microsoft.com/office/drawing/2014/main" val="2087722983"/>
                    </a:ext>
                  </a:extLst>
                </a:gridCol>
                <a:gridCol w="2604060">
                  <a:extLst>
                    <a:ext uri="{9D8B030D-6E8A-4147-A177-3AD203B41FA5}">
                      <a16:colId xmlns:a16="http://schemas.microsoft.com/office/drawing/2014/main" val="4203985198"/>
                    </a:ext>
                  </a:extLst>
                </a:gridCol>
              </a:tblGrid>
              <a:tr h="221310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Compensation Percentile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768324"/>
                  </a:ext>
                </a:extLst>
              </a:tr>
              <a:tr h="43221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Does not meet expectations (40</a:t>
                      </a:r>
                      <a:r>
                        <a:rPr lang="en-US" sz="8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%ile salary)</a:t>
                      </a:r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50% of goals are achieved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Option for immediate removal [from admin role], FTE adjustment, or corrective plan over next year.</a:t>
                      </a:r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381508"/>
                  </a:ext>
                </a:extLst>
              </a:tr>
              <a:tr h="8522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Meets most expectations (50</a:t>
                      </a:r>
                      <a:r>
                        <a:rPr lang="en-US" sz="8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%ile)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50% of goals are achieved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i.e. an individual achieves 2 or 3 out of 4 goals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If circumstance not completely under the control of the individual, this person should not be penalized with a drop by 10%tiles.  They should be monitored closely the next year.</a:t>
                      </a:r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698320"/>
                  </a:ext>
                </a:extLst>
              </a:tr>
              <a:tr h="11820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Meets all expectations (60</a:t>
                      </a:r>
                      <a:r>
                        <a:rPr lang="en-US" sz="8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%ile)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100% of goals and expectations are achieved. </a:t>
                      </a:r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375724"/>
                  </a:ext>
                </a:extLst>
              </a:tr>
              <a:tr h="4453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Exceeds expectations (70</a:t>
                      </a:r>
                      <a:r>
                        <a:rPr lang="en-US" sz="8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%ile)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Achieves all goals and exceeds expectations for </a:t>
                      </a:r>
                      <a:r>
                        <a:rPr lang="en-US" sz="80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½ of goals.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Justified by exemplary performance.</a:t>
                      </a:r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868844"/>
                  </a:ext>
                </a:extLst>
              </a:tr>
              <a:tr h="5828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Exceptional performance (75</a:t>
                      </a:r>
                      <a:r>
                        <a:rPr lang="en-US" sz="8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%ile)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Achieves all goals and exceeds expectations for </a:t>
                      </a:r>
                      <a:r>
                        <a:rPr lang="en-US" sz="80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&gt;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¾ of goals.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There must be outcome documentation that warrants exceptional performance.</a:t>
                      </a:r>
                      <a:endParaRPr 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05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769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CEFC374A-0472-EF4E-8E82-CDD889AE4FFD}"/>
              </a:ext>
            </a:extLst>
          </p:cNvPr>
          <p:cNvSpPr/>
          <p:nvPr/>
        </p:nvSpPr>
        <p:spPr>
          <a:xfrm>
            <a:off x="6928389" y="452420"/>
            <a:ext cx="2166271" cy="4502046"/>
          </a:xfrm>
          <a:custGeom>
            <a:avLst/>
            <a:gdLst>
              <a:gd name="connsiteX0" fmla="*/ 0 w 2166271"/>
              <a:gd name="connsiteY0" fmla="*/ 216627 h 4502046"/>
              <a:gd name="connsiteX1" fmla="*/ 216627 w 2166271"/>
              <a:gd name="connsiteY1" fmla="*/ 0 h 4502046"/>
              <a:gd name="connsiteX2" fmla="*/ 1949644 w 2166271"/>
              <a:gd name="connsiteY2" fmla="*/ 0 h 4502046"/>
              <a:gd name="connsiteX3" fmla="*/ 2166271 w 2166271"/>
              <a:gd name="connsiteY3" fmla="*/ 216627 h 4502046"/>
              <a:gd name="connsiteX4" fmla="*/ 2166271 w 2166271"/>
              <a:gd name="connsiteY4" fmla="*/ 4285419 h 4502046"/>
              <a:gd name="connsiteX5" fmla="*/ 1949644 w 2166271"/>
              <a:gd name="connsiteY5" fmla="*/ 4502046 h 4502046"/>
              <a:gd name="connsiteX6" fmla="*/ 216627 w 2166271"/>
              <a:gd name="connsiteY6" fmla="*/ 4502046 h 4502046"/>
              <a:gd name="connsiteX7" fmla="*/ 0 w 2166271"/>
              <a:gd name="connsiteY7" fmla="*/ 4285419 h 4502046"/>
              <a:gd name="connsiteX8" fmla="*/ 0 w 2166271"/>
              <a:gd name="connsiteY8" fmla="*/ 216627 h 450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271" h="4502046">
                <a:moveTo>
                  <a:pt x="0" y="216627"/>
                </a:moveTo>
                <a:cubicBezTo>
                  <a:pt x="0" y="96987"/>
                  <a:pt x="96987" y="0"/>
                  <a:pt x="216627" y="0"/>
                </a:cubicBezTo>
                <a:lnTo>
                  <a:pt x="1949644" y="0"/>
                </a:lnTo>
                <a:cubicBezTo>
                  <a:pt x="2069284" y="0"/>
                  <a:pt x="2166271" y="96987"/>
                  <a:pt x="2166271" y="216627"/>
                </a:cubicBezTo>
                <a:lnTo>
                  <a:pt x="2166271" y="4285419"/>
                </a:lnTo>
                <a:cubicBezTo>
                  <a:pt x="2166271" y="4405059"/>
                  <a:pt x="2069284" y="4502046"/>
                  <a:pt x="1949644" y="4502046"/>
                </a:cubicBezTo>
                <a:lnTo>
                  <a:pt x="216627" y="4502046"/>
                </a:lnTo>
                <a:cubicBezTo>
                  <a:pt x="96987" y="4502046"/>
                  <a:pt x="0" y="4405059"/>
                  <a:pt x="0" y="4285419"/>
                </a:cubicBezTo>
                <a:lnTo>
                  <a:pt x="0" y="216627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473038"/>
              <a:satOff val="-26563"/>
              <a:lumOff val="22907"/>
              <a:alphaOff val="0"/>
            </a:schemeClr>
          </a:fillRef>
          <a:effectRef idx="0">
            <a:schemeClr val="accent1">
              <a:shade val="80000"/>
              <a:hueOff val="473038"/>
              <a:satOff val="-26563"/>
              <a:lumOff val="229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344" tIns="1371600" rIns="85344" bIns="985754" numCol="1" spcCol="1270" anchor="t" anchorCtr="1">
            <a:noAutofit/>
          </a:bodyPr>
          <a:lstStyle/>
          <a:p>
            <a:pPr lvl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kern="1200" dirty="0"/>
              <a:t>Externally Funded Research</a:t>
            </a: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000" dirty="0"/>
              <a:t>SMART goals, sliding scale based on performance.</a:t>
            </a: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1000" dirty="0"/>
              <a:t>Incentives</a:t>
            </a:r>
            <a:endParaRPr lang="en-US" sz="1000" kern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F5C8D9-5E7E-3545-9940-F5CB41328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28" y="-203678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Components of Compensation Plan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2594" y="452420"/>
            <a:ext cx="8507339" cy="4528170"/>
            <a:chOff x="154897" y="504669"/>
            <a:chExt cx="8507339" cy="4528170"/>
          </a:xfrm>
        </p:grpSpPr>
        <p:sp>
          <p:nvSpPr>
            <p:cNvPr id="6" name="Freeform 5"/>
            <p:cNvSpPr/>
            <p:nvPr/>
          </p:nvSpPr>
          <p:spPr>
            <a:xfrm>
              <a:off x="154897" y="504669"/>
              <a:ext cx="2166271" cy="4502046"/>
            </a:xfrm>
            <a:custGeom>
              <a:avLst/>
              <a:gdLst>
                <a:gd name="connsiteX0" fmla="*/ 0 w 2166271"/>
                <a:gd name="connsiteY0" fmla="*/ 216627 h 4502046"/>
                <a:gd name="connsiteX1" fmla="*/ 216627 w 2166271"/>
                <a:gd name="connsiteY1" fmla="*/ 0 h 4502046"/>
                <a:gd name="connsiteX2" fmla="*/ 1949644 w 2166271"/>
                <a:gd name="connsiteY2" fmla="*/ 0 h 4502046"/>
                <a:gd name="connsiteX3" fmla="*/ 2166271 w 2166271"/>
                <a:gd name="connsiteY3" fmla="*/ 216627 h 4502046"/>
                <a:gd name="connsiteX4" fmla="*/ 2166271 w 2166271"/>
                <a:gd name="connsiteY4" fmla="*/ 4285419 h 4502046"/>
                <a:gd name="connsiteX5" fmla="*/ 1949644 w 2166271"/>
                <a:gd name="connsiteY5" fmla="*/ 4502046 h 4502046"/>
                <a:gd name="connsiteX6" fmla="*/ 216627 w 2166271"/>
                <a:gd name="connsiteY6" fmla="*/ 4502046 h 4502046"/>
                <a:gd name="connsiteX7" fmla="*/ 0 w 2166271"/>
                <a:gd name="connsiteY7" fmla="*/ 4285419 h 4502046"/>
                <a:gd name="connsiteX8" fmla="*/ 0 w 2166271"/>
                <a:gd name="connsiteY8" fmla="*/ 216627 h 450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271" h="4502046">
                  <a:moveTo>
                    <a:pt x="0" y="216627"/>
                  </a:moveTo>
                  <a:cubicBezTo>
                    <a:pt x="0" y="96987"/>
                    <a:pt x="96987" y="0"/>
                    <a:pt x="216627" y="0"/>
                  </a:cubicBezTo>
                  <a:lnTo>
                    <a:pt x="1949644" y="0"/>
                  </a:lnTo>
                  <a:cubicBezTo>
                    <a:pt x="2069284" y="0"/>
                    <a:pt x="2166271" y="96987"/>
                    <a:pt x="2166271" y="216627"/>
                  </a:cubicBezTo>
                  <a:lnTo>
                    <a:pt x="2166271" y="4285419"/>
                  </a:lnTo>
                  <a:cubicBezTo>
                    <a:pt x="2166271" y="4405059"/>
                    <a:pt x="2069284" y="4502046"/>
                    <a:pt x="1949644" y="4502046"/>
                  </a:cubicBezTo>
                  <a:lnTo>
                    <a:pt x="216627" y="4502046"/>
                  </a:lnTo>
                  <a:cubicBezTo>
                    <a:pt x="96987" y="4502046"/>
                    <a:pt x="0" y="4405059"/>
                    <a:pt x="0" y="4285419"/>
                  </a:cubicBezTo>
                  <a:lnTo>
                    <a:pt x="0" y="21662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1371600" rIns="99568" bIns="999978" numCol="1" spcCol="1270" anchor="t" anchorCtr="1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/>
                <a:t>Clinical</a:t>
              </a: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/>
                <a:t>Goal a percentage of total benchmark points</a:t>
              </a: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/>
                <a:t>Productivity targets based on prior year points</a:t>
              </a: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/>
                <a:t>All clinical activities except out of providers specialty/subspecialty</a:t>
              </a:r>
            </a:p>
            <a:p>
              <a:pPr marL="514350" lvl="2" indent="-57150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/>
                <a:t>GPC, ED extra shifts do not count towards point goal</a:t>
              </a:r>
            </a:p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/>
                <a:t>Group vs. individual targets 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00604" y="644524"/>
              <a:ext cx="1078990" cy="1074238"/>
            </a:xfrm>
            <a:prstGeom prst="ellipse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19877" t="13289" r="19555" b="6691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420717" y="504669"/>
              <a:ext cx="2166271" cy="4502046"/>
            </a:xfrm>
            <a:custGeom>
              <a:avLst/>
              <a:gdLst>
                <a:gd name="connsiteX0" fmla="*/ 0 w 2166271"/>
                <a:gd name="connsiteY0" fmla="*/ 216627 h 4502046"/>
                <a:gd name="connsiteX1" fmla="*/ 216627 w 2166271"/>
                <a:gd name="connsiteY1" fmla="*/ 0 h 4502046"/>
                <a:gd name="connsiteX2" fmla="*/ 1949644 w 2166271"/>
                <a:gd name="connsiteY2" fmla="*/ 0 h 4502046"/>
                <a:gd name="connsiteX3" fmla="*/ 2166271 w 2166271"/>
                <a:gd name="connsiteY3" fmla="*/ 216627 h 4502046"/>
                <a:gd name="connsiteX4" fmla="*/ 2166271 w 2166271"/>
                <a:gd name="connsiteY4" fmla="*/ 4285419 h 4502046"/>
                <a:gd name="connsiteX5" fmla="*/ 1949644 w 2166271"/>
                <a:gd name="connsiteY5" fmla="*/ 4502046 h 4502046"/>
                <a:gd name="connsiteX6" fmla="*/ 216627 w 2166271"/>
                <a:gd name="connsiteY6" fmla="*/ 4502046 h 4502046"/>
                <a:gd name="connsiteX7" fmla="*/ 0 w 2166271"/>
                <a:gd name="connsiteY7" fmla="*/ 4285419 h 4502046"/>
                <a:gd name="connsiteX8" fmla="*/ 0 w 2166271"/>
                <a:gd name="connsiteY8" fmla="*/ 216627 h 450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271" h="4502046">
                  <a:moveTo>
                    <a:pt x="0" y="216627"/>
                  </a:moveTo>
                  <a:cubicBezTo>
                    <a:pt x="0" y="96987"/>
                    <a:pt x="96987" y="0"/>
                    <a:pt x="216627" y="0"/>
                  </a:cubicBezTo>
                  <a:lnTo>
                    <a:pt x="1949644" y="0"/>
                  </a:lnTo>
                  <a:cubicBezTo>
                    <a:pt x="2069284" y="0"/>
                    <a:pt x="2166271" y="96987"/>
                    <a:pt x="2166271" y="216627"/>
                  </a:cubicBezTo>
                  <a:lnTo>
                    <a:pt x="2166271" y="4285419"/>
                  </a:lnTo>
                  <a:cubicBezTo>
                    <a:pt x="2166271" y="4405059"/>
                    <a:pt x="2069284" y="4502046"/>
                    <a:pt x="1949644" y="4502046"/>
                  </a:cubicBezTo>
                  <a:lnTo>
                    <a:pt x="216627" y="4502046"/>
                  </a:lnTo>
                  <a:cubicBezTo>
                    <a:pt x="96987" y="4502046"/>
                    <a:pt x="0" y="4405059"/>
                    <a:pt x="0" y="4285419"/>
                  </a:cubicBezTo>
                  <a:lnTo>
                    <a:pt x="0" y="216627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236519"/>
                <a:satOff val="-13281"/>
                <a:lumOff val="11454"/>
                <a:alphaOff val="0"/>
              </a:schemeClr>
            </a:fillRef>
            <a:effectRef idx="0">
              <a:schemeClr val="accent1">
                <a:shade val="80000"/>
                <a:hueOff val="236519"/>
                <a:satOff val="-13281"/>
                <a:lumOff val="1145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1371600" rIns="85344" bIns="985754" numCol="1" spcCol="1270" anchor="t" anchorCtr="1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/>
                <a:t>Academic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/>
                <a:t>Goal points are a percentage to benchmark points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kern="1200" dirty="0"/>
                <a:t>Section/Service Chief facilitates goals for each faculty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00" dirty="0"/>
                <a:t>Salary is based on overall clinical productivity</a:t>
              </a:r>
              <a:endParaRPr lang="en-US" sz="1000" kern="1200" dirty="0"/>
            </a:p>
          </p:txBody>
        </p:sp>
        <p:sp>
          <p:nvSpPr>
            <p:cNvPr id="9" name="Oval 8">
              <a:hlinkClick r:id="rId3" action="ppaction://hlinksldjump"/>
            </p:cNvPr>
            <p:cNvSpPr/>
            <p:nvPr/>
          </p:nvSpPr>
          <p:spPr>
            <a:xfrm>
              <a:off x="2931864" y="651055"/>
              <a:ext cx="1078990" cy="1074238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r="884" b="11495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23182"/>
                <a:satOff val="-1072"/>
                <a:lumOff val="388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681983" y="504669"/>
              <a:ext cx="2166271" cy="4502046"/>
            </a:xfrm>
            <a:custGeom>
              <a:avLst/>
              <a:gdLst>
                <a:gd name="connsiteX0" fmla="*/ 0 w 2166271"/>
                <a:gd name="connsiteY0" fmla="*/ 216627 h 4502046"/>
                <a:gd name="connsiteX1" fmla="*/ 216627 w 2166271"/>
                <a:gd name="connsiteY1" fmla="*/ 0 h 4502046"/>
                <a:gd name="connsiteX2" fmla="*/ 1949644 w 2166271"/>
                <a:gd name="connsiteY2" fmla="*/ 0 h 4502046"/>
                <a:gd name="connsiteX3" fmla="*/ 2166271 w 2166271"/>
                <a:gd name="connsiteY3" fmla="*/ 216627 h 4502046"/>
                <a:gd name="connsiteX4" fmla="*/ 2166271 w 2166271"/>
                <a:gd name="connsiteY4" fmla="*/ 4285419 h 4502046"/>
                <a:gd name="connsiteX5" fmla="*/ 1949644 w 2166271"/>
                <a:gd name="connsiteY5" fmla="*/ 4502046 h 4502046"/>
                <a:gd name="connsiteX6" fmla="*/ 216627 w 2166271"/>
                <a:gd name="connsiteY6" fmla="*/ 4502046 h 4502046"/>
                <a:gd name="connsiteX7" fmla="*/ 0 w 2166271"/>
                <a:gd name="connsiteY7" fmla="*/ 4285419 h 4502046"/>
                <a:gd name="connsiteX8" fmla="*/ 0 w 2166271"/>
                <a:gd name="connsiteY8" fmla="*/ 216627 h 450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6271" h="4502046">
                  <a:moveTo>
                    <a:pt x="0" y="216627"/>
                  </a:moveTo>
                  <a:cubicBezTo>
                    <a:pt x="0" y="96987"/>
                    <a:pt x="96987" y="0"/>
                    <a:pt x="216627" y="0"/>
                  </a:cubicBezTo>
                  <a:lnTo>
                    <a:pt x="1949644" y="0"/>
                  </a:lnTo>
                  <a:cubicBezTo>
                    <a:pt x="2069284" y="0"/>
                    <a:pt x="2166271" y="96987"/>
                    <a:pt x="2166271" y="216627"/>
                  </a:cubicBezTo>
                  <a:lnTo>
                    <a:pt x="2166271" y="4285419"/>
                  </a:lnTo>
                  <a:cubicBezTo>
                    <a:pt x="2166271" y="4405059"/>
                    <a:pt x="2069284" y="4502046"/>
                    <a:pt x="1949644" y="4502046"/>
                  </a:cubicBezTo>
                  <a:lnTo>
                    <a:pt x="216627" y="4502046"/>
                  </a:lnTo>
                  <a:cubicBezTo>
                    <a:pt x="96987" y="4502046"/>
                    <a:pt x="0" y="4405059"/>
                    <a:pt x="0" y="4285419"/>
                  </a:cubicBezTo>
                  <a:lnTo>
                    <a:pt x="0" y="216627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709557"/>
                <a:satOff val="-39844"/>
                <a:lumOff val="34361"/>
                <a:alphaOff val="0"/>
              </a:schemeClr>
            </a:fillRef>
            <a:effectRef idx="0">
              <a:schemeClr val="accent1">
                <a:shade val="80000"/>
                <a:hueOff val="709557"/>
                <a:satOff val="-39844"/>
                <a:lumOff val="343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1371600" rIns="85344" bIns="985754" numCol="1" spcCol="1270" anchor="t" anchorCtr="1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b="1" kern="1200" dirty="0"/>
                <a:t>Administration</a:t>
              </a:r>
              <a:endParaRPr lang="en-US" sz="800" kern="1200" dirty="0"/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•"/>
              </a:pPr>
              <a:r>
                <a:rPr lang="en-US" sz="1000" kern="1200" dirty="0"/>
                <a:t>For those &lt;70% clinical, compensation based on SMART goals</a:t>
              </a:r>
            </a:p>
            <a:p>
              <a:pPr marL="514350" lvl="2" indent="-57150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•"/>
              </a:pPr>
              <a:r>
                <a:rPr lang="en-US" sz="1000" kern="1200" dirty="0"/>
                <a:t>Compensation is based on performance along a sliding scale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•"/>
              </a:pPr>
              <a:r>
                <a:rPr lang="en-US" sz="1000" kern="1200" dirty="0"/>
                <a:t>Each assignment is reviewed by the supervisor, Goals Committee</a:t>
              </a:r>
            </a:p>
          </p:txBody>
        </p:sp>
        <p:sp>
          <p:nvSpPr>
            <p:cNvPr id="13" name="Oval 12">
              <a:hlinkClick r:id="" action="ppaction://noaction"/>
            </p:cNvPr>
            <p:cNvSpPr/>
            <p:nvPr/>
          </p:nvSpPr>
          <p:spPr>
            <a:xfrm>
              <a:off x="5225624" y="651055"/>
              <a:ext cx="1078990" cy="1074238"/>
            </a:xfrm>
            <a:prstGeom prst="ellipse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7982" t="8866" r="7074" b="6191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69547"/>
                <a:satOff val="-3216"/>
                <a:lumOff val="1165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Left-Right Arrow 13"/>
            <p:cNvSpPr/>
            <p:nvPr/>
          </p:nvSpPr>
          <p:spPr>
            <a:xfrm>
              <a:off x="507186" y="4487086"/>
              <a:ext cx="8155050" cy="545753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7" name="Oval 16">
            <a:hlinkClick r:id="" action="ppaction://noaction"/>
            <a:extLst>
              <a:ext uri="{FF2B5EF4-FFF2-40B4-BE49-F238E27FC236}">
                <a16:creationId xmlns:a16="http://schemas.microsoft.com/office/drawing/2014/main" id="{7DB7E298-93BD-334A-96CE-254476107966}"/>
              </a:ext>
            </a:extLst>
          </p:cNvPr>
          <p:cNvSpPr/>
          <p:nvPr/>
        </p:nvSpPr>
        <p:spPr>
          <a:xfrm>
            <a:off x="7472030" y="598806"/>
            <a:ext cx="1078990" cy="1074238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46365"/>
              <a:satOff val="-2144"/>
              <a:lumOff val="77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34B2139-4884-A84D-BD61-92635A5C5670}"/>
              </a:ext>
            </a:extLst>
          </p:cNvPr>
          <p:cNvSpPr txBox="1">
            <a:spLocks/>
          </p:cNvSpPr>
          <p:nvPr/>
        </p:nvSpPr>
        <p:spPr>
          <a:xfrm>
            <a:off x="2396147" y="4415120"/>
            <a:ext cx="4377128" cy="560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4A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Total Benchmark Points/Compensation</a:t>
            </a:r>
          </a:p>
        </p:txBody>
      </p:sp>
    </p:spTree>
    <p:extLst>
      <p:ext uri="{BB962C8B-B14F-4D97-AF65-F5344CB8AC3E}">
        <p14:creationId xmlns:p14="http://schemas.microsoft.com/office/powerpoint/2010/main" val="4123679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7287F-FA59-E94B-B186-E4DE59E66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766381"/>
            <a:ext cx="4038600" cy="383325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Graduate medical education lectures</a:t>
            </a:r>
          </a:p>
          <a:p>
            <a:pPr lvl="1"/>
            <a:r>
              <a:rPr lang="en-US" dirty="0"/>
              <a:t>M1/M2 teaching</a:t>
            </a:r>
          </a:p>
          <a:p>
            <a:pPr lvl="1"/>
            <a:r>
              <a:rPr lang="en-US" dirty="0"/>
              <a:t>M3/M4 teaching</a:t>
            </a:r>
          </a:p>
          <a:p>
            <a:pPr lvl="1"/>
            <a:r>
              <a:rPr lang="en-US" dirty="0"/>
              <a:t>Teaching of non-LIP students, staff</a:t>
            </a:r>
          </a:p>
          <a:p>
            <a:pPr lvl="1"/>
            <a:r>
              <a:rPr lang="en-US" dirty="0"/>
              <a:t>Recognition of excellence in teaching</a:t>
            </a:r>
          </a:p>
          <a:p>
            <a:pPr lvl="1"/>
            <a:r>
              <a:rPr lang="en-US" dirty="0"/>
              <a:t>Mentoring</a:t>
            </a:r>
          </a:p>
          <a:p>
            <a:pPr lvl="1"/>
            <a:r>
              <a:rPr lang="en-US" dirty="0"/>
              <a:t>Other Teaching</a:t>
            </a:r>
          </a:p>
          <a:p>
            <a:r>
              <a:rPr lang="en-US" dirty="0"/>
              <a:t>Unfunded Research</a:t>
            </a:r>
          </a:p>
          <a:p>
            <a:pPr lvl="1"/>
            <a:r>
              <a:rPr lang="en-US" dirty="0"/>
              <a:t>Endowment funded</a:t>
            </a:r>
          </a:p>
          <a:p>
            <a:pPr lvl="1"/>
            <a:r>
              <a:rPr lang="en-US" dirty="0"/>
              <a:t>General Academic funds</a:t>
            </a:r>
          </a:p>
          <a:p>
            <a:pPr lvl="1"/>
            <a:r>
              <a:rPr lang="en-US" dirty="0"/>
              <a:t>Intramural funded research</a:t>
            </a:r>
          </a:p>
          <a:p>
            <a:pPr lvl="2"/>
            <a:r>
              <a:rPr lang="en-US" dirty="0"/>
              <a:t>ACRI internal grants</a:t>
            </a:r>
          </a:p>
          <a:p>
            <a:pPr lvl="2"/>
            <a:r>
              <a:rPr lang="en-US" dirty="0"/>
              <a:t>UAMS internal grants</a:t>
            </a:r>
          </a:p>
          <a:p>
            <a:pPr lvl="2"/>
            <a:r>
              <a:rPr lang="en-US" dirty="0"/>
              <a:t>TRI internal grants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45D37-1A93-B344-9B34-10F2621C3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939998"/>
            <a:ext cx="3886200" cy="326350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Scholarly Activity:  Scholarly activities can include the following:</a:t>
            </a:r>
          </a:p>
          <a:p>
            <a:pPr lvl="1"/>
            <a:r>
              <a:rPr lang="en-US" dirty="0"/>
              <a:t>Publication in Peer Reviewed journal and books</a:t>
            </a:r>
          </a:p>
          <a:p>
            <a:pPr lvl="1"/>
            <a:r>
              <a:rPr lang="en-US" dirty="0"/>
              <a:t>Presentation at Conference</a:t>
            </a:r>
          </a:p>
          <a:p>
            <a:pPr lvl="1"/>
            <a:r>
              <a:rPr lang="en-US" dirty="0"/>
              <a:t>Abstracts</a:t>
            </a:r>
          </a:p>
          <a:p>
            <a:pPr lvl="1"/>
            <a:r>
              <a:rPr lang="en-US" dirty="0"/>
              <a:t>Non-external funded research</a:t>
            </a:r>
          </a:p>
          <a:p>
            <a:pPr lvl="1"/>
            <a:r>
              <a:rPr lang="en-US" dirty="0"/>
              <a:t>Academic Citizenship</a:t>
            </a:r>
          </a:p>
          <a:p>
            <a:r>
              <a:rPr lang="en-US" dirty="0"/>
              <a:t>Quality Improvement</a:t>
            </a:r>
          </a:p>
          <a:p>
            <a:pPr lvl="1"/>
            <a:r>
              <a:rPr lang="en-US" dirty="0"/>
              <a:t>Eventual goal is to have meaningful quality initiatives in all areas and sections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793BFB-3576-E189-A920-68E66E5B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54174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Academic Points/Time</a:t>
            </a:r>
          </a:p>
        </p:txBody>
      </p:sp>
    </p:spTree>
    <p:extLst>
      <p:ext uri="{BB962C8B-B14F-4D97-AF65-F5344CB8AC3E}">
        <p14:creationId xmlns:p14="http://schemas.microsoft.com/office/powerpoint/2010/main" val="370573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6E2F5AA-339E-7644-073B-8AB1A17F561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97794" y="314442"/>
          <a:ext cx="8203514" cy="405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31E6691-5B5F-99D1-711B-EF6D05F081D6}"/>
              </a:ext>
            </a:extLst>
          </p:cNvPr>
          <p:cNvSpPr txBox="1"/>
          <p:nvPr/>
        </p:nvSpPr>
        <p:spPr>
          <a:xfrm>
            <a:off x="1014583" y="762672"/>
            <a:ext cx="79245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432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</a:t>
            </a:r>
            <a:endParaRPr lang="en-US" sz="4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B5B3F1-1D88-1826-D87A-31385E18AC2A}"/>
              </a:ext>
            </a:extLst>
          </p:cNvPr>
          <p:cNvSpPr txBox="1"/>
          <p:nvPr/>
        </p:nvSpPr>
        <p:spPr>
          <a:xfrm>
            <a:off x="2567379" y="790348"/>
            <a:ext cx="75234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M</a:t>
            </a:r>
            <a:endParaRPr lang="en-US" sz="4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FEBC71-01B1-AFD3-C091-CD8C038063CC}"/>
              </a:ext>
            </a:extLst>
          </p:cNvPr>
          <p:cNvSpPr txBox="1"/>
          <p:nvPr/>
        </p:nvSpPr>
        <p:spPr>
          <a:xfrm>
            <a:off x="4141735" y="788287"/>
            <a:ext cx="75234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</a:t>
            </a:r>
            <a:endParaRPr lang="en-US" sz="4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BA1B87-E01C-9C9A-C1DD-BE3FBE1A874E}"/>
              </a:ext>
            </a:extLst>
          </p:cNvPr>
          <p:cNvSpPr txBox="1"/>
          <p:nvPr/>
        </p:nvSpPr>
        <p:spPr>
          <a:xfrm>
            <a:off x="5712961" y="786226"/>
            <a:ext cx="75234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C65C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</a:t>
            </a:r>
            <a:endParaRPr lang="en-US" sz="4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E64C0D-A6E3-E862-6DFE-D5AF990362C0}"/>
              </a:ext>
            </a:extLst>
          </p:cNvPr>
          <p:cNvSpPr txBox="1"/>
          <p:nvPr/>
        </p:nvSpPr>
        <p:spPr>
          <a:xfrm>
            <a:off x="7269011" y="786226"/>
            <a:ext cx="75234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FFA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</a:t>
            </a:r>
            <a:endParaRPr lang="en-US" sz="4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0D9F73-4A83-090E-5F21-D7A0710C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151" y="1617223"/>
            <a:ext cx="684872" cy="7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722C9BF-A6EA-6052-BAD0-58937F927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7188" y="1653236"/>
            <a:ext cx="770658" cy="7150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ADC4A77-0FD8-BF44-F851-61B60554B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271" y="1649890"/>
            <a:ext cx="497663" cy="72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Clipart of steampunk gear cog wheels">
            <a:extLst>
              <a:ext uri="{FF2B5EF4-FFF2-40B4-BE49-F238E27FC236}">
                <a16:creationId xmlns:a16="http://schemas.microsoft.com/office/drawing/2014/main" id="{C8AAFEA1-CC80-5DF4-C443-5E3086FB0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4183" y="1710901"/>
            <a:ext cx="714573" cy="592733"/>
          </a:xfrm>
          <a:prstGeom prst="rect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313249-C869-96BA-568D-BA859443F361}"/>
              </a:ext>
            </a:extLst>
          </p:cNvPr>
          <p:cNvSpPr txBox="1"/>
          <p:nvPr/>
        </p:nvSpPr>
        <p:spPr>
          <a:xfrm>
            <a:off x="977749" y="3685443"/>
            <a:ext cx="7528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432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</a:t>
            </a:r>
            <a:endParaRPr lang="en-US" sz="4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BFEB81-A659-C4DE-ADCC-B08C59A8F022}"/>
              </a:ext>
            </a:extLst>
          </p:cNvPr>
          <p:cNvSpPr txBox="1"/>
          <p:nvPr/>
        </p:nvSpPr>
        <p:spPr>
          <a:xfrm>
            <a:off x="2546076" y="3690574"/>
            <a:ext cx="7528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</a:t>
            </a:r>
            <a:endParaRPr lang="en-US" sz="4800" b="1" dirty="0">
              <a:solidFill>
                <a:srgbClr val="00B0F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3C5E96-3B6E-11BE-A72D-69EDE20E2210}"/>
              </a:ext>
            </a:extLst>
          </p:cNvPr>
          <p:cNvSpPr txBox="1"/>
          <p:nvPr/>
        </p:nvSpPr>
        <p:spPr>
          <a:xfrm>
            <a:off x="4123109" y="3690107"/>
            <a:ext cx="7528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</a:t>
            </a:r>
            <a:endParaRPr lang="en-US" sz="4800" b="1" dirty="0">
              <a:solidFill>
                <a:srgbClr val="92D05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A4B13B-28F0-82C8-7E9F-77D780F93728}"/>
              </a:ext>
            </a:extLst>
          </p:cNvPr>
          <p:cNvSpPr txBox="1"/>
          <p:nvPr/>
        </p:nvSpPr>
        <p:spPr>
          <a:xfrm>
            <a:off x="5703848" y="3685444"/>
            <a:ext cx="7528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65C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L</a:t>
            </a:r>
            <a:endParaRPr lang="en-US" sz="4800" b="1" dirty="0">
              <a:solidFill>
                <a:srgbClr val="C65CFF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AB1D8D-B3E9-EF66-C4A8-3ED0AB0F424C}"/>
              </a:ext>
            </a:extLst>
          </p:cNvPr>
          <p:cNvSpPr txBox="1"/>
          <p:nvPr/>
        </p:nvSpPr>
        <p:spPr>
          <a:xfrm>
            <a:off x="7268469" y="3685444"/>
            <a:ext cx="7528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FA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</a:t>
            </a:r>
            <a:endParaRPr lang="en-US" sz="4800" b="1" dirty="0">
              <a:solidFill>
                <a:srgbClr val="FFA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87CA76-AC67-F5E0-4D69-E9E56DEB6E0E}"/>
              </a:ext>
            </a:extLst>
          </p:cNvPr>
          <p:cNvGrpSpPr/>
          <p:nvPr/>
        </p:nvGrpSpPr>
        <p:grpSpPr>
          <a:xfrm>
            <a:off x="7171634" y="1727476"/>
            <a:ext cx="946552" cy="723062"/>
            <a:chOff x="1414462" y="52039"/>
            <a:chExt cx="6315075" cy="5143499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82E312A7-BAA3-3FDE-D0C5-49B1079403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14462" y="52039"/>
              <a:ext cx="6315075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3630CC-47DD-94BA-450B-EB361CEB5420}"/>
                </a:ext>
              </a:extLst>
            </p:cNvPr>
            <p:cNvSpPr txBox="1"/>
            <p:nvPr/>
          </p:nvSpPr>
          <p:spPr>
            <a:xfrm>
              <a:off x="3092605" y="52039"/>
              <a:ext cx="2949862" cy="1313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Georgia" panose="02040502050405020303" pitchFamily="18" charset="0"/>
                  <a:cs typeface="David" panose="020E0502060401010101" pitchFamily="34" charset="-79"/>
                </a:rPr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860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49523-3256-88A8-90D8-19FAFB8F4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12378" y="1713730"/>
            <a:ext cx="6695379" cy="25455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Each Goal should be detailed and  clearly defined</a:t>
            </a:r>
          </a:p>
          <a:p>
            <a:pPr lvl="1"/>
            <a:r>
              <a:rPr lang="en-US" dirty="0"/>
              <a:t>Who will be involved?</a:t>
            </a:r>
          </a:p>
          <a:p>
            <a:pPr lvl="1"/>
            <a:r>
              <a:rPr lang="en-US" dirty="0"/>
              <a:t>What do I want to accomplish?</a:t>
            </a:r>
          </a:p>
          <a:p>
            <a:pPr lvl="1"/>
            <a:r>
              <a:rPr lang="en-US" dirty="0"/>
              <a:t>Where will this need to occur?</a:t>
            </a:r>
          </a:p>
          <a:p>
            <a:pPr lvl="1"/>
            <a:r>
              <a:rPr lang="en-US" dirty="0"/>
              <a:t>When will I achieve this?</a:t>
            </a:r>
          </a:p>
          <a:p>
            <a:pPr lvl="1"/>
            <a:r>
              <a:rPr lang="en-US" dirty="0"/>
              <a:t>Why is this important?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69F0DAD-86CB-36A7-6643-4E90C557BC14}"/>
              </a:ext>
            </a:extLst>
          </p:cNvPr>
          <p:cNvSpPr/>
          <p:nvPr/>
        </p:nvSpPr>
        <p:spPr>
          <a:xfrm>
            <a:off x="423590" y="312293"/>
            <a:ext cx="1427042" cy="133875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CD7D86-B6B4-6E20-A41C-57045B20478F}"/>
              </a:ext>
            </a:extLst>
          </p:cNvPr>
          <p:cNvGrpSpPr/>
          <p:nvPr/>
        </p:nvGrpSpPr>
        <p:grpSpPr>
          <a:xfrm>
            <a:off x="457200" y="1651048"/>
            <a:ext cx="1427042" cy="2231259"/>
            <a:chOff x="248741" y="1825576"/>
            <a:chExt cx="1427042" cy="2231259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36DC9690-3FAB-A872-7E30-579C6E6F18AC}"/>
                </a:ext>
              </a:extLst>
            </p:cNvPr>
            <p:cNvSpPr/>
            <p:nvPr/>
          </p:nvSpPr>
          <p:spPr>
            <a:xfrm rot="10800000">
              <a:off x="248741" y="1825576"/>
              <a:ext cx="1427042" cy="2231259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 Same Side Corner Rectangle 4">
              <a:extLst>
                <a:ext uri="{FF2B5EF4-FFF2-40B4-BE49-F238E27FC236}">
                  <a16:creationId xmlns:a16="http://schemas.microsoft.com/office/drawing/2014/main" id="{142448FD-C048-36C4-52BF-0845D6D31226}"/>
                </a:ext>
              </a:extLst>
            </p:cNvPr>
            <p:cNvSpPr txBox="1"/>
            <p:nvPr/>
          </p:nvSpPr>
          <p:spPr>
            <a:xfrm rot="21600000">
              <a:off x="292627" y="1825576"/>
              <a:ext cx="1339270" cy="21873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6E65818-031E-4389-471C-C63EB3515FC7}"/>
              </a:ext>
            </a:extLst>
          </p:cNvPr>
          <p:cNvSpPr txBox="1"/>
          <p:nvPr/>
        </p:nvSpPr>
        <p:spPr>
          <a:xfrm>
            <a:off x="501086" y="526141"/>
            <a:ext cx="342414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432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SPECIFIC</a:t>
            </a:r>
            <a:endParaRPr lang="en-US" sz="4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E3602BF-B076-360C-67BE-6B290A557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98" y="1884644"/>
            <a:ext cx="1538868" cy="162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A93BC9-EA89-95E3-77AA-88A3DF3F6ECA}"/>
              </a:ext>
            </a:extLst>
          </p:cNvPr>
          <p:cNvSpPr txBox="1"/>
          <p:nvPr/>
        </p:nvSpPr>
        <p:spPr>
          <a:xfrm>
            <a:off x="4460488" y="526141"/>
            <a:ext cx="380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Clearly defining the goal sets the boundaries and framework for your accomplishments.</a:t>
            </a:r>
          </a:p>
        </p:txBody>
      </p:sp>
    </p:spTree>
    <p:extLst>
      <p:ext uri="{BB962C8B-B14F-4D97-AF65-F5344CB8AC3E}">
        <p14:creationId xmlns:p14="http://schemas.microsoft.com/office/powerpoint/2010/main" val="15659034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C9B65-3368-5FFA-48C7-F6CE0EF63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66123" y="1824329"/>
            <a:ext cx="5609994" cy="2545556"/>
          </a:xfrm>
        </p:spPr>
        <p:txBody>
          <a:bodyPr>
            <a:normAutofit fontScale="92500"/>
          </a:bodyPr>
          <a:lstStyle/>
          <a:p>
            <a:r>
              <a:rPr lang="en-US" dirty="0"/>
              <a:t>You should be able to know when the goal has been reached.</a:t>
            </a:r>
          </a:p>
          <a:p>
            <a:r>
              <a:rPr lang="en-US" dirty="0"/>
              <a:t>How can you measure your progress?</a:t>
            </a:r>
          </a:p>
          <a:p>
            <a:r>
              <a:rPr lang="en-US" dirty="0"/>
              <a:t>How will you identify if you have been successful?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CE5B86E-EE73-683E-4BC6-C874B0DE89CB}"/>
              </a:ext>
            </a:extLst>
          </p:cNvPr>
          <p:cNvSpPr/>
          <p:nvPr/>
        </p:nvSpPr>
        <p:spPr>
          <a:xfrm>
            <a:off x="423590" y="312293"/>
            <a:ext cx="1427042" cy="133875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01066FE-A4E4-4823-E529-6F1D93AF4D2B}"/>
              </a:ext>
            </a:extLst>
          </p:cNvPr>
          <p:cNvGrpSpPr/>
          <p:nvPr/>
        </p:nvGrpSpPr>
        <p:grpSpPr>
          <a:xfrm>
            <a:off x="423590" y="1651048"/>
            <a:ext cx="1427042" cy="2231259"/>
            <a:chOff x="248741" y="1825576"/>
            <a:chExt cx="1427042" cy="2231259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4EB62518-BE2B-F913-3C34-64648BDFB6FD}"/>
                </a:ext>
              </a:extLst>
            </p:cNvPr>
            <p:cNvSpPr/>
            <p:nvPr/>
          </p:nvSpPr>
          <p:spPr>
            <a:xfrm rot="10800000">
              <a:off x="248741" y="1825576"/>
              <a:ext cx="1427042" cy="2231259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 Same Side Corner Rectangle 4">
              <a:extLst>
                <a:ext uri="{FF2B5EF4-FFF2-40B4-BE49-F238E27FC236}">
                  <a16:creationId xmlns:a16="http://schemas.microsoft.com/office/drawing/2014/main" id="{A50FA034-4D18-5278-D5B5-303B21677B27}"/>
                </a:ext>
              </a:extLst>
            </p:cNvPr>
            <p:cNvSpPr txBox="1"/>
            <p:nvPr/>
          </p:nvSpPr>
          <p:spPr>
            <a:xfrm rot="21600000">
              <a:off x="292627" y="1825576"/>
              <a:ext cx="1339270" cy="21873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BEA37B0-1ACE-4338-4A9A-1B51AB4C9FB5}"/>
              </a:ext>
            </a:extLst>
          </p:cNvPr>
          <p:cNvSpPr txBox="1"/>
          <p:nvPr/>
        </p:nvSpPr>
        <p:spPr>
          <a:xfrm>
            <a:off x="501086" y="526141"/>
            <a:ext cx="508195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MEASUREABLE</a:t>
            </a:r>
            <a:endParaRPr lang="en-US" sz="4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0F1F0EA-1511-64AC-D617-AD229D4B7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0" y="2083068"/>
            <a:ext cx="1320976" cy="12256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CEE39B-71A4-9011-BE10-6B87C69CFA8B}"/>
              </a:ext>
            </a:extLst>
          </p:cNvPr>
          <p:cNvSpPr txBox="1"/>
          <p:nvPr/>
        </p:nvSpPr>
        <p:spPr>
          <a:xfrm>
            <a:off x="5660540" y="526141"/>
            <a:ext cx="3367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Goals that may take a period of time to accomplish need planning as to the steps taken and actions needed to reach that goal.</a:t>
            </a:r>
          </a:p>
        </p:txBody>
      </p:sp>
    </p:spTree>
    <p:extLst>
      <p:ext uri="{BB962C8B-B14F-4D97-AF65-F5344CB8AC3E}">
        <p14:creationId xmlns:p14="http://schemas.microsoft.com/office/powerpoint/2010/main" val="54444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Department of Pediatrics Vice Chairs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ABC73A-C82A-7338-FA82-DD91DE7571CF}"/>
              </a:ext>
            </a:extLst>
          </p:cNvPr>
          <p:cNvSpPr txBox="1"/>
          <p:nvPr/>
        </p:nvSpPr>
        <p:spPr>
          <a:xfrm>
            <a:off x="0" y="2904291"/>
            <a:ext cx="3497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Eddie Ochoa, MD</a:t>
            </a:r>
          </a:p>
          <a:p>
            <a:pPr algn="ctr"/>
            <a:r>
              <a:rPr lang="en-US" sz="1600" dirty="0"/>
              <a:t>Vice Chair, Partnerships &amp; Child </a:t>
            </a:r>
          </a:p>
          <a:p>
            <a:pPr algn="ctr"/>
            <a:r>
              <a:rPr lang="en-US" sz="1600" dirty="0"/>
              <a:t>Health Equity</a:t>
            </a:r>
          </a:p>
          <a:p>
            <a:pPr algn="ctr"/>
            <a:r>
              <a:rPr lang="en-US" dirty="0"/>
              <a:t> </a:t>
            </a:r>
            <a:r>
              <a:rPr lang="en-US" sz="1600" dirty="0"/>
              <a:t>Professor, Community Pediatrics</a:t>
            </a:r>
          </a:p>
          <a:p>
            <a:pPr algn="ctr"/>
            <a:r>
              <a:rPr lang="en-US" sz="1600" dirty="0">
                <a:hlinkClick r:id="rId2"/>
              </a:rPr>
              <a:t>OchoaEduardoR@uams.edu</a:t>
            </a:r>
            <a:endParaRPr lang="en-US" sz="16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1" descr="page1image26184960">
            <a:extLst>
              <a:ext uri="{FF2B5EF4-FFF2-40B4-BE49-F238E27FC236}">
                <a16:creationId xmlns:a16="http://schemas.microsoft.com/office/drawing/2014/main" id="{BA038D88-7891-8798-2D26-293673DCF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195" y="1008055"/>
            <a:ext cx="1814478" cy="200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95B19-AF27-E0EC-A942-F40258884D42}"/>
              </a:ext>
            </a:extLst>
          </p:cNvPr>
          <p:cNvSpPr txBox="1"/>
          <p:nvPr/>
        </p:nvSpPr>
        <p:spPr>
          <a:xfrm>
            <a:off x="2943659" y="2917508"/>
            <a:ext cx="313294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Renee Bornemeier, MD</a:t>
            </a:r>
          </a:p>
          <a:p>
            <a:pPr algn="ctr"/>
            <a:r>
              <a:rPr lang="en-US" sz="1600" dirty="0"/>
              <a:t>Vice Chair, Faculty Affairs</a:t>
            </a:r>
          </a:p>
          <a:p>
            <a:pPr algn="ctr"/>
            <a:r>
              <a:rPr lang="en-US" sz="1600" dirty="0"/>
              <a:t>Associate Dean, FAD, COM</a:t>
            </a:r>
          </a:p>
          <a:p>
            <a:pPr algn="ctr"/>
            <a:r>
              <a:rPr lang="en-US" sz="1600" dirty="0"/>
              <a:t>Professor, Cardiology</a:t>
            </a:r>
          </a:p>
          <a:p>
            <a:pPr algn="ctr"/>
            <a:r>
              <a:rPr lang="en-US" sz="1600" dirty="0">
                <a:hlinkClick r:id="rId2"/>
              </a:rPr>
              <a:t>BornemeierReneeA@uams.edu</a:t>
            </a:r>
            <a:endParaRPr lang="en-US" sz="16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054" name="Picture 6" descr="Eduardo R. Ochoa Jr., M.D. ...">
            <a:extLst>
              <a:ext uri="{FF2B5EF4-FFF2-40B4-BE49-F238E27FC236}">
                <a16:creationId xmlns:a16="http://schemas.microsoft.com/office/drawing/2014/main" id="{E22969FF-94DE-3408-2BC3-2382F0279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132" y="1082923"/>
            <a:ext cx="2018665" cy="185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ctor | Upstate Patient Care | SUNY ...">
            <a:extLst>
              <a:ext uri="{FF2B5EF4-FFF2-40B4-BE49-F238E27FC236}">
                <a16:creationId xmlns:a16="http://schemas.microsoft.com/office/drawing/2014/main" id="{760F81B1-F3A1-4E3E-1057-AE6157D9F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3867" y="977852"/>
            <a:ext cx="1677802" cy="200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5A6558-D51A-2F09-9291-2D422A4ABB3C}"/>
              </a:ext>
            </a:extLst>
          </p:cNvPr>
          <p:cNvSpPr txBox="1"/>
          <p:nvPr/>
        </p:nvSpPr>
        <p:spPr>
          <a:xfrm>
            <a:off x="6235498" y="2982279"/>
            <a:ext cx="2784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Prateek Wali, MD</a:t>
            </a:r>
          </a:p>
          <a:p>
            <a:pPr algn="ctr"/>
            <a:r>
              <a:rPr lang="en-US" dirty="0"/>
              <a:t>Vice Chair, Clinical Strategy</a:t>
            </a:r>
          </a:p>
          <a:p>
            <a:pPr algn="ctr"/>
            <a:r>
              <a:rPr lang="en-US" dirty="0"/>
              <a:t>Professor, Gastroenterology</a:t>
            </a:r>
          </a:p>
          <a:p>
            <a:pPr algn="ctr"/>
            <a:r>
              <a:rPr lang="en-US" i="1" dirty="0"/>
              <a:t>Joining October 2024</a:t>
            </a:r>
          </a:p>
        </p:txBody>
      </p:sp>
    </p:spTree>
    <p:extLst>
      <p:ext uri="{BB962C8B-B14F-4D97-AF65-F5344CB8AC3E}">
        <p14:creationId xmlns:p14="http://schemas.microsoft.com/office/powerpoint/2010/main" val="1884611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4DA44-6732-4F76-1121-172FF03F8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52699" y="1599506"/>
            <a:ext cx="5297759" cy="25455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Consider your current state - do you have the time, skills, resources to achieve this goal?</a:t>
            </a:r>
          </a:p>
          <a:p>
            <a:r>
              <a:rPr lang="en-US" dirty="0"/>
              <a:t>Is this goal within your reach?</a:t>
            </a:r>
          </a:p>
          <a:p>
            <a:r>
              <a:rPr lang="en-US" dirty="0"/>
              <a:t>What steps do you need to take to be successful?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C262E83-0E8C-28CD-898C-FA98AE2CF5A6}"/>
              </a:ext>
            </a:extLst>
          </p:cNvPr>
          <p:cNvSpPr/>
          <p:nvPr/>
        </p:nvSpPr>
        <p:spPr>
          <a:xfrm>
            <a:off x="423590" y="312293"/>
            <a:ext cx="1427042" cy="133875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934124-9D88-37D3-2748-3DE157A00D67}"/>
              </a:ext>
            </a:extLst>
          </p:cNvPr>
          <p:cNvGrpSpPr/>
          <p:nvPr/>
        </p:nvGrpSpPr>
        <p:grpSpPr>
          <a:xfrm>
            <a:off x="457200" y="1651048"/>
            <a:ext cx="1427042" cy="2231259"/>
            <a:chOff x="248741" y="1825576"/>
            <a:chExt cx="1427042" cy="2231259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0D728A2C-EC5B-5D76-4F90-88D9ADB1A246}"/>
                </a:ext>
              </a:extLst>
            </p:cNvPr>
            <p:cNvSpPr/>
            <p:nvPr/>
          </p:nvSpPr>
          <p:spPr>
            <a:xfrm rot="10800000">
              <a:off x="248741" y="1825576"/>
              <a:ext cx="1427042" cy="2231259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 Same Side Corner Rectangle 4">
              <a:extLst>
                <a:ext uri="{FF2B5EF4-FFF2-40B4-BE49-F238E27FC236}">
                  <a16:creationId xmlns:a16="http://schemas.microsoft.com/office/drawing/2014/main" id="{BEB8BF47-2BEF-57FC-F4CD-EA1ED2D20DFD}"/>
                </a:ext>
              </a:extLst>
            </p:cNvPr>
            <p:cNvSpPr txBox="1"/>
            <p:nvPr/>
          </p:nvSpPr>
          <p:spPr>
            <a:xfrm rot="21600000">
              <a:off x="292627" y="1825576"/>
              <a:ext cx="1339270" cy="21873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C94725D-E0F2-13EF-71CF-4ACA5F4D16EE}"/>
              </a:ext>
            </a:extLst>
          </p:cNvPr>
          <p:cNvSpPr txBox="1"/>
          <p:nvPr/>
        </p:nvSpPr>
        <p:spPr>
          <a:xfrm>
            <a:off x="501086" y="526141"/>
            <a:ext cx="471768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ATTAINABLE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BF5F129-CEF6-7B3A-39E8-65EE5C887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282" y="1731110"/>
            <a:ext cx="1570875" cy="22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43C27D-A662-1BE2-5816-5F611157CAFE}"/>
              </a:ext>
            </a:extLst>
          </p:cNvPr>
          <p:cNvSpPr txBox="1"/>
          <p:nvPr/>
        </p:nvSpPr>
        <p:spPr>
          <a:xfrm>
            <a:off x="5464098" y="312293"/>
            <a:ext cx="3248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a goal that inspires you to move forward to make it happen, but not something that is just wishful thinking.</a:t>
            </a:r>
          </a:p>
        </p:txBody>
      </p:sp>
    </p:spTree>
    <p:extLst>
      <p:ext uri="{BB962C8B-B14F-4D97-AF65-F5344CB8AC3E}">
        <p14:creationId xmlns:p14="http://schemas.microsoft.com/office/powerpoint/2010/main" val="8510925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39957-9FC8-D0E3-C2B9-F635051A1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93742" y="1792210"/>
            <a:ext cx="5633224" cy="25455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Why is this goal something you need to do now?</a:t>
            </a:r>
          </a:p>
          <a:p>
            <a:r>
              <a:rPr lang="en-US" dirty="0"/>
              <a:t>What makes this the time to take this on?</a:t>
            </a:r>
          </a:p>
          <a:p>
            <a:r>
              <a:rPr lang="en-US" dirty="0"/>
              <a:t>Will it be worth the effort you will put into it?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3C5261B-A3D5-C9E0-4891-AFEFDC468BB3}"/>
              </a:ext>
            </a:extLst>
          </p:cNvPr>
          <p:cNvSpPr/>
          <p:nvPr/>
        </p:nvSpPr>
        <p:spPr>
          <a:xfrm>
            <a:off x="423590" y="312293"/>
            <a:ext cx="1427042" cy="133875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453CFA-C20E-9712-EB3A-FF5FE68923C0}"/>
              </a:ext>
            </a:extLst>
          </p:cNvPr>
          <p:cNvGrpSpPr/>
          <p:nvPr/>
        </p:nvGrpSpPr>
        <p:grpSpPr>
          <a:xfrm>
            <a:off x="457200" y="1651048"/>
            <a:ext cx="1427042" cy="2231259"/>
            <a:chOff x="248741" y="1825576"/>
            <a:chExt cx="1427042" cy="2231259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B29AC149-6493-8B1C-AFAA-384E3D0502CF}"/>
                </a:ext>
              </a:extLst>
            </p:cNvPr>
            <p:cNvSpPr/>
            <p:nvPr/>
          </p:nvSpPr>
          <p:spPr>
            <a:xfrm rot="10800000">
              <a:off x="248741" y="1825576"/>
              <a:ext cx="1427042" cy="2231259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 Same Side Corner Rectangle 4">
              <a:extLst>
                <a:ext uri="{FF2B5EF4-FFF2-40B4-BE49-F238E27FC236}">
                  <a16:creationId xmlns:a16="http://schemas.microsoft.com/office/drawing/2014/main" id="{F5422B48-D62E-D6F4-AF38-F71B62D1F314}"/>
                </a:ext>
              </a:extLst>
            </p:cNvPr>
            <p:cNvSpPr txBox="1"/>
            <p:nvPr/>
          </p:nvSpPr>
          <p:spPr>
            <a:xfrm rot="21600000">
              <a:off x="292627" y="1825576"/>
              <a:ext cx="1339270" cy="21873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272CCB7-C0F1-556D-B3FA-7A29C0000D11}"/>
              </a:ext>
            </a:extLst>
          </p:cNvPr>
          <p:cNvSpPr txBox="1"/>
          <p:nvPr/>
        </p:nvSpPr>
        <p:spPr>
          <a:xfrm>
            <a:off x="501086" y="526141"/>
            <a:ext cx="414711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65C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RELEVANT</a:t>
            </a:r>
            <a:endParaRPr lang="en-US" sz="4800" b="1" dirty="0">
              <a:solidFill>
                <a:srgbClr val="C65CFF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" name="Picture 10" descr="Free Clipart of steampunk gear cog wheels">
            <a:extLst>
              <a:ext uri="{FF2B5EF4-FFF2-40B4-BE49-F238E27FC236}">
                <a16:creationId xmlns:a16="http://schemas.microsoft.com/office/drawing/2014/main" id="{72AADF81-1ADD-C8C5-F336-C26FC65E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581" y="2195042"/>
            <a:ext cx="1378277" cy="1143271"/>
          </a:xfrm>
          <a:prstGeom prst="rect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CC3920-BC1C-F1EC-7C9F-F60C4CE97205}"/>
              </a:ext>
            </a:extLst>
          </p:cNvPr>
          <p:cNvSpPr txBox="1"/>
          <p:nvPr/>
        </p:nvSpPr>
        <p:spPr>
          <a:xfrm>
            <a:off x="4921405" y="312293"/>
            <a:ext cx="4044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 sure this goal fits within the mission of my section or department, and that this goal makes sense for you  at this time.</a:t>
            </a:r>
          </a:p>
        </p:txBody>
      </p:sp>
    </p:spTree>
    <p:extLst>
      <p:ext uri="{BB962C8B-B14F-4D97-AF65-F5344CB8AC3E}">
        <p14:creationId xmlns:p14="http://schemas.microsoft.com/office/powerpoint/2010/main" val="1640169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2BEC6-D5EF-F5CC-1BB5-2092E3056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92938" y="1884901"/>
            <a:ext cx="6531827" cy="2545556"/>
          </a:xfrm>
        </p:spPr>
        <p:txBody>
          <a:bodyPr/>
          <a:lstStyle/>
          <a:p>
            <a:r>
              <a:rPr lang="en-US" dirty="0"/>
              <a:t>By when will you to accomplish this?</a:t>
            </a:r>
          </a:p>
          <a:p>
            <a:r>
              <a:rPr lang="en-US" dirty="0"/>
              <a:t>How often will you review your progress?</a:t>
            </a:r>
          </a:p>
          <a:p>
            <a:r>
              <a:rPr lang="en-US" dirty="0"/>
              <a:t>How will you hold yourself accountable?</a:t>
            </a:r>
          </a:p>
          <a:p>
            <a:r>
              <a:rPr lang="en-US" dirty="0"/>
              <a:t>Set a goal date.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F9BD033-3045-6ABC-C9CF-341EDA265670}"/>
              </a:ext>
            </a:extLst>
          </p:cNvPr>
          <p:cNvSpPr/>
          <p:nvPr/>
        </p:nvSpPr>
        <p:spPr>
          <a:xfrm>
            <a:off x="423590" y="312293"/>
            <a:ext cx="1427042" cy="1338755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D01A3A-FAE6-2721-3A4C-7793FF2395C4}"/>
              </a:ext>
            </a:extLst>
          </p:cNvPr>
          <p:cNvGrpSpPr/>
          <p:nvPr/>
        </p:nvGrpSpPr>
        <p:grpSpPr>
          <a:xfrm>
            <a:off x="457200" y="1651048"/>
            <a:ext cx="1427042" cy="2231259"/>
            <a:chOff x="248741" y="1825576"/>
            <a:chExt cx="1427042" cy="2231259"/>
          </a:xfrm>
        </p:grpSpPr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BD6E5E52-5D34-0222-92AA-476A65F7D702}"/>
                </a:ext>
              </a:extLst>
            </p:cNvPr>
            <p:cNvSpPr/>
            <p:nvPr/>
          </p:nvSpPr>
          <p:spPr>
            <a:xfrm rot="10800000">
              <a:off x="248741" y="1825576"/>
              <a:ext cx="1427042" cy="2231259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Round Same Side Corner Rectangle 4">
              <a:extLst>
                <a:ext uri="{FF2B5EF4-FFF2-40B4-BE49-F238E27FC236}">
                  <a16:creationId xmlns:a16="http://schemas.microsoft.com/office/drawing/2014/main" id="{C56266FE-3F43-0DCD-D902-2CDDCC21FD5A}"/>
                </a:ext>
              </a:extLst>
            </p:cNvPr>
            <p:cNvSpPr txBox="1"/>
            <p:nvPr/>
          </p:nvSpPr>
          <p:spPr>
            <a:xfrm rot="21600000">
              <a:off x="292627" y="1825576"/>
              <a:ext cx="1339270" cy="21873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568" tIns="99568" rIns="99568" bIns="99568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352459-4CAD-7B1F-E47D-12CE37A340CB}"/>
              </a:ext>
            </a:extLst>
          </p:cNvPr>
          <p:cNvSpPr txBox="1"/>
          <p:nvPr/>
        </p:nvSpPr>
        <p:spPr>
          <a:xfrm>
            <a:off x="501086" y="526141"/>
            <a:ext cx="452439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FA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TIME-BOUND</a:t>
            </a:r>
            <a:endParaRPr lang="en-US" sz="4800" b="1" dirty="0">
              <a:solidFill>
                <a:srgbClr val="FFA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58D865-BD19-0809-4CEB-975FCE228D58}"/>
              </a:ext>
            </a:extLst>
          </p:cNvPr>
          <p:cNvGrpSpPr/>
          <p:nvPr/>
        </p:nvGrpSpPr>
        <p:grpSpPr>
          <a:xfrm>
            <a:off x="584254" y="2381276"/>
            <a:ext cx="1105713" cy="839128"/>
            <a:chOff x="1414462" y="52039"/>
            <a:chExt cx="6315075" cy="5143499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D39564F7-1E65-8B30-E3FE-2F9E71F093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14462" y="52039"/>
              <a:ext cx="6315075" cy="514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231947-B1E8-321B-0367-BBA2452CA84D}"/>
                </a:ext>
              </a:extLst>
            </p:cNvPr>
            <p:cNvSpPr txBox="1"/>
            <p:nvPr/>
          </p:nvSpPr>
          <p:spPr>
            <a:xfrm>
              <a:off x="3092606" y="52039"/>
              <a:ext cx="2949860" cy="1320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>
                  <a:latin typeface="Georgia" panose="02040502050405020303" pitchFamily="18" charset="0"/>
                  <a:cs typeface="David" panose="020E0502060401010101" pitchFamily="34" charset="-79"/>
                </a:rPr>
                <a:t>2024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4D05774-1242-C7EC-BA3A-52270CD4C751}"/>
              </a:ext>
            </a:extLst>
          </p:cNvPr>
          <p:cNvSpPr txBox="1"/>
          <p:nvPr/>
        </p:nvSpPr>
        <p:spPr>
          <a:xfrm>
            <a:off x="5174166" y="450719"/>
            <a:ext cx="3635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Anyone can set goals , but if there is not a timeline for accomplishment, they may get pushed to the side when more pressing things arise.</a:t>
            </a:r>
          </a:p>
        </p:txBody>
      </p:sp>
    </p:spTree>
    <p:extLst>
      <p:ext uri="{BB962C8B-B14F-4D97-AF65-F5344CB8AC3E}">
        <p14:creationId xmlns:p14="http://schemas.microsoft.com/office/powerpoint/2010/main" val="3867535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65970-14B5-1748-9D0B-207141E8C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161" y="1405635"/>
            <a:ext cx="4264412" cy="353188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GOAL: </a:t>
            </a:r>
          </a:p>
          <a:p>
            <a:pPr lvl="1"/>
            <a:r>
              <a:rPr lang="en-US" dirty="0"/>
              <a:t>Meet monthly regulatory standards for reporting within a hospital unit</a:t>
            </a:r>
          </a:p>
          <a:p>
            <a:pPr lvl="1"/>
            <a:endParaRPr lang="en-US" dirty="0"/>
          </a:p>
          <a:p>
            <a:r>
              <a:rPr lang="en-US" dirty="0"/>
              <a:t>PRIMARY METRIC:</a:t>
            </a:r>
          </a:p>
          <a:p>
            <a:pPr lvl="1"/>
            <a:r>
              <a:rPr lang="en-US" dirty="0"/>
              <a:t>Monthly review of assessed parameters</a:t>
            </a:r>
          </a:p>
          <a:p>
            <a:pPr lvl="1"/>
            <a:endParaRPr lang="en-US" dirty="0"/>
          </a:p>
          <a:p>
            <a:r>
              <a:rPr lang="en-US" dirty="0"/>
              <a:t>STRETCH METRIC:</a:t>
            </a:r>
          </a:p>
          <a:p>
            <a:pPr lvl="1"/>
            <a:r>
              <a:rPr lang="en-US" dirty="0"/>
              <a:t>Maintain Certification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67148-AAE5-B62B-6505-F37939EEB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9573" y="1405635"/>
            <a:ext cx="4038600" cy="282715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GOAL:</a:t>
            </a:r>
          </a:p>
          <a:p>
            <a:pPr lvl="1"/>
            <a:r>
              <a:rPr lang="en-US" dirty="0"/>
              <a:t>Decrease identified reporting errors</a:t>
            </a:r>
          </a:p>
          <a:p>
            <a:pPr lvl="1"/>
            <a:endParaRPr lang="en-US" dirty="0"/>
          </a:p>
          <a:p>
            <a:r>
              <a:rPr lang="en-US" dirty="0"/>
              <a:t>PRIMARY METRIC:</a:t>
            </a:r>
          </a:p>
          <a:p>
            <a:pPr lvl="1"/>
            <a:r>
              <a:rPr lang="en-US" dirty="0"/>
              <a:t>Decrease reporting errors by 10%</a:t>
            </a:r>
          </a:p>
          <a:p>
            <a:pPr lvl="1"/>
            <a:endParaRPr lang="en-US" dirty="0"/>
          </a:p>
          <a:p>
            <a:r>
              <a:rPr lang="en-US" dirty="0"/>
              <a:t>STRETCH METRIC:</a:t>
            </a:r>
          </a:p>
          <a:p>
            <a:pPr lvl="1"/>
            <a:r>
              <a:rPr lang="en-US" dirty="0"/>
              <a:t>Decrease reporting errors by 15%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E8737F-1C20-2E9A-BFD2-EA2AA9CA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Makes Perfect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50A2F-E836-747F-412A-92CE5FFA2EDF}"/>
              </a:ext>
            </a:extLst>
          </p:cNvPr>
          <p:cNvSpPr txBox="1"/>
          <p:nvPr/>
        </p:nvSpPr>
        <p:spPr>
          <a:xfrm>
            <a:off x="6009968" y="1049766"/>
            <a:ext cx="118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REVISED</a:t>
            </a:r>
          </a:p>
        </p:txBody>
      </p:sp>
    </p:spTree>
    <p:extLst>
      <p:ext uri="{BB962C8B-B14F-4D97-AF65-F5344CB8AC3E}">
        <p14:creationId xmlns:p14="http://schemas.microsoft.com/office/powerpoint/2010/main" val="1642711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3A83-B565-C0CE-E190-16195B185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Compensation Plan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F3C67-1808-5654-36AE-9348577EF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Compensation Plan can be reviewed:</a:t>
            </a:r>
          </a:p>
          <a:p>
            <a:endParaRPr lang="en-US" dirty="0"/>
          </a:p>
          <a:p>
            <a:r>
              <a:rPr lang="en-US" sz="2000" dirty="0">
                <a:hlinkClick r:id="rId3"/>
              </a:rPr>
              <a:t>https://pedpoint.peds.ad.uams.edu/DOP/Shared%20Documents/Forms/AllItems.aspx?id=%2FDOP%2FShared%20Documents%2FComp%20Plan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075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3E9F-FAAD-3644-A429-6FBD30AF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Performance Review</a:t>
            </a:r>
          </a:p>
        </p:txBody>
      </p:sp>
    </p:spTree>
    <p:extLst>
      <p:ext uri="{BB962C8B-B14F-4D97-AF65-F5344CB8AC3E}">
        <p14:creationId xmlns:p14="http://schemas.microsoft.com/office/powerpoint/2010/main" val="9507299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A834A6-A032-F16B-7E0B-F64340A293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1" t="-7773" r="651" b="486"/>
          <a:stretch/>
        </p:blipFill>
        <p:spPr>
          <a:xfrm>
            <a:off x="657557" y="797455"/>
            <a:ext cx="2497488" cy="331029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55F83CE-42C4-CD50-6B46-48AB67832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7359" y="1179425"/>
            <a:ext cx="5295482" cy="2546350"/>
          </a:xfrm>
        </p:spPr>
        <p:txBody>
          <a:bodyPr anchor="ctr">
            <a:normAutofit/>
          </a:bodyPr>
          <a:lstStyle/>
          <a:p>
            <a:r>
              <a:rPr lang="en-US" dirty="0"/>
              <a:t>Executive Vice Chair</a:t>
            </a:r>
          </a:p>
          <a:p>
            <a:r>
              <a:rPr lang="en-US" dirty="0"/>
              <a:t>Professor, Critical Care Medicine</a:t>
            </a:r>
          </a:p>
          <a:p>
            <a:pPr marL="0" indent="0">
              <a:buNone/>
            </a:pPr>
            <a:r>
              <a:rPr lang="en-US" b="1" dirty="0">
                <a:hlinkClick r:id="rId3"/>
              </a:rPr>
              <a:t>SchexnayderSM@uams.edu</a:t>
            </a:r>
            <a:endParaRPr lang="en-US" b="1" dirty="0"/>
          </a:p>
          <a:p>
            <a:endParaRPr lang="en-US" b="1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10AF0A4-2F53-0636-F30D-1050BCC2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Steve </a:t>
            </a:r>
            <a:r>
              <a:rPr lang="en-US" dirty="0" err="1"/>
              <a:t>Schexnayder</a:t>
            </a:r>
            <a:r>
              <a:rPr lang="en-US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8524793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Performance Review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New Faculty</a:t>
            </a:r>
          </a:p>
          <a:p>
            <a:pPr lvl="1"/>
            <a:r>
              <a:rPr lang="en-US" sz="2000" dirty="0"/>
              <a:t>For your first year on faculty, the only required sections are goals in each effort area for the current academic year</a:t>
            </a:r>
          </a:p>
          <a:p>
            <a:r>
              <a:rPr lang="en-US" sz="2400" dirty="0"/>
              <a:t>Effort areas</a:t>
            </a:r>
          </a:p>
          <a:p>
            <a:pPr lvl="1"/>
            <a:r>
              <a:rPr lang="en-US" sz="2000" dirty="0"/>
              <a:t>Clinical</a:t>
            </a:r>
          </a:p>
          <a:p>
            <a:pPr lvl="1"/>
            <a:r>
              <a:rPr lang="en-US" sz="2000" dirty="0"/>
              <a:t>Educational</a:t>
            </a:r>
          </a:p>
          <a:p>
            <a:pPr lvl="1"/>
            <a:r>
              <a:rPr lang="en-US" sz="2000" dirty="0"/>
              <a:t>Research and Scholarly Activities</a:t>
            </a:r>
          </a:p>
          <a:p>
            <a:pPr lvl="1"/>
            <a:r>
              <a:rPr lang="en-US" sz="2000" dirty="0"/>
              <a:t>Administrative</a:t>
            </a:r>
          </a:p>
        </p:txBody>
      </p:sp>
    </p:spTree>
    <p:extLst>
      <p:ext uri="{BB962C8B-B14F-4D97-AF65-F5344CB8AC3E}">
        <p14:creationId xmlns:p14="http://schemas.microsoft.com/office/powerpoint/2010/main" val="3054409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Performance Review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063229"/>
            <a:ext cx="8229600" cy="3394472"/>
          </a:xfrm>
        </p:spPr>
        <p:txBody>
          <a:bodyPr>
            <a:noAutofit/>
          </a:bodyPr>
          <a:lstStyle/>
          <a:p>
            <a:r>
              <a:rPr lang="en-US" sz="2400" dirty="0"/>
              <a:t>New Faculty</a:t>
            </a:r>
          </a:p>
          <a:p>
            <a:pPr lvl="1"/>
            <a:r>
              <a:rPr lang="en-US" sz="2000" dirty="0"/>
              <a:t>Goals for the 2024-25 year in each category in SMART goal format</a:t>
            </a:r>
          </a:p>
          <a:p>
            <a:r>
              <a:rPr lang="en-US" sz="2400" dirty="0"/>
              <a:t>Next year</a:t>
            </a:r>
          </a:p>
          <a:p>
            <a:pPr lvl="1"/>
            <a:r>
              <a:rPr lang="en-US" sz="2000" dirty="0"/>
              <a:t>Clinical </a:t>
            </a:r>
            <a:r>
              <a:rPr lang="en-US" sz="2000" dirty="0" err="1"/>
              <a:t>RVUs</a:t>
            </a:r>
            <a:r>
              <a:rPr lang="en-US" sz="2000" dirty="0"/>
              <a:t> and Percentile</a:t>
            </a:r>
          </a:p>
          <a:p>
            <a:pPr lvl="1"/>
            <a:r>
              <a:rPr lang="en-US" sz="2000" dirty="0"/>
              <a:t>Educational Activities</a:t>
            </a:r>
          </a:p>
          <a:p>
            <a:pPr lvl="1"/>
            <a:r>
              <a:rPr lang="en-US" sz="2000" dirty="0"/>
              <a:t>Research and Scholarly Activities</a:t>
            </a:r>
          </a:p>
          <a:p>
            <a:pPr lvl="1"/>
            <a:r>
              <a:rPr lang="en-US" sz="2000" dirty="0"/>
              <a:t>Administrative / Committee Assignments</a:t>
            </a:r>
          </a:p>
          <a:p>
            <a:r>
              <a:rPr lang="en-US" sz="2400" dirty="0"/>
              <a:t>Due date Tuesday, Sept. 17</a:t>
            </a:r>
          </a:p>
        </p:txBody>
      </p:sp>
    </p:spTree>
    <p:extLst>
      <p:ext uri="{BB962C8B-B14F-4D97-AF65-F5344CB8AC3E}">
        <p14:creationId xmlns:p14="http://schemas.microsoft.com/office/powerpoint/2010/main" val="4354028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Performance Review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57589"/>
            <a:ext cx="8229600" cy="3394472"/>
          </a:xfrm>
        </p:spPr>
        <p:txBody>
          <a:bodyPr>
            <a:noAutofit/>
          </a:bodyPr>
          <a:lstStyle/>
          <a:p>
            <a:r>
              <a:rPr lang="en-US" sz="2400" dirty="0"/>
              <a:t>After your submission, will be reviewed by your section chief</a:t>
            </a:r>
            <a:endParaRPr lang="en-US" sz="2000" dirty="0"/>
          </a:p>
          <a:p>
            <a:r>
              <a:rPr lang="en-US" sz="2000" dirty="0"/>
              <a:t>After chief review, will be reviewed by a vice chair as Dr. Steinbach’s surrogate</a:t>
            </a:r>
          </a:p>
          <a:p>
            <a:pPr lvl="1"/>
            <a:r>
              <a:rPr lang="en-US" sz="1600" dirty="0"/>
              <a:t>Most by me</a:t>
            </a:r>
          </a:p>
          <a:p>
            <a:pPr lvl="1"/>
            <a:r>
              <a:rPr lang="en-US" sz="1600" dirty="0"/>
              <a:t>Those with a significant research commitment by Dr. </a:t>
            </a:r>
            <a:r>
              <a:rPr lang="en-US" sz="1600" dirty="0" err="1"/>
              <a:t>Varisco</a:t>
            </a:r>
            <a:r>
              <a:rPr lang="en-US" sz="1600" dirty="0"/>
              <a:t>, Vice Chair for Research</a:t>
            </a:r>
          </a:p>
          <a:p>
            <a:r>
              <a:rPr lang="en-US" sz="2000" dirty="0"/>
              <a:t>Will ultimately be returned to your chief and you and will become part of your permanent employment file</a:t>
            </a:r>
          </a:p>
        </p:txBody>
      </p:sp>
    </p:spTree>
    <p:extLst>
      <p:ext uri="{BB962C8B-B14F-4D97-AF65-F5344CB8AC3E}">
        <p14:creationId xmlns:p14="http://schemas.microsoft.com/office/powerpoint/2010/main" val="121989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1690A00-9190-4ABC-933E-B9F7156AE9AB}"/>
              </a:ext>
            </a:extLst>
          </p:cNvPr>
          <p:cNvSpPr txBox="1">
            <a:spLocks/>
          </p:cNvSpPr>
          <p:nvPr/>
        </p:nvSpPr>
        <p:spPr>
          <a:xfrm>
            <a:off x="1296786" y="189743"/>
            <a:ext cx="5843846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0064A8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 defTabSz="914400"/>
            <a:r>
              <a:rPr lang="en-US" sz="3200" kern="0" dirty="0"/>
              <a:t>Where are we headed?</a:t>
            </a:r>
          </a:p>
          <a:p>
            <a:pPr algn="ctr" defTabSz="914400"/>
            <a:r>
              <a:rPr lang="en-US" sz="3200" kern="0" dirty="0"/>
              <a:t>Next 5 Years: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512DC-7AF8-409C-B129-4A5BDA53E503}"/>
              </a:ext>
            </a:extLst>
          </p:cNvPr>
          <p:cNvSpPr txBox="1"/>
          <p:nvPr/>
        </p:nvSpPr>
        <p:spPr>
          <a:xfrm>
            <a:off x="775997" y="1174628"/>
            <a:ext cx="75920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B0007"/>
                </a:solidFill>
                <a:effectLst/>
                <a:latin typeface="Helvetica" pitchFamily="2" charset="0"/>
              </a:rPr>
              <a:t>Expanding UAMS DOP and Arkansas Children’s Excellence</a:t>
            </a:r>
          </a:p>
          <a:p>
            <a:r>
              <a:rPr lang="en-US" sz="2000" dirty="0">
                <a:solidFill>
                  <a:srgbClr val="FB0007"/>
                </a:solidFill>
                <a:effectLst/>
                <a:latin typeface="Helvetica" pitchFamily="2" charset="0"/>
              </a:rPr>
              <a:t>and Growing our National Reputation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Massive facility expansion on two campuses ($318M)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Hiring 150-200 more faculty in DOP and non-DOP Sections   across both campuses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Developing new clinical Centers and new Programs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Significantly expanding the number of pediatric fellowships and innovating residency education</a:t>
            </a:r>
          </a:p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Substantially increasing research footprint and research integration</a:t>
            </a:r>
          </a:p>
        </p:txBody>
      </p:sp>
    </p:spTree>
    <p:extLst>
      <p:ext uri="{BB962C8B-B14F-4D97-AF65-F5344CB8AC3E}">
        <p14:creationId xmlns:p14="http://schemas.microsoft.com/office/powerpoint/2010/main" val="14745862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03609-BA9B-7A4A-A8C1-08B85525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1B043-C23C-3D4E-9FCC-6F381FDFB6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Currently ACH provides 5-10% effort for academic effort for most clinical faculty</a:t>
            </a:r>
          </a:p>
          <a:p>
            <a:r>
              <a:rPr lang="en-US" sz="2400" dirty="0"/>
              <a:t>A multidisciplinary task force developed a tool toward award points for efforts across a broad range of categories four years ago to provide accountability for this time</a:t>
            </a:r>
          </a:p>
          <a:p>
            <a:r>
              <a:rPr lang="en-US" sz="2400" dirty="0"/>
              <a:t>Target for 5%= 115 points; 10% effort= 230 points</a:t>
            </a:r>
          </a:p>
          <a:p>
            <a:r>
              <a:rPr lang="en-US" sz="2400" dirty="0"/>
              <a:t>&gt;95% of faculty hit this goal in FY23</a:t>
            </a:r>
          </a:p>
        </p:txBody>
      </p:sp>
    </p:spTree>
    <p:extLst>
      <p:ext uri="{BB962C8B-B14F-4D97-AF65-F5344CB8AC3E}">
        <p14:creationId xmlns:p14="http://schemas.microsoft.com/office/powerpoint/2010/main" val="20621446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CD8A9-551E-6D46-8DD5-9D8C6062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Scholarly work</a:t>
            </a:r>
            <a:br>
              <a:rPr lang="en-US" sz="2800" dirty="0"/>
            </a:br>
            <a:r>
              <a:rPr lang="en-US" sz="2800" dirty="0"/>
              <a:t>(outside of funded time)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811ED-BC10-9341-9B77-097931B21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85509"/>
            <a:ext cx="8229600" cy="339447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1CDB89-83D9-E14F-9560-16F87E432365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718573"/>
          <a:ext cx="8229600" cy="2357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829532749"/>
                    </a:ext>
                  </a:extLst>
                </a:gridCol>
              </a:tblGrid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Scholarly work (outside of protected/funded research time)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899420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Peer reviewed paper, first or senior author, impact factor &gt;1.5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221381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Peer reviewed paper, other author (not first or senior), impact factor &gt;1.5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671893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Peer reviewed paper, first or senior author, impact factor &lt; 1.5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2073483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Peer reviewed paper, other author (not first or senior), impact factor &lt; 1.5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049242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Non-peer reviewed paper/local guideline/ ANGELS guideline, first or senior author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130771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Non-peer reviewed paper/local guideline/ ANGELS guideline, other author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6185572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Non-peer reviewed paper/local guideline/ ANGELS guideline, first author, update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066899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Professional Society guideline, first or senior author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9028505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Professional Society guideline, other author, length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690565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Book chapter/manual, first or senior author,  length &gt;10 pages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520599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Book chapter/manual, other author,  length &gt;10 pages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967721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Book chapter/manual, first or senior author,  length &lt;10 pages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161906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Book chapter/manual, other author,  length &lt;10 pages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196335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Manuscript review for a journal (peer-review)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899158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Editorial board/journal editor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837230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Invited speaker at national/international conference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372302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Invited speaker at state conference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501085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Oral abstract presenter at regional or national meeting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144502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>
                          <a:effectLst/>
                        </a:rPr>
                        <a:t>Abstract/poster presentation, first or senior author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2948493"/>
                  </a:ext>
                </a:extLst>
              </a:tr>
              <a:tr h="112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Abstract/poster presentation, other author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02" marR="31902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23753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97D480-AEC9-8C46-9946-119EEA1926C0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144645"/>
          <a:ext cx="5556142" cy="3063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8693">
                  <a:extLst>
                    <a:ext uri="{9D8B030D-6E8A-4147-A177-3AD203B41FA5}">
                      <a16:colId xmlns:a16="http://schemas.microsoft.com/office/drawing/2014/main" val="2228331052"/>
                    </a:ext>
                  </a:extLst>
                </a:gridCol>
                <a:gridCol w="1697449">
                  <a:extLst>
                    <a:ext uri="{9D8B030D-6E8A-4147-A177-3AD203B41FA5}">
                      <a16:colId xmlns:a16="http://schemas.microsoft.com/office/drawing/2014/main" val="968538812"/>
                    </a:ext>
                  </a:extLst>
                </a:gridCol>
              </a:tblGrid>
              <a:tr h="198756">
                <a:tc>
                  <a:txBody>
                    <a:bodyPr/>
                    <a:lstStyle/>
                    <a:p>
                      <a:pPr algn="l" fontAlgn="b"/>
                      <a:endParaRPr lang="en-US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POINT VALUE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3270281740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Peer reviewed paper, first or senior author, impact factor &gt;1.5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75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146149753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Peer reviewed paper, other author (not first or senior), impact factor &gt;1.5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2322656883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Peer reviewed paper, first or senior author, impact factor &lt; 1.5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1239263341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Peer reviewed paper, other author (not first or senior), impact factor &lt; 1.5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826143583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Non-peer reviewed paper/local guideline/ ANGELS guideline, first or senior author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1634651435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Non-peer reviewed paper/local guideline/ ANGELS guideline, other author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785715280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Non-peer reviewed paper/local guideline/ ANGELS guideline, first author, update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33117761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Professional Society guideline, first or senior author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3911801166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Professionl Society guideline, other author, length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2680465345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Book chapter/manual, first or senior author,  length &gt;10 pages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2792601263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Book chapter/manual, other author,  length &gt;10 pages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1711726243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Book chapter/manual, first or senior author,  length &lt;10 pages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348121255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Book chapter/manual, other author,  length &lt;10 pages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3450346365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Manuscript review for a journal (peer-review)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10, Max 50 points total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2766881475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Abstract reviewer for regional/national meeting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685800421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Invited speaker at national/international conference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105054546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Invited speaker at state conference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3485477549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Oral abstract presenter at regional or national meeting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204750285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Abstract/poster presentation, first or senior author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978266846"/>
                  </a:ext>
                </a:extLst>
              </a:tr>
              <a:tr h="13998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Abstract/poster presentation, other author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90" marR="6090" marT="6090" marB="0" anchor="b"/>
                </a:tc>
                <a:extLst>
                  <a:ext uri="{0D108BD9-81ED-4DB2-BD59-A6C34878D82A}">
                    <a16:rowId xmlns:a16="http://schemas.microsoft.com/office/drawing/2014/main" val="4179363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6058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5FF03-AAA1-EE42-A027-EFB0BB6A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49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dirty="0"/>
              <a:t>Education/mentoring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93C1D4-174C-BD4D-98A6-89C08C410093}"/>
              </a:ext>
            </a:extLst>
          </p:cNvPr>
          <p:cNvGraphicFramePr>
            <a:graphicFrameLocks noGrp="1"/>
          </p:cNvGraphicFramePr>
          <p:nvPr/>
        </p:nvGraphicFramePr>
        <p:xfrm>
          <a:off x="751668" y="644611"/>
          <a:ext cx="6710765" cy="3496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42861">
                  <a:extLst>
                    <a:ext uri="{9D8B030D-6E8A-4147-A177-3AD203B41FA5}">
                      <a16:colId xmlns:a16="http://schemas.microsoft.com/office/drawing/2014/main" val="3493571290"/>
                    </a:ext>
                  </a:extLst>
                </a:gridCol>
                <a:gridCol w="2267904">
                  <a:extLst>
                    <a:ext uri="{9D8B030D-6E8A-4147-A177-3AD203B41FA5}">
                      <a16:colId xmlns:a16="http://schemas.microsoft.com/office/drawing/2014/main" val="33017316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Grand rounds/ Peds Place/invited grand rounds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781594300"/>
                  </a:ext>
                </a:extLst>
              </a:tr>
              <a:tr h="158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Student/Resident/Fellow lecture, new, per hour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1097283650"/>
                  </a:ext>
                </a:extLst>
              </a:tr>
              <a:tr h="158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Student/Resident/Fellow lecture, updates, per hour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1142147447"/>
                  </a:ext>
                </a:extLst>
              </a:tr>
              <a:tr h="17796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Student/Resident/Fellow lecture, repeat presenation, per hour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4177722412"/>
                  </a:ext>
                </a:extLst>
              </a:tr>
              <a:tr h="17796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Student/resident team based exercise*, first presentation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1113044815"/>
                  </a:ext>
                </a:extLst>
              </a:tr>
              <a:tr h="17796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Student/resident team based exercise*, repeat presentation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856368479"/>
                  </a:ext>
                </a:extLst>
              </a:tr>
              <a:tr h="158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Ancillary (APRN/PA/RN/RT) lecture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2265515844"/>
                  </a:ext>
                </a:extLst>
              </a:tr>
              <a:tr h="158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Parent/public presenation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3879183851"/>
                  </a:ext>
                </a:extLst>
              </a:tr>
              <a:tr h="158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Morning report facilitator, per week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2611841860"/>
                  </a:ext>
                </a:extLst>
              </a:tr>
              <a:tr h="310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Teaching participation in resident/fellow/faculty conferences incl. grand rounds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 1 point/hour, maximum 50 points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4049664310"/>
                  </a:ext>
                </a:extLst>
              </a:tr>
              <a:tr h="158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Journal club facilitator/mentor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395345774"/>
                  </a:ext>
                </a:extLst>
              </a:tr>
              <a:tr h="310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Student shadowing/mentoirng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 point/contact hour, maximum 10 points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2286835324"/>
                  </a:ext>
                </a:extLst>
              </a:tr>
              <a:tr h="158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Formal Mentoring - third year students, per group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3384533190"/>
                  </a:ext>
                </a:extLst>
              </a:tr>
              <a:tr h="158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Mentor- resident/fellow advisor, per trainee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391916676"/>
                  </a:ext>
                </a:extLst>
              </a:tr>
              <a:tr h="17796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Simulation work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 points per  simulation hour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1194239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0754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5951-BB59-C440-A1DE-5CAE34F4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A38D09-9068-E047-B5E2-5E6B31EEA3DE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814513"/>
          <a:ext cx="8229599" cy="1515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405">
                  <a:extLst>
                    <a:ext uri="{9D8B030D-6E8A-4147-A177-3AD203B41FA5}">
                      <a16:colId xmlns:a16="http://schemas.microsoft.com/office/drawing/2014/main" val="1942912545"/>
                    </a:ext>
                  </a:extLst>
                </a:gridCol>
                <a:gridCol w="2781194">
                  <a:extLst>
                    <a:ext uri="{9D8B030D-6E8A-4147-A177-3AD203B41FA5}">
                      <a16:colId xmlns:a16="http://schemas.microsoft.com/office/drawing/2014/main" val="1336852447"/>
                    </a:ext>
                  </a:extLst>
                </a:gridCol>
              </a:tblGrid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Hospital committees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3225299295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University committees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819332115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State/regional committee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2124609057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National/international committee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1096325454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QI projects/clinical pathway work, project lead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3714526964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QI projects/clinical pathway work, participant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1226167065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Medical informatics section leader (MISL)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46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317737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1951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51B92-C969-B54F-93D3-D5B365E2B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Citizenship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C66638-041E-FE41-9AC8-A7671EDBD212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538721"/>
          <a:ext cx="8229600" cy="1261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8406">
                  <a:extLst>
                    <a:ext uri="{9D8B030D-6E8A-4147-A177-3AD203B41FA5}">
                      <a16:colId xmlns:a16="http://schemas.microsoft.com/office/drawing/2014/main" val="114841848"/>
                    </a:ext>
                  </a:extLst>
                </a:gridCol>
                <a:gridCol w="2781194">
                  <a:extLst>
                    <a:ext uri="{9D8B030D-6E8A-4147-A177-3AD203B41FA5}">
                      <a16:colId xmlns:a16="http://schemas.microsoft.com/office/drawing/2014/main" val="3913075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Resident/fellow interviews, without protected time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 per half-day/4 hours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1871886236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Medical student interviews, or M4 mock residency interviews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 per half-day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3317048501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Faculty/section meetings, med staff meetings, assorted (23 </a:t>
                      </a:r>
                      <a:r>
                        <a:rPr lang="en-US" sz="1300" u="none" strike="noStrike" dirty="0" err="1">
                          <a:effectLst/>
                        </a:rPr>
                        <a:t>hrs</a:t>
                      </a:r>
                      <a:r>
                        <a:rPr lang="en-US" sz="1300" u="none" strike="noStrike" dirty="0">
                          <a:effectLst/>
                        </a:rPr>
                        <a:t>/year) applied to all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23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2676470052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Leadership roles (without dedicated time/FTE support)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153824335"/>
                  </a:ext>
                </a:extLst>
              </a:tr>
              <a:tr h="216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Other academic role without dedicate time/FTE support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15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49" marR="8549" marT="8549" marB="0" anchor="b"/>
                </a:tc>
                <a:extLst>
                  <a:ext uri="{0D108BD9-81ED-4DB2-BD59-A6C34878D82A}">
                    <a16:rowId xmlns:a16="http://schemas.microsoft.com/office/drawing/2014/main" val="2896267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6500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B6E7-5D9F-0046-865A-52668F3C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Academic points for this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6AC0E-7218-9A4A-AEB2-3AEB35FDD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Tracking tool for this year will be shared in the next month</a:t>
            </a:r>
          </a:p>
          <a:p>
            <a:r>
              <a:rPr lang="en-US" sz="2800" dirty="0"/>
              <a:t>You are not expected to track your “points” during your first year on faculty</a:t>
            </a:r>
          </a:p>
          <a:p>
            <a:r>
              <a:rPr lang="en-US" sz="2800" dirty="0"/>
              <a:t>Nevertheless, it is a good idea to pay attention to the the things that count for the coming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143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3E9F-FAAD-3644-A429-6FBD30AF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Affairs</a:t>
            </a:r>
          </a:p>
        </p:txBody>
      </p:sp>
    </p:spTree>
    <p:extLst>
      <p:ext uri="{BB962C8B-B14F-4D97-AF65-F5344CB8AC3E}">
        <p14:creationId xmlns:p14="http://schemas.microsoft.com/office/powerpoint/2010/main" val="28046738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Renee Bornemeier, MD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17570" y="1062005"/>
            <a:ext cx="5517425" cy="2545556"/>
          </a:xfrm>
        </p:spPr>
        <p:txBody>
          <a:bodyPr>
            <a:normAutofit fontScale="92500" lnSpcReduction="20000"/>
          </a:bodyPr>
          <a:lstStyle/>
          <a:p>
            <a:endParaRPr lang="en-US" sz="1600" dirty="0"/>
          </a:p>
          <a:p>
            <a:r>
              <a:rPr lang="en-US" sz="2600" dirty="0"/>
              <a:t>Vice Chair, Faculty Affairs, DOP</a:t>
            </a:r>
          </a:p>
          <a:p>
            <a:r>
              <a:rPr lang="en-US" sz="2600" dirty="0"/>
              <a:t>Associate Dean, Faculty Affairs, COM</a:t>
            </a:r>
          </a:p>
          <a:p>
            <a:r>
              <a:rPr lang="en-US" sz="2600" dirty="0"/>
              <a:t>Director, Fetal Heart Center</a:t>
            </a:r>
          </a:p>
          <a:p>
            <a:r>
              <a:rPr lang="en-US" sz="2600" dirty="0"/>
              <a:t>Professor</a:t>
            </a:r>
          </a:p>
          <a:p>
            <a:r>
              <a:rPr lang="en-US" sz="2600" dirty="0"/>
              <a:t>501.364.2897</a:t>
            </a:r>
          </a:p>
          <a:p>
            <a:r>
              <a:rPr lang="en-US" sz="2600" dirty="0">
                <a:hlinkClick r:id="rId2"/>
              </a:rPr>
              <a:t>bornemeierreneea@uams.edu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019AB-2283-A642-852C-347460ED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53" y="982320"/>
            <a:ext cx="2186414" cy="26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05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67" y="1001043"/>
            <a:ext cx="8229600" cy="321904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ea typeface="Times" charset="0"/>
                <a:cs typeface="Times" charset="0"/>
              </a:rPr>
              <a:t>A branch of the DOP that seeks to serve its faculty. </a:t>
            </a:r>
          </a:p>
          <a:p>
            <a:r>
              <a:rPr lang="en-US" altLang="en-US" sz="2400" dirty="0">
                <a:ea typeface="Times" charset="0"/>
                <a:cs typeface="Times" charset="0"/>
              </a:rPr>
              <a:t>Our mission is to ensure the successful matriculation and promotion of all Department of Pediatrics faculty.</a:t>
            </a:r>
          </a:p>
          <a:p>
            <a:r>
              <a:rPr lang="en-US" altLang="en-US" sz="2400" dirty="0">
                <a:ea typeface="Times" charset="0"/>
                <a:cs typeface="Times" charset="0"/>
              </a:rPr>
              <a:t>These efforts are facilitated by the Office of Faculty Mentoring, Promotion and Tenure and the Office of Faculty Development.</a:t>
            </a:r>
            <a:endParaRPr lang="en-US" sz="2400" dirty="0">
              <a:ea typeface="Times" charset="0"/>
              <a:cs typeface="Times" charset="0"/>
            </a:endParaRPr>
          </a:p>
          <a:p>
            <a:r>
              <a:rPr lang="en-US" sz="2400" dirty="0">
                <a:ea typeface="Times" charset="0"/>
                <a:cs typeface="Times" charset="0"/>
              </a:rPr>
              <a:t>We are interested in issues which are important to faculty.</a:t>
            </a:r>
          </a:p>
          <a:p>
            <a:r>
              <a:rPr lang="en-US" sz="2400" dirty="0">
                <a:ea typeface="Times" charset="0"/>
                <a:cs typeface="Times" charset="0"/>
              </a:rPr>
              <a:t>We want to foster a positive work environment that not only allows us to provide the best care for our patients, but also promotes the well-being of our faculty.</a:t>
            </a:r>
          </a:p>
        </p:txBody>
      </p:sp>
      <p:sp>
        <p:nvSpPr>
          <p:cNvPr id="4" name="Title 1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>
              <a:defRPr/>
            </a:pPr>
            <a:r>
              <a:rPr lang="en-US" dirty="0"/>
              <a:t> </a:t>
            </a:r>
            <a:r>
              <a:rPr lang="en-US" sz="3200" dirty="0"/>
              <a:t>Faculty Affairs</a:t>
            </a:r>
          </a:p>
        </p:txBody>
      </p:sp>
    </p:spTree>
    <p:extLst>
      <p:ext uri="{BB962C8B-B14F-4D97-AF65-F5344CB8AC3E}">
        <p14:creationId xmlns:p14="http://schemas.microsoft.com/office/powerpoint/2010/main" val="18744835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Joan Cranmer, PhD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80" y="1063229"/>
            <a:ext cx="2425002" cy="258831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7842" y="1225550"/>
            <a:ext cx="4978958" cy="23824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Director, DOP Faculty Mentoring Program</a:t>
            </a:r>
          </a:p>
          <a:p>
            <a:r>
              <a:rPr lang="en-US" dirty="0"/>
              <a:t>Chair, DOP Promotion and Tenure Committee</a:t>
            </a:r>
          </a:p>
          <a:p>
            <a:r>
              <a:rPr lang="en-US" dirty="0"/>
              <a:t>Professor</a:t>
            </a:r>
          </a:p>
          <a:p>
            <a:r>
              <a:rPr lang="en-US" dirty="0"/>
              <a:t>501.247.1529</a:t>
            </a:r>
          </a:p>
          <a:p>
            <a:r>
              <a:rPr lang="en-US" dirty="0">
                <a:hlinkClick r:id="rId3"/>
              </a:rPr>
              <a:t>cranmerjoanm@uams.edu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64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0F02-DA31-4503-9E25-7FC61E9B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43" y="81692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UAMS Department of Pediatrics</a:t>
            </a:r>
            <a:br>
              <a:rPr lang="en-US" sz="3200" dirty="0"/>
            </a:br>
            <a:r>
              <a:rPr lang="en-US" sz="3200" dirty="0"/>
              <a:t>Overall Mission and Vision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523CA-EEDF-4B01-BE4A-E087D794B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55" y="1402366"/>
            <a:ext cx="7656310" cy="2287481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Department Mission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Provide </a:t>
            </a:r>
            <a:r>
              <a:rPr lang="en-US" sz="1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exceptional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family-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centered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care driven by scientific discovery and evidence-based medicine as we train the next generation of pediatricians and leaders in pediatric health.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u="none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Department Vision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UAMS Department of Pediatrics will be a </a:t>
            </a:r>
            <a:r>
              <a:rPr lang="en-US" sz="1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national leader 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clinical care, research, education, and advocacy.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u="none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u="none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u="none" strike="noStrik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027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EF17-99BA-72E2-2238-9A7577E9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Established &amp; Successful FMP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68233-E186-43DB-FA51-97A09934691C}"/>
              </a:ext>
            </a:extLst>
          </p:cNvPr>
          <p:cNvSpPr txBox="1"/>
          <p:nvPr/>
        </p:nvSpPr>
        <p:spPr>
          <a:xfrm>
            <a:off x="374274" y="832812"/>
            <a:ext cx="79511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more than 25 years the DOP has conducted an extraordinarily successful, formal, Faculty Mentoring Program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ocused on guiding young faculty to achieve timely Promotion/Tenure while promoting well-being and work-life balance.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faculty will have a personalized 3-member Mentoring Committee formed for them within 6 - 9 months of appointment.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MC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meets biannually and records template-guided minutes to guide progress for P/T and work-life balance.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2018 our established FMP was published in PEDIATRICS as “An Adaptable Pediatrics Faculty Mentoring Model”.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1500079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Amy Scurlock, MD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95700" y="1225550"/>
            <a:ext cx="4991100" cy="2382440"/>
          </a:xfrm>
        </p:spPr>
        <p:txBody>
          <a:bodyPr>
            <a:normAutofit/>
          </a:bodyPr>
          <a:lstStyle/>
          <a:p>
            <a:r>
              <a:rPr lang="en-US" dirty="0"/>
              <a:t>Director, Faculty Development</a:t>
            </a:r>
          </a:p>
          <a:p>
            <a:r>
              <a:rPr lang="en-US" dirty="0"/>
              <a:t>Professor, Allergy &amp; Immunology</a:t>
            </a:r>
          </a:p>
          <a:p>
            <a:r>
              <a:rPr lang="en-US" dirty="0" err="1">
                <a:hlinkClick r:id="rId2"/>
              </a:rPr>
              <a:t>ScurlockAmyM@uams.edu</a:t>
            </a:r>
            <a:endParaRPr lang="en-US" dirty="0"/>
          </a:p>
          <a:p>
            <a:endParaRPr lang="en-US" dirty="0"/>
          </a:p>
        </p:txBody>
      </p:sp>
      <p:pic>
        <p:nvPicPr>
          <p:cNvPr id="8194" name="Picture 2" descr="Amy M. Scurlock, M.D., FAAP, FAAAI">
            <a:extLst>
              <a:ext uri="{FF2B5EF4-FFF2-40B4-BE49-F238E27FC236}">
                <a16:creationId xmlns:a16="http://schemas.microsoft.com/office/drawing/2014/main" id="{8DA07CFB-52F1-5084-4B7F-3E5DC0990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150" y="1225550"/>
            <a:ext cx="2240826" cy="238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7024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5C2883-2AB5-455F-9CC0-7A2A12AE0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Faculty Development Opportunities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4A1B42-ECBF-4678-A4F8-6A294DA51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386" y="939998"/>
            <a:ext cx="8437227" cy="326350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Faculty Development Lecture Series (1 </a:t>
            </a:r>
            <a:r>
              <a:rPr lang="en-US" dirty="0" err="1"/>
              <a:t>hr</a:t>
            </a:r>
            <a:r>
              <a:rPr lang="en-US" dirty="0"/>
              <a:t> CME Credit per Lecture)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Tuesday of each month, 12N-1PM, Zoom link in calendar</a:t>
            </a:r>
          </a:p>
          <a:p>
            <a:pPr lvl="1"/>
            <a:r>
              <a:rPr lang="en-US" dirty="0"/>
              <a:t>Recent/Upcoming Speakers:</a:t>
            </a:r>
          </a:p>
          <a:p>
            <a:pPr lvl="2"/>
            <a:r>
              <a:rPr lang="en-US" dirty="0"/>
              <a:t>Tuesday, 8/20: Dr. Josh Daily- “Unseen Influences: Why Doctors Make Irrational Decisions”</a:t>
            </a:r>
          </a:p>
          <a:p>
            <a:pPr lvl="2"/>
            <a:r>
              <a:rPr lang="en-US" dirty="0"/>
              <a:t>Tuesday, 9/17: Dr. Rebecca Cantu- “Resident and Fellow Supervision and Progressive Autonomy”</a:t>
            </a:r>
          </a:p>
          <a:p>
            <a:pPr lvl="2"/>
            <a:r>
              <a:rPr lang="en-US" dirty="0"/>
              <a:t>Tuesday, 10/15: Drs. Cranmer, Bornemeier, Scurlock- “DOP Faculty Mentoring Program”</a:t>
            </a:r>
          </a:p>
          <a:p>
            <a:pPr lvl="2"/>
            <a:r>
              <a:rPr lang="en-US" dirty="0"/>
              <a:t>Tuesday, 11/19: Dr. Kat Neill, Interprofessional Education- “Building Effective Teams/Psychological Safety”</a:t>
            </a:r>
          </a:p>
          <a:p>
            <a:pPr lvl="2"/>
            <a:r>
              <a:rPr lang="en-US" dirty="0"/>
              <a:t>Tuesday, 12/17: Dr. Becca Perin- “Integrating Advocacy into Clinical Practice”</a:t>
            </a:r>
          </a:p>
          <a:p>
            <a:pPr lvl="2"/>
            <a:r>
              <a:rPr lang="en-US" dirty="0"/>
              <a:t>Tuesday, 1/21/2025: Dr. Joan Cranmer- “Preparing for Promotion and Tenure Review”</a:t>
            </a:r>
          </a:p>
          <a:p>
            <a:r>
              <a:rPr lang="en-US" dirty="0"/>
              <a:t>Medical Educators Grand Rounds and Workshop- Thursday, 9/19/2024</a:t>
            </a:r>
          </a:p>
          <a:p>
            <a:pPr lvl="1"/>
            <a:r>
              <a:rPr lang="en-US" dirty="0"/>
              <a:t>Dr. Lisa Herrmann, Cincinnati Children’s Hospital- Grand Rounds at Noon- “Going for Gold: Best Practices in Medical Education Scholarship”</a:t>
            </a:r>
          </a:p>
          <a:p>
            <a:pPr lvl="1"/>
            <a:r>
              <a:rPr lang="en-US" dirty="0"/>
              <a:t>Workshop: “Innovation and Scholarly Approaches in Medical Education”  9/19: 130-5PM, Betty Lowe Classroom </a:t>
            </a:r>
          </a:p>
          <a:p>
            <a:pPr lvl="2"/>
            <a:r>
              <a:rPr lang="en-US" dirty="0"/>
              <a:t>More information and RSVP: </a:t>
            </a:r>
            <a:r>
              <a:rPr lang="en-US" dirty="0">
                <a:hlinkClick r:id="rId2"/>
              </a:rPr>
              <a:t>https://forms.office.com/r/ZDk8PABpYX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720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3D35-B170-FB41-ADFF-0C23D80A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42AB2-1B63-9146-8DD9-985490FB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490" y="1063229"/>
            <a:ext cx="8771020" cy="310793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COM and DOP offers several venues throughout the year for faculty development. Opportunities include everything from an advanced degree to courses on teaching the teacher, wellness, etc.</a:t>
            </a:r>
          </a:p>
          <a:p>
            <a:r>
              <a:rPr lang="en-US" sz="2400" dirty="0"/>
              <a:t>Office of Faculty Affairs is overseeing the on-campus activities. Other groups within UAMS have offerings  as well (more to come in the Faculty Affairs portion of this meeting)</a:t>
            </a:r>
          </a:p>
          <a:p>
            <a:r>
              <a:rPr lang="en-US" sz="2400" dirty="0"/>
              <a:t>Please utilize these opportunities for your professional advancement.  </a:t>
            </a:r>
          </a:p>
        </p:txBody>
      </p:sp>
    </p:spTree>
    <p:extLst>
      <p:ext uri="{BB962C8B-B14F-4D97-AF65-F5344CB8AC3E}">
        <p14:creationId xmlns:p14="http://schemas.microsoft.com/office/powerpoint/2010/main" val="40164526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FE8D-2503-8FBF-1546-981BCB747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398" y="257761"/>
            <a:ext cx="5774793" cy="677157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DOP Wellness Council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3FE3A-F349-8053-682E-B6FED2BF0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915" y="2651214"/>
            <a:ext cx="1108542" cy="1108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86C8C-0C7B-1947-B308-25DAE67B0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795" y="1077142"/>
            <a:ext cx="1060044" cy="1108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B01B09-C643-17B2-B0CE-BD75DC59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656" y="1081327"/>
            <a:ext cx="1108542" cy="1108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BAA3A4-F04B-8110-1A52-A1EC27057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554" y="1059911"/>
            <a:ext cx="1985006" cy="20229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5D2FE8-4D06-A6EA-F62F-DD98662BD40F}"/>
              </a:ext>
            </a:extLst>
          </p:cNvPr>
          <p:cNvSpPr txBox="1"/>
          <p:nvPr/>
        </p:nvSpPr>
        <p:spPr>
          <a:xfrm>
            <a:off x="3979574" y="3846569"/>
            <a:ext cx="1590961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Richard “Whit” Hall, MD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786AC3-8AB5-CA61-70E1-5B327FCB1EC4}"/>
              </a:ext>
            </a:extLst>
          </p:cNvPr>
          <p:cNvSpPr txBox="1"/>
          <p:nvPr/>
        </p:nvSpPr>
        <p:spPr>
          <a:xfrm>
            <a:off x="4610795" y="2258584"/>
            <a:ext cx="1217760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Katherine Irby, MD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8B345B-602E-A40E-E633-AA58DCC37672}"/>
              </a:ext>
            </a:extLst>
          </p:cNvPr>
          <p:cNvSpPr txBox="1"/>
          <p:nvPr/>
        </p:nvSpPr>
        <p:spPr>
          <a:xfrm>
            <a:off x="2956399" y="2258584"/>
            <a:ext cx="163305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/>
              <a:t>Chesca</a:t>
            </a:r>
            <a:r>
              <a:rPr lang="en-US" sz="1000" dirty="0"/>
              <a:t>  Miquel-Verges, MD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ED567A-59B7-33A1-F6BF-64691F9F36C0}"/>
              </a:ext>
            </a:extLst>
          </p:cNvPr>
          <p:cNvSpPr txBox="1"/>
          <p:nvPr/>
        </p:nvSpPr>
        <p:spPr>
          <a:xfrm>
            <a:off x="930330" y="3211239"/>
            <a:ext cx="14191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Amy Scurlock, MD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10E5D7-BF0D-8423-DD59-9EE3FB6BD02B}"/>
              </a:ext>
            </a:extLst>
          </p:cNvPr>
          <p:cNvSpPr txBox="1"/>
          <p:nvPr/>
        </p:nvSpPr>
        <p:spPr>
          <a:xfrm>
            <a:off x="5977685" y="2270397"/>
            <a:ext cx="144041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Brendan Crawford, MD </a:t>
            </a:r>
          </a:p>
        </p:txBody>
      </p:sp>
      <p:pic>
        <p:nvPicPr>
          <p:cNvPr id="31" name="Picture 4" descr="Renee A. Bornemeier, M.D.">
            <a:extLst>
              <a:ext uri="{FF2B5EF4-FFF2-40B4-BE49-F238E27FC236}">
                <a16:creationId xmlns:a16="http://schemas.microsoft.com/office/drawing/2014/main" id="{3B47AB88-C0E4-5585-F9F7-C866E2BDB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555" y="2649950"/>
            <a:ext cx="1107281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Rebecca Latch">
            <a:extLst>
              <a:ext uri="{FF2B5EF4-FFF2-40B4-BE49-F238E27FC236}">
                <a16:creationId xmlns:a16="http://schemas.microsoft.com/office/drawing/2014/main" id="{15889347-A000-9FE8-ADEF-5283343F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8693" y="1062814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5A0D90B-6C4B-ACB7-5DED-2B2719A3C48B}"/>
              </a:ext>
            </a:extLst>
          </p:cNvPr>
          <p:cNvSpPr txBox="1"/>
          <p:nvPr/>
        </p:nvSpPr>
        <p:spPr>
          <a:xfrm>
            <a:off x="5698838" y="3847068"/>
            <a:ext cx="1590961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Renee Bornemeier, MD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CC8FD0-A586-40C1-3062-E7D964824D07}"/>
              </a:ext>
            </a:extLst>
          </p:cNvPr>
          <p:cNvSpPr txBox="1"/>
          <p:nvPr/>
        </p:nvSpPr>
        <p:spPr>
          <a:xfrm>
            <a:off x="7418102" y="3866554"/>
            <a:ext cx="135020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Joan Cranmer, PhD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672DCC-EACC-3CC4-7BBA-A83668E01892}"/>
              </a:ext>
            </a:extLst>
          </p:cNvPr>
          <p:cNvSpPr txBox="1"/>
          <p:nvPr/>
        </p:nvSpPr>
        <p:spPr>
          <a:xfrm>
            <a:off x="7468693" y="2270397"/>
            <a:ext cx="126548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Rebecca Latch, MD </a:t>
            </a:r>
          </a:p>
        </p:txBody>
      </p:sp>
      <p:pic>
        <p:nvPicPr>
          <p:cNvPr id="40" name="Picture 2" descr="Joan M. Cranmer, Ph.D.">
            <a:extLst>
              <a:ext uri="{FF2B5EF4-FFF2-40B4-BE49-F238E27FC236}">
                <a16:creationId xmlns:a16="http://schemas.microsoft.com/office/drawing/2014/main" id="{44454974-F57D-BD52-8998-19E8BC566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8102" y="2489687"/>
            <a:ext cx="1150362" cy="13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EF72B17-D1F3-456F-08E5-CC482F65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929" y="2624414"/>
            <a:ext cx="1001716" cy="11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D8C140-E7E7-E7DC-3C39-15CB6D03AB9A}"/>
              </a:ext>
            </a:extLst>
          </p:cNvPr>
          <p:cNvSpPr txBox="1"/>
          <p:nvPr/>
        </p:nvSpPr>
        <p:spPr>
          <a:xfrm>
            <a:off x="2777975" y="3838874"/>
            <a:ext cx="120159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Liza Murray, MD</a:t>
            </a:r>
          </a:p>
        </p:txBody>
      </p:sp>
      <p:pic>
        <p:nvPicPr>
          <p:cNvPr id="2050" name="Picture 2" descr="Brendan D. Crawford, M.D. | UAMS ...">
            <a:extLst>
              <a:ext uri="{FF2B5EF4-FFF2-40B4-BE49-F238E27FC236}">
                <a16:creationId xmlns:a16="http://schemas.microsoft.com/office/drawing/2014/main" id="{39DBC88F-6242-C3C3-6FFA-EDA138753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7052" y="998763"/>
            <a:ext cx="1060044" cy="11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713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Jenny </a:t>
            </a:r>
            <a:r>
              <a:rPr lang="en-US" dirty="0" err="1"/>
              <a:t>Kubacak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5600" y="1225550"/>
            <a:ext cx="4521200" cy="2382440"/>
          </a:xfrm>
        </p:spPr>
        <p:txBody>
          <a:bodyPr>
            <a:normAutofit/>
          </a:bodyPr>
          <a:lstStyle/>
          <a:p>
            <a:r>
              <a:rPr lang="en-US" dirty="0"/>
              <a:t>Administrative Coordinator</a:t>
            </a:r>
          </a:p>
          <a:p>
            <a:r>
              <a:rPr lang="en-US" dirty="0"/>
              <a:t>Office of Faculty Affairs</a:t>
            </a:r>
          </a:p>
          <a:p>
            <a:r>
              <a:rPr lang="en-US" dirty="0">
                <a:hlinkClick r:id="rId2"/>
              </a:rPr>
              <a:t>KubacakSJ@uams.edu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2F53078-4EA4-8DB0-4955-2D557AD3B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0043" y="916138"/>
            <a:ext cx="2156348" cy="300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500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D1C40-EA15-8079-A0D6-8FBBC578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Social &amp; Community Engagement </a:t>
            </a:r>
            <a:r>
              <a:rPr lang="en-US" dirty="0" err="1"/>
              <a:t>Cmt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21FCD0-1330-8DD6-955B-2FFB0BC1C27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326" y="1016449"/>
            <a:ext cx="2001188" cy="24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2DE3489-EC82-8D94-F0C3-6560111D8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9845" y="1082166"/>
            <a:ext cx="2172496" cy="239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1BE5E27-C0DF-3B84-A427-24F6E35DD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4656" y="1063229"/>
            <a:ext cx="2080241" cy="248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BEDD7E-6E01-7BF5-8537-E3F6EB4D1721}"/>
              </a:ext>
            </a:extLst>
          </p:cNvPr>
          <p:cNvSpPr txBox="1"/>
          <p:nvPr/>
        </p:nvSpPr>
        <p:spPr>
          <a:xfrm>
            <a:off x="561337" y="3545482"/>
            <a:ext cx="252516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Carla Brown, MD: Chair</a:t>
            </a:r>
          </a:p>
          <a:p>
            <a:pPr algn="ctr"/>
            <a:r>
              <a:rPr lang="en-US" dirty="0"/>
              <a:t>Departmental </a:t>
            </a:r>
          </a:p>
          <a:p>
            <a:pPr algn="ctr"/>
            <a:r>
              <a:rPr lang="en-US" dirty="0"/>
              <a:t>Sub-Committee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7BCF1E-2C4C-32D6-D228-3505D8EF88ED}"/>
              </a:ext>
            </a:extLst>
          </p:cNvPr>
          <p:cNvSpPr txBox="1"/>
          <p:nvPr/>
        </p:nvSpPr>
        <p:spPr>
          <a:xfrm>
            <a:off x="3495806" y="3603217"/>
            <a:ext cx="252516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Megan Baber, MD: Chair</a:t>
            </a:r>
          </a:p>
          <a:p>
            <a:pPr algn="ctr"/>
            <a:r>
              <a:rPr lang="en-US" dirty="0"/>
              <a:t>Hospital Families </a:t>
            </a:r>
          </a:p>
          <a:p>
            <a:pPr algn="ctr"/>
            <a:r>
              <a:rPr lang="en-US" dirty="0"/>
              <a:t>Sub-Committee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660EE-F576-CBC3-E16C-104A9BD66A0E}"/>
              </a:ext>
            </a:extLst>
          </p:cNvPr>
          <p:cNvSpPr txBox="1"/>
          <p:nvPr/>
        </p:nvSpPr>
        <p:spPr>
          <a:xfrm>
            <a:off x="6227595" y="3530093"/>
            <a:ext cx="264219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Renita </a:t>
            </a:r>
            <a:r>
              <a:rPr lang="en-US" sz="1600" dirty="0" err="1"/>
              <a:t>Pushparajah</a:t>
            </a:r>
            <a:r>
              <a:rPr lang="en-US" sz="1600" dirty="0"/>
              <a:t> Mak, MD:   Chair</a:t>
            </a:r>
          </a:p>
          <a:p>
            <a:pPr algn="ctr"/>
            <a:r>
              <a:rPr lang="en-US" sz="1600" dirty="0"/>
              <a:t>Community Engagement </a:t>
            </a:r>
          </a:p>
          <a:p>
            <a:pPr algn="ctr"/>
            <a:r>
              <a:rPr lang="en-US" sz="1600" dirty="0"/>
              <a:t>Sub-Committee</a:t>
            </a:r>
          </a:p>
        </p:txBody>
      </p:sp>
    </p:spTree>
    <p:extLst>
      <p:ext uri="{BB962C8B-B14F-4D97-AF65-F5344CB8AC3E}">
        <p14:creationId xmlns:p14="http://schemas.microsoft.com/office/powerpoint/2010/main" val="18379599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90225-B1AA-F18C-E22E-C10CD5B9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90" y="211530"/>
            <a:ext cx="8200222" cy="507831"/>
          </a:xfrm>
        </p:spPr>
        <p:txBody>
          <a:bodyPr>
            <a:normAutofit fontScale="90000"/>
          </a:bodyPr>
          <a:lstStyle/>
          <a:p>
            <a:r>
              <a:rPr lang="en-US" dirty="0"/>
              <a:t>Faculty Affairs/Departmental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AA6A0-B36B-D65A-2A60-F8EDD918D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940" y="1100996"/>
            <a:ext cx="8523597" cy="2509005"/>
          </a:xfrm>
        </p:spPr>
        <p:txBody>
          <a:bodyPr>
            <a:noAutofit/>
          </a:bodyPr>
          <a:lstStyle/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sz="2400" b="1" dirty="0"/>
              <a:t>12 Departmental Awards </a:t>
            </a:r>
            <a:r>
              <a:rPr lang="en-US" sz="2400" dirty="0"/>
              <a:t>given annually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sz="2400" dirty="0"/>
              <a:t>Advanced Rank Mentoring Forums held to listen &amp; better serve faculty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sz="2400" b="1" dirty="0"/>
              <a:t>DOP Museum of Discovery Fall Family Night </a:t>
            </a:r>
            <a:r>
              <a:rPr lang="en-US" sz="2400" dirty="0"/>
              <a:t>event 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sz="2400" b="1" dirty="0"/>
              <a:t>WIMWAC</a:t>
            </a:r>
            <a:r>
              <a:rPr lang="en-US" sz="2400" dirty="0"/>
              <a:t> :    Mystery Mansion Escape Room Event</a:t>
            </a:r>
          </a:p>
          <a:p>
            <a:pPr marL="342892" indent="-342892">
              <a:buFont typeface="Arial" panose="020B0604020202020204" pitchFamily="34" charset="0"/>
              <a:buChar char="•"/>
            </a:pPr>
            <a:r>
              <a:rPr lang="en-US" sz="2400" dirty="0"/>
              <a:t>Faculty Affairs preserved eyesight during Total Eclipse with Glasses</a:t>
            </a:r>
          </a:p>
        </p:txBody>
      </p:sp>
      <p:pic>
        <p:nvPicPr>
          <p:cNvPr id="4" name="Picture 2" descr="Solar Eclipse 2024 - Climate and Space Sciences and Engineering">
            <a:extLst>
              <a:ext uri="{FF2B5EF4-FFF2-40B4-BE49-F238E27FC236}">
                <a16:creationId xmlns:a16="http://schemas.microsoft.com/office/drawing/2014/main" id="{3A1C6FC7-11D8-1791-3223-659A1E56C3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0974" y="3733840"/>
            <a:ext cx="338331" cy="3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edical king Solar Eclipse Glasses (20 pack) 2024 CE and ISO Certified Safe Shades for Direct Sun Viewing Approved 2024">
            <a:extLst>
              <a:ext uri="{FF2B5EF4-FFF2-40B4-BE49-F238E27FC236}">
                <a16:creationId xmlns:a16="http://schemas.microsoft.com/office/drawing/2014/main" id="{15755124-73C2-A8B2-B969-392D86BC6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4" b="90141" l="9740" r="89935">
                        <a14:foregroundMark x1="82143" y1="32394" x2="94805" y2="50704"/>
                        <a14:foregroundMark x1="94805" y1="50704" x2="79545" y2="54930"/>
                        <a14:foregroundMark x1="79545" y1="54930" x2="51948" y2="86620"/>
                        <a14:foregroundMark x1="51948" y1="86620" x2="35390" y2="87324"/>
                        <a14:foregroundMark x1="35390" y1="87324" x2="25649" y2="61972"/>
                        <a14:foregroundMark x1="25649" y1="61972" x2="10065" y2="57042"/>
                        <a14:foregroundMark x1="10065" y1="57042" x2="6169" y2="23944"/>
                        <a14:foregroundMark x1="6169" y1="23944" x2="13636" y2="17606"/>
                        <a14:backgroundMark x1="68506" y1="19014" x2="48377" y2="704"/>
                        <a14:backgroundMark x1="48377" y1="704" x2="54221" y2="42958"/>
                        <a14:backgroundMark x1="54221" y1="42958" x2="68506" y2="16197"/>
                        <a14:backgroundMark x1="50649" y1="0" x2="69805" y2="16197"/>
                        <a14:backgroundMark x1="49351" y1="0" x2="36688" y2="33803"/>
                        <a14:backgroundMark x1="36688" y1="34507" x2="57143" y2="41549"/>
                        <a14:backgroundMark x1="57143" y1="41549" x2="69805" y2="16901"/>
                        <a14:backgroundMark x1="62987" y1="11972" x2="60390" y2="22535"/>
                        <a14:backgroundMark x1="56169" y1="44366" x2="75974" y2="28169"/>
                        <a14:backgroundMark x1="75974" y1="28169" x2="56494" y2="42254"/>
                        <a14:backgroundMark x1="56494" y1="42254" x2="55844" y2="42254"/>
                        <a14:backgroundMark x1="74675" y1="33099" x2="75649" y2="33803"/>
                        <a14:backgroundMark x1="73701" y1="36620" x2="82468" y2="31690"/>
                        <a14:backgroundMark x1="16558" y1="7746" x2="34740" y2="31690"/>
                        <a14:backgroundMark x1="34740" y1="31690" x2="17532" y2="6338"/>
                        <a14:backgroundMark x1="17532" y1="6338" x2="16558" y2="7746"/>
                        <a14:backgroundMark x1="48701" y1="15493" x2="26948" y2="5634"/>
                        <a14:backgroundMark x1="26948" y1="5634" x2="38961" y2="11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9305" y="3759637"/>
            <a:ext cx="748563" cy="33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6948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289E3E-23CA-5DE2-5FFA-3250AA95D4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1" y="1102583"/>
            <a:ext cx="2520166" cy="1890125"/>
          </a:xfrm>
          <a:prstGeom prst="rect">
            <a:avLst/>
          </a:prstGeom>
        </p:spPr>
      </p:pic>
      <p:pic>
        <p:nvPicPr>
          <p:cNvPr id="4100" name="Picture 4" descr="Arkansas Foodbank COVID-19 Statement ...">
            <a:extLst>
              <a:ext uri="{FF2B5EF4-FFF2-40B4-BE49-F238E27FC236}">
                <a16:creationId xmlns:a16="http://schemas.microsoft.com/office/drawing/2014/main" id="{E09D5DE3-28AB-DBBB-A227-A3235F36D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78" y="120080"/>
            <a:ext cx="1976291" cy="89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D7581B-187F-A783-6543-AF8722F168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835" y="17540"/>
            <a:ext cx="1944960" cy="14587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32E980A-48F4-62B0-C453-D29B150D5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091" y="1536984"/>
            <a:ext cx="1451541" cy="66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C31CEA-C08C-9EBF-806A-DDF440FACC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96311" y="981856"/>
            <a:ext cx="2113696" cy="1585273"/>
          </a:xfrm>
          <a:prstGeom prst="rect">
            <a:avLst/>
          </a:prstGeom>
        </p:spPr>
      </p:pic>
      <p:pic>
        <p:nvPicPr>
          <p:cNvPr id="2050" name="Picture 2" descr="Immerse Arkansas">
            <a:extLst>
              <a:ext uri="{FF2B5EF4-FFF2-40B4-BE49-F238E27FC236}">
                <a16:creationId xmlns:a16="http://schemas.microsoft.com/office/drawing/2014/main" id="{DC1D9AF7-73EA-88CA-09E1-C3C9FA3F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796" y="42329"/>
            <a:ext cx="2123677" cy="58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onald McDonald House Charities - Wikipedia">
            <a:extLst>
              <a:ext uri="{FF2B5EF4-FFF2-40B4-BE49-F238E27FC236}">
                <a16:creationId xmlns:a16="http://schemas.microsoft.com/office/drawing/2014/main" id="{75ED4D04-6EF7-D6FD-A723-481080EB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047153"/>
            <a:ext cx="721317" cy="98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CED4C-D188-BF74-AA3F-E68C466680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95" y="3132463"/>
            <a:ext cx="1882003" cy="1411502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C4BFB696-2B75-CBD8-6AFC-98D06F6343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033" y="2880103"/>
            <a:ext cx="3372954" cy="25088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7BA95D-8C1C-E6C0-2CDE-0C6E53947D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06859" y="227472"/>
            <a:ext cx="1969019" cy="202819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892E22-8FEB-2D93-6FF7-A574BE38A51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03704" y="1854770"/>
            <a:ext cx="1498880" cy="267349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02353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1B06-106A-DD57-70C1-9EB0FE381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8333"/>
            <a:ext cx="8229600" cy="857250"/>
          </a:xfrm>
        </p:spPr>
        <p:txBody>
          <a:bodyPr/>
          <a:lstStyle/>
          <a:p>
            <a:r>
              <a:rPr lang="en-US" dirty="0"/>
              <a:t>WIMWAC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5CD343-1FAD-FF8C-E09B-F32E84CF0065}"/>
              </a:ext>
            </a:extLst>
          </p:cNvPr>
          <p:cNvSpPr txBox="1">
            <a:spLocks/>
          </p:cNvSpPr>
          <p:nvPr/>
        </p:nvSpPr>
        <p:spPr>
          <a:xfrm>
            <a:off x="457200" y="49646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0064A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/>
              <a:t>Women In Medicine Working At Children’s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2CE2B-3C2F-D230-72DC-6A72FA7BA0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8" y="1115367"/>
            <a:ext cx="8968303" cy="412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77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0F02-DA31-4503-9E25-7FC61E9B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43" y="81692"/>
            <a:ext cx="8229600" cy="85725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UAMS Department of Pediatrics</a:t>
            </a:r>
            <a:br>
              <a:rPr lang="en-US" sz="3200" dirty="0"/>
            </a:br>
            <a:r>
              <a:rPr lang="en-US" sz="3200" dirty="0"/>
              <a:t>Academic Mission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523CA-EEDF-4B01-BE4A-E087D794B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23" y="1335086"/>
            <a:ext cx="7616553" cy="2287481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</a:pPr>
            <a:r>
              <a:rPr lang="en-US" sz="16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Clinical</a:t>
            </a:r>
            <a:endParaRPr lang="en-US" sz="16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Deliver compassionate, collaborative, and equitable care that propels us to regional and national prominence.</a:t>
            </a:r>
          </a:p>
          <a:p>
            <a:pPr marL="0" marR="0">
              <a:spcBef>
                <a:spcPts val="0"/>
              </a:spcBef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16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Research</a:t>
            </a:r>
            <a:endParaRPr lang="en-US" sz="16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Conduct multi-disciplinary, cutting-edge research across the translational spectrum to stimulate innovation and improve health outcomes for children.</a:t>
            </a:r>
          </a:p>
          <a:p>
            <a:pPr marL="0" marR="0">
              <a:spcBef>
                <a:spcPts val="0"/>
              </a:spcBef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16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Education</a:t>
            </a:r>
            <a:endParaRPr lang="en-US" sz="16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Educate and cultivate the next generation of pediatric physicians and healthcare providers as clinicians, educators, and investigators.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16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600" b="1" u="none" strike="no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0424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D8EC-CE71-7A13-D846-FBD1E072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396B-03EA-C7FD-FB78-AC4D55A5911E}"/>
              </a:ext>
            </a:extLst>
          </p:cNvPr>
          <p:cNvSpPr txBox="1"/>
          <p:nvPr/>
        </p:nvSpPr>
        <p:spPr>
          <a:xfrm>
            <a:off x="964643" y="1133567"/>
            <a:ext cx="6049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Standards for Professionalism exist on both campuses.  Professionalism Issues raised:</a:t>
            </a:r>
          </a:p>
          <a:p>
            <a:pPr marL="342900" indent="-342900">
              <a:buAutoNum type="arabicPeriod"/>
            </a:pPr>
            <a:r>
              <a:rPr lang="en-US" dirty="0"/>
              <a:t>Come through the Safety-tracker system (on AC Campus). On the AC Campuses we participate in the Professionalism Program developed by Vanderbilt known as PARS &amp; CORS.</a:t>
            </a:r>
          </a:p>
          <a:p>
            <a:pPr marL="342900" indent="-342900">
              <a:buAutoNum type="arabicPeriod"/>
            </a:pPr>
            <a:r>
              <a:rPr lang="en-US" dirty="0"/>
              <a:t>May be entered in </a:t>
            </a:r>
            <a:r>
              <a:rPr lang="en-US" dirty="0" err="1"/>
              <a:t>i</a:t>
            </a:r>
            <a:r>
              <a:rPr lang="en-US" dirty="0"/>
              <a:t>-Safe which is the reporting system on the UAMS Campus. 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445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F6A80C-4675-E47D-8F07-3E0FEC6B1017}"/>
              </a:ext>
            </a:extLst>
          </p:cNvPr>
          <p:cNvSpPr/>
          <p:nvPr/>
        </p:nvSpPr>
        <p:spPr>
          <a:xfrm>
            <a:off x="1297460" y="0"/>
            <a:ext cx="7846540" cy="514349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EDE76-C1CB-9CA8-9CF2-87342DC0EBBF}"/>
              </a:ext>
            </a:extLst>
          </p:cNvPr>
          <p:cNvSpPr/>
          <p:nvPr/>
        </p:nvSpPr>
        <p:spPr>
          <a:xfrm>
            <a:off x="166817" y="157549"/>
            <a:ext cx="1130643" cy="484693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183A02-2853-C05A-8BC8-365F99EC3C96}"/>
              </a:ext>
            </a:extLst>
          </p:cNvPr>
          <p:cNvSpPr/>
          <p:nvPr/>
        </p:nvSpPr>
        <p:spPr>
          <a:xfrm>
            <a:off x="1297460" y="3822670"/>
            <a:ext cx="7754694" cy="118181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Placeholder 10" descr="group of employees collaborati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335" y="495762"/>
            <a:ext cx="7595670" cy="427256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4779BD-0151-2E62-DFF8-7433AA154B16}"/>
              </a:ext>
            </a:extLst>
          </p:cNvPr>
          <p:cNvSpPr/>
          <p:nvPr/>
        </p:nvSpPr>
        <p:spPr>
          <a:xfrm>
            <a:off x="1563240" y="3286578"/>
            <a:ext cx="7488914" cy="17179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9B0B58-32C6-D896-886C-366E8A703023}"/>
              </a:ext>
            </a:extLst>
          </p:cNvPr>
          <p:cNvSpPr/>
          <p:nvPr/>
        </p:nvSpPr>
        <p:spPr>
          <a:xfrm>
            <a:off x="-119189" y="-161724"/>
            <a:ext cx="1507524" cy="64625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EAFFB4-18EB-9FE2-F532-7B2E5F2D9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815" y="3286577"/>
            <a:ext cx="1343921" cy="1699373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8A2D6D-97EF-1C59-14EF-A27CE55F1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97" y="3414565"/>
            <a:ext cx="742950" cy="334522"/>
          </a:xfrm>
          <a:prstGeom prst="rect">
            <a:avLst/>
          </a:prstGeom>
        </p:spPr>
      </p:pic>
      <p:sp>
        <p:nvSpPr>
          <p:cNvPr id="13" name="Subtitle 12">
            <a:extLst>
              <a:ext uri="{FF2B5EF4-FFF2-40B4-BE49-F238E27FC236}">
                <a16:creationId xmlns:a16="http://schemas.microsoft.com/office/drawing/2014/main" id="{DCE10786-043E-360B-74DB-EA5131A43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1101" y="3779551"/>
            <a:ext cx="6016232" cy="442741"/>
          </a:xfrm>
        </p:spPr>
        <p:txBody>
          <a:bodyPr>
            <a:noAutofit/>
          </a:bodyPr>
          <a:lstStyle/>
          <a:p>
            <a:r>
              <a:rPr lang="en-US" sz="3300" b="1" dirty="0">
                <a:solidFill>
                  <a:schemeClr val="bg1"/>
                </a:solidFill>
              </a:rPr>
              <a:t>Executive Coaching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7E93A-00E4-712F-0C73-D1773E846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908" y="469476"/>
            <a:ext cx="7104184" cy="1168405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College of Medicine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Executive Coaching Program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AC6BC-D93F-CEE2-0DE6-B25477A7DD55}"/>
              </a:ext>
            </a:extLst>
          </p:cNvPr>
          <p:cNvSpPr txBox="1"/>
          <p:nvPr/>
        </p:nvSpPr>
        <p:spPr>
          <a:xfrm>
            <a:off x="1668027" y="4188545"/>
            <a:ext cx="6295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medicine.uams.edu</a:t>
            </a:r>
            <a:r>
              <a:rPr lang="en-US" dirty="0">
                <a:hlinkClick r:id="rId2"/>
              </a:rPr>
              <a:t>/faculty/executive-coaching/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2A56E-D442-3BCF-3C4B-0612C7756546}"/>
              </a:ext>
            </a:extLst>
          </p:cNvPr>
          <p:cNvSpPr txBox="1"/>
          <p:nvPr/>
        </p:nvSpPr>
        <p:spPr>
          <a:xfrm>
            <a:off x="1019908" y="1798655"/>
            <a:ext cx="6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COM has invested in an Executive Coaching Program which is free of charge to faculty.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coaches are internal and faculty of the College of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may use the link below to access the Executive Coaching Program webpage on the UAMS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Here you can learn more about the executive coaching 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electronic form is available on the website if you would like to request coaching services</a:t>
            </a:r>
          </a:p>
        </p:txBody>
      </p:sp>
    </p:spTree>
    <p:extLst>
      <p:ext uri="{BB962C8B-B14F-4D97-AF65-F5344CB8AC3E}">
        <p14:creationId xmlns:p14="http://schemas.microsoft.com/office/powerpoint/2010/main" val="28644897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 descr="SmartArt Graphic"/>
          <p:cNvGraphicFramePr/>
          <p:nvPr>
            <p:extLst>
              <p:ext uri="{D42A27DB-BD31-4B8C-83A1-F6EECF244321}">
                <p14:modId xmlns:p14="http://schemas.microsoft.com/office/powerpoint/2010/main" val="343228876"/>
              </p:ext>
            </p:extLst>
          </p:nvPr>
        </p:nvGraphicFramePr>
        <p:xfrm>
          <a:off x="299812" y="191171"/>
          <a:ext cx="8524105" cy="4775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1" descr="page1image44713392">
            <a:extLst>
              <a:ext uri="{FF2B5EF4-FFF2-40B4-BE49-F238E27FC236}">
                <a16:creationId xmlns:a16="http://schemas.microsoft.com/office/drawing/2014/main" id="{DDC8FEF5-93FF-B0C1-CB8B-1899AF75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698" y="1124481"/>
            <a:ext cx="1250483" cy="14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5C27D0B-63E2-1CB3-0371-BE6E861E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20" y="952818"/>
            <a:ext cx="1278413" cy="15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94D63E2-D314-CF27-0ECB-E9010F7E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917" y="924582"/>
            <a:ext cx="1299330" cy="155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80CFA6F-F236-8DF3-773F-58EBFDAD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957" y="1058641"/>
            <a:ext cx="1211816" cy="143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4479" y="191171"/>
            <a:ext cx="2669765" cy="741249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Meet OUR Team</a:t>
            </a:r>
          </a:p>
        </p:txBody>
      </p:sp>
      <p:pic>
        <p:nvPicPr>
          <p:cNvPr id="1026" name="Picture 2" descr="Wendy Ward, Ph.D. Named Associate ...">
            <a:extLst>
              <a:ext uri="{FF2B5EF4-FFF2-40B4-BE49-F238E27FC236}">
                <a16:creationId xmlns:a16="http://schemas.microsoft.com/office/drawing/2014/main" id="{247E9FCD-6B4F-5949-0C14-7A56D47E2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9857" y="1133728"/>
            <a:ext cx="1295069" cy="143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408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25334-B813-558D-B120-30DBE5B76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Wellness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4C859-1E82-0D71-E6F6-CCFB78F47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7552" y="1298972"/>
            <a:ext cx="5039248" cy="2545556"/>
          </a:xfrm>
        </p:spPr>
        <p:txBody>
          <a:bodyPr>
            <a:normAutofit fontScale="92500"/>
          </a:bodyPr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Tracy </a:t>
            </a:r>
            <a:r>
              <a:rPr lang="en-US" b="0" i="0" u="none" strike="noStrike" dirty="0" err="1">
                <a:solidFill>
                  <a:srgbClr val="212121"/>
                </a:solidFill>
                <a:effectLst/>
              </a:rPr>
              <a:t>Haselow</a:t>
            </a:r>
            <a:r>
              <a:rPr lang="en-US" b="0" i="0" u="none" strike="noStrike" dirty="0">
                <a:solidFill>
                  <a:srgbClr val="212121"/>
                </a:solidFill>
                <a:effectLst/>
              </a:rPr>
              <a:t>, M.D., is an Associate Professor in the UAMS Department of Psychiatry and the Director of the UAMS Student, Resident, and Faculty Wellness Programs. </a:t>
            </a:r>
            <a:endParaRPr lang="en-US" dirty="0"/>
          </a:p>
        </p:txBody>
      </p:sp>
      <p:pic>
        <p:nvPicPr>
          <p:cNvPr id="1026" name="Picture 2" descr="Staff | UAMS Student Wellness Program">
            <a:extLst>
              <a:ext uri="{FF2B5EF4-FFF2-40B4-BE49-F238E27FC236}">
                <a16:creationId xmlns:a16="http://schemas.microsoft.com/office/drawing/2014/main" id="{A54F5737-D04B-4BBD-8CF6-5FE6E5DC0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923" y="1063229"/>
            <a:ext cx="2800479" cy="326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3290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5DD5-28A6-8F52-CB96-CB3CBAE5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Wellness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DB71D-1585-3826-A5C0-10A7B8E3DE8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6399" y="895874"/>
            <a:ext cx="4747148" cy="3999214"/>
          </a:xfrm>
        </p:spPr>
        <p:txBody>
          <a:bodyPr>
            <a:normAutofit fontScale="250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Psychiatric Services 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Tracy </a:t>
            </a:r>
            <a:r>
              <a:rPr lang="en-US" sz="4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Haselow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M.D.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Website:  </a:t>
            </a:r>
            <a:r>
              <a:rPr lang="en-US" sz="4800" b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https://faculty.uams.edu/fw-program/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Telephone: 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501-526-7105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contact 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Cheryl Giblin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Counseling Services 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Employee Assistance Program (EAP) Telephone: 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501-686-2588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For after hour emergencies, call the 24/7 EAP number 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800 542-6021  </a:t>
            </a:r>
            <a:r>
              <a:rPr lang="en-US" sz="4800" b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https://eap.uams.edu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Faculty may also access wellness support through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Teledoc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Health 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the following website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800" b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https://www.teladoc.co</a:t>
            </a:r>
            <a:r>
              <a:rPr lang="en-US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Healthy UAMS: </a:t>
            </a:r>
            <a:r>
              <a:rPr lang="en-US" sz="4800" b="1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https://gethealthy.uams.edu</a:t>
            </a:r>
            <a:r>
              <a:rPr lang="en-US" sz="4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(for general overview of Wellness resources).  They can also look at resources listed on the website:</a:t>
            </a: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https://faculty.uams.edu/wellness/</a:t>
            </a:r>
            <a:endParaRPr lang="en-US" sz="4800" b="1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 </a:t>
            </a:r>
            <a:r>
              <a:rPr lang="en-US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Get Healthy UAMS</a:t>
            </a:r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program led by Natalie Cannady which has created a number of initiatives including a lecture series on wellness, options at our gym, and better nutritional offerings. Our fitness center is a fantastic resource located on our campus and it is open to students, faculty and staff. 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53AA8E-EE17-ED90-47D6-F501A12B43F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893547" y="895874"/>
            <a:ext cx="4104054" cy="3852757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UAMS Culinary Medicine Program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Dr. Gina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Drobena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Director.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GADrobena@uams.edu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UAMS Mindfulness Program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Dr Pele Yu, Director </a:t>
            </a:r>
            <a:r>
              <a:rPr lang="en-US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FBYu@uams.edu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UAMS Pastoral Care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is also available to faculty by calling 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501-516-9120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on AC campuses also have access to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AC Pastoral Care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501-364-1823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email Brent Fairchild at</a:t>
            </a:r>
            <a:r>
              <a:rPr lang="en-US" sz="1200" dirty="0">
                <a:solidFill>
                  <a:srgbClr val="0E49BE"/>
                </a:solidFill>
                <a:effectLst/>
                <a:latin typeface="Helvetica Neue" panose="02000503000000020004" pitchFamily="2" charset="0"/>
                <a:ea typeface="Calibri" panose="020F0502020204030204" pitchFamily="34" charset="0"/>
                <a:cs typeface="Helvetica Neue" panose="02000503000000020004" pitchFamily="2" charset="0"/>
              </a:rPr>
              <a:t> </a:t>
            </a:r>
            <a:r>
              <a:rPr lang="en-US" sz="1200" dirty="0" err="1">
                <a:solidFill>
                  <a:srgbClr val="0E49B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fairchildbw@archildrens.org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Faculty on AC campuses also have access to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2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WeCARE</a:t>
            </a:r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program which is part of  the CANDOR program. 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is a peer support program which you may access by contacting Amber Jones at 364-5724 or by emailing her at  </a:t>
            </a:r>
            <a:r>
              <a:rPr lang="en-US" sz="1200" dirty="0">
                <a:solidFill>
                  <a:srgbClr val="0E49B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jonesal@archildrens.org</a:t>
            </a:r>
            <a:endParaRPr lang="en-US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07627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3E9F-FAAD-3644-A429-6FBD30AF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2" y="2142529"/>
            <a:ext cx="9144000" cy="21395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Department of Pediatrics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5400" dirty="0"/>
              <a:t>Administrative Leadership Team</a:t>
            </a:r>
            <a:br>
              <a:rPr lang="en-US" sz="5400" dirty="0"/>
            </a:b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5540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Tiffany Edwards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6481" y="1057659"/>
            <a:ext cx="5700319" cy="2465955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pPr algn="ctr"/>
            <a:r>
              <a:rPr lang="en-US" sz="2600" b="1" dirty="0"/>
              <a:t>Assistant Dean for Child Health Administration</a:t>
            </a:r>
          </a:p>
          <a:p>
            <a:pPr algn="ctr"/>
            <a:r>
              <a:rPr lang="en-US" sz="2600" dirty="0"/>
              <a:t>501.364.4037</a:t>
            </a:r>
          </a:p>
          <a:p>
            <a:pPr algn="ctr"/>
            <a:r>
              <a:rPr lang="en-US" dirty="0">
                <a:solidFill>
                  <a:prstClr val="black"/>
                </a:solidFill>
                <a:hlinkClick r:id="rId2"/>
              </a:rPr>
              <a:t>edwardstiffanyf@uams.edu</a:t>
            </a:r>
            <a:r>
              <a:rPr lang="en-US" sz="2600" dirty="0"/>
              <a:t> </a:t>
            </a:r>
          </a:p>
        </p:txBody>
      </p:sp>
      <p:pic>
        <p:nvPicPr>
          <p:cNvPr id="5" name="Picture 4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1DC3B8E7-99FC-CE07-D54F-83674F726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44" y="1057658"/>
            <a:ext cx="1742856" cy="246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8359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B5A5B9-E03D-32CB-F96C-7C8C40315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975" y="585614"/>
            <a:ext cx="2292295" cy="2017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539DD2-FC3B-CCDB-31C1-A16FB810A030}"/>
              </a:ext>
            </a:extLst>
          </p:cNvPr>
          <p:cNvSpPr txBox="1"/>
          <p:nvPr/>
        </p:nvSpPr>
        <p:spPr>
          <a:xfrm>
            <a:off x="1296046" y="2671024"/>
            <a:ext cx="2818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Jeremy Ruff</a:t>
            </a:r>
          </a:p>
          <a:p>
            <a:pPr algn="ctr"/>
            <a:r>
              <a:rPr lang="en-US" dirty="0"/>
              <a:t>Associate Administrator</a:t>
            </a:r>
          </a:p>
          <a:p>
            <a:pPr algn="ctr"/>
            <a:r>
              <a:rPr lang="en-US" dirty="0"/>
              <a:t>Practice Director, Inpatient</a:t>
            </a:r>
          </a:p>
          <a:p>
            <a:pPr algn="ctr"/>
            <a:r>
              <a:rPr lang="en-US" dirty="0"/>
              <a:t>501.364.3082</a:t>
            </a:r>
          </a:p>
          <a:p>
            <a:pPr algn="ctr"/>
            <a:r>
              <a:rPr lang="en-US" b="0" i="0" u="sng" dirty="0">
                <a:solidFill>
                  <a:srgbClr val="2A6496"/>
                </a:solidFill>
                <a:effectLst/>
                <a:latin typeface="Helvetica Neue"/>
                <a:hlinkClick r:id="rId3"/>
              </a:rPr>
              <a:t>JBRuff@uams.edu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85950-74DE-15A3-2CAB-818E845368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805" y="653074"/>
            <a:ext cx="2133863" cy="201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5FA63-5697-9787-05C8-6072874C4E55}"/>
              </a:ext>
            </a:extLst>
          </p:cNvPr>
          <p:cNvSpPr txBox="1"/>
          <p:nvPr/>
        </p:nvSpPr>
        <p:spPr>
          <a:xfrm>
            <a:off x="4700416" y="2671024"/>
            <a:ext cx="30729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April Carpenter</a:t>
            </a:r>
          </a:p>
          <a:p>
            <a:pPr algn="ctr"/>
            <a:r>
              <a:rPr lang="en-US" dirty="0"/>
              <a:t>Director of Advanced Practice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501.364.3878</a:t>
            </a:r>
          </a:p>
          <a:p>
            <a:pPr algn="ctr"/>
            <a:r>
              <a:rPr lang="en-US" u="sng" dirty="0">
                <a:solidFill>
                  <a:srgbClr val="FF9300"/>
                </a:solidFill>
                <a:latin typeface="Helvetica Neue"/>
              </a:rPr>
              <a:t>CarpenterAprilB@uams.edu</a:t>
            </a:r>
            <a:endParaRPr lang="en-US" dirty="0">
              <a:solidFill>
                <a:srgbClr val="FF9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301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5D1000A-0FD5-7CDC-71C5-88B7A6430E6E}"/>
              </a:ext>
            </a:extLst>
          </p:cNvPr>
          <p:cNvSpPr txBox="1"/>
          <p:nvPr/>
        </p:nvSpPr>
        <p:spPr>
          <a:xfrm>
            <a:off x="-69115" y="2725485"/>
            <a:ext cx="273570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Afif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Kamal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 of Finance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Headstart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Director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501.364.2578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2A6496"/>
                </a:solidFill>
                <a:effectLst/>
                <a:uLnTx/>
                <a:uFillTx/>
                <a:latin typeface="Helvetica Neue"/>
                <a:ea typeface="+mn-ea"/>
                <a:cs typeface="+mn-cs"/>
                <a:hlinkClick r:id="rId2"/>
              </a:rPr>
              <a:t>AKamal@uams.edu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432698-BBAF-2B0A-325D-B93424414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879" y="585616"/>
            <a:ext cx="2131632" cy="2017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01D7E4-8E4D-FFA5-5E3F-F9DD68F75CF5}"/>
              </a:ext>
            </a:extLst>
          </p:cNvPr>
          <p:cNvSpPr txBox="1"/>
          <p:nvPr/>
        </p:nvSpPr>
        <p:spPr>
          <a:xfrm>
            <a:off x="6171232" y="2603565"/>
            <a:ext cx="24279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Mike Taggard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 of Communications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501.364.1845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2A6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MTaggard@uams.edu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982DA-9548-69DC-6DD8-B4DA1355A6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90" y="525778"/>
            <a:ext cx="2172772" cy="2077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E3DA0-D3D8-AB1E-0854-FD2B93432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822" y="525779"/>
            <a:ext cx="2131632" cy="2077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52544E-416A-44CF-C26D-E7B31E6CD973}"/>
              </a:ext>
            </a:extLst>
          </p:cNvPr>
          <p:cNvSpPr txBox="1"/>
          <p:nvPr/>
        </p:nvSpPr>
        <p:spPr>
          <a:xfrm>
            <a:off x="2773680" y="2725485"/>
            <a:ext cx="32689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Mark Mosby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Senior Director of Research Administration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501.364.2972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2A64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MosbyMarkA@uams.edu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0813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5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POLLINGCYCLE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RESETCHARTS" val="Tru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INCLUDENONRESPONDERS" val="False"/>
  <p:tag name="SAVECSVWITHSESSION" val="Tru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ADVANCEDSETTINGSVIEW" val="False"/>
  <p:tag name="DELIMITERS" val="3.1"/>
  <p:tag name="TPSTANDARDS" val=""/>
  <p:tag name="CHECKFORUPDATES" val="False"/>
  <p:tag name="TPFULLVERSION" val="4.3.2.1178"/>
  <p:tag name="INCLUDESESSION" val="True"/>
  <p:tag name="LUIDIAENABLED" val="False"/>
  <p:tag name="EXPANDSHOWBAR" val="True"/>
</p:tagLst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01EAF846-E76E-5C40-9243-A484B4CD2B66}" vid="{4FB68CE5-BB5F-A140-B187-19EE0D3F9E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</TotalTime>
  <Words>7398</Words>
  <Application>Microsoft Office PowerPoint</Application>
  <PresentationFormat>On-screen Show (16:9)</PresentationFormat>
  <Paragraphs>1313</Paragraphs>
  <Slides>101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0" baseType="lpstr">
      <vt:lpstr>Arial</vt:lpstr>
      <vt:lpstr>Calibri</vt:lpstr>
      <vt:lpstr>David</vt:lpstr>
      <vt:lpstr>Georgia</vt:lpstr>
      <vt:lpstr>Helvetica</vt:lpstr>
      <vt:lpstr>Helvetica Neue</vt:lpstr>
      <vt:lpstr>Times</vt:lpstr>
      <vt:lpstr>Times New Roman</vt:lpstr>
      <vt:lpstr>Office Theme</vt:lpstr>
      <vt:lpstr>Department of Pediatrics Onboarding Day 1</vt:lpstr>
      <vt:lpstr>PowerPoint Presentation</vt:lpstr>
      <vt:lpstr>Steven Webber, MBChB (Hons), MRCP</vt:lpstr>
      <vt:lpstr>PowerPoint Presentation</vt:lpstr>
      <vt:lpstr>Department of Pediatrics Vice Chairs</vt:lpstr>
      <vt:lpstr>Department of Pediatrics Vice Chairs</vt:lpstr>
      <vt:lpstr>PowerPoint Presentation</vt:lpstr>
      <vt:lpstr>UAMS Department of Pediatrics Overall Mission and Vision Statements</vt:lpstr>
      <vt:lpstr>UAMS Department of Pediatrics Academic Mission Goals</vt:lpstr>
      <vt:lpstr>PowerPoint Presentation</vt:lpstr>
      <vt:lpstr>FY25 Department of Pediatrics Faculty Leadership</vt:lpstr>
      <vt:lpstr>FY25 Administrative Leadership</vt:lpstr>
      <vt:lpstr>FY25 Office of Education</vt:lpstr>
      <vt:lpstr>Roadmap 2028 Final Report</vt:lpstr>
      <vt:lpstr>Our Goal: Nationally Present with a High-Energy,  Growth-Minded Tripartite Mission Approach</vt:lpstr>
      <vt:lpstr>PowerPoint Presentation</vt:lpstr>
      <vt:lpstr>Inflection Point in Time: Future Integrated 2030 Strategic Plan</vt:lpstr>
      <vt:lpstr>PowerPoint Presentation</vt:lpstr>
      <vt:lpstr>Partnerships and Child Health Equity</vt:lpstr>
      <vt:lpstr> </vt:lpstr>
      <vt:lpstr>Diversity in Academic Medicine</vt:lpstr>
      <vt:lpstr>Health Equity</vt:lpstr>
      <vt:lpstr>Child Health Equity Council</vt:lpstr>
      <vt:lpstr>Partnerships and Child Health Equity</vt:lpstr>
      <vt:lpstr>Partnerships and Child Health Equity</vt:lpstr>
      <vt:lpstr>Partnerships and Child Health Equity</vt:lpstr>
      <vt:lpstr>Partnerships and Child Health Equity</vt:lpstr>
      <vt:lpstr>Partnerships and Health Equity</vt:lpstr>
      <vt:lpstr>Education</vt:lpstr>
      <vt:lpstr>Jill Fussell, MD    &amp;   Kelly Curran, MD</vt:lpstr>
      <vt:lpstr>Fellowships</vt:lpstr>
      <vt:lpstr>Academic Opportunities with Fellows</vt:lpstr>
      <vt:lpstr>Fellows’ Scholarly Advancement Program</vt:lpstr>
      <vt:lpstr>Medical Student Education</vt:lpstr>
      <vt:lpstr>Medical Student  Education Opportunities</vt:lpstr>
      <vt:lpstr>Medical Student  Education Opportunities</vt:lpstr>
      <vt:lpstr>Oriaku A. Kas-Osoka, MD, MEd</vt:lpstr>
      <vt:lpstr>Pediatric Residency Program</vt:lpstr>
      <vt:lpstr>Pediatric Residency Program</vt:lpstr>
      <vt:lpstr>Residency Opportunities</vt:lpstr>
      <vt:lpstr>Specific Educational Opportunities</vt:lpstr>
      <vt:lpstr>Teaching Evaluations</vt:lpstr>
      <vt:lpstr>2024 Pediatric Compensation Plan Overview</vt:lpstr>
      <vt:lpstr>Current Compensation Committee</vt:lpstr>
      <vt:lpstr>PowerPoint Presentation</vt:lpstr>
      <vt:lpstr>Accomplishments</vt:lpstr>
      <vt:lpstr>Grace Period for New Faculty</vt:lpstr>
      <vt:lpstr>Annual Salary</vt:lpstr>
      <vt:lpstr>Salary Adjustments</vt:lpstr>
      <vt:lpstr>Why the need for decreases?</vt:lpstr>
      <vt:lpstr>Benchmarks</vt:lpstr>
      <vt:lpstr>Increase in Productivity/Salary</vt:lpstr>
      <vt:lpstr>Individual vs. Group Plan</vt:lpstr>
      <vt:lpstr>Less than 70% Clinical</vt:lpstr>
      <vt:lpstr>Components of Compensation Plan</vt:lpstr>
      <vt:lpstr>Academic Points/Time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 Makes Perfect</vt:lpstr>
      <vt:lpstr>Compensation Plan Location</vt:lpstr>
      <vt:lpstr>Annual Performance Review</vt:lpstr>
      <vt:lpstr>Steve Schexnayder, MD</vt:lpstr>
      <vt:lpstr>Annual Performance Review</vt:lpstr>
      <vt:lpstr>Annual Performance Review</vt:lpstr>
      <vt:lpstr>Annual Performance Review</vt:lpstr>
      <vt:lpstr>Academic Points</vt:lpstr>
      <vt:lpstr>Scholarly work (outside of funded time)</vt:lpstr>
      <vt:lpstr>Education/mentoring</vt:lpstr>
      <vt:lpstr>Administrative</vt:lpstr>
      <vt:lpstr>Citizenship</vt:lpstr>
      <vt:lpstr>Academic points for this year</vt:lpstr>
      <vt:lpstr>Faculty Affairs</vt:lpstr>
      <vt:lpstr>Renee Bornemeier, MD</vt:lpstr>
      <vt:lpstr> Faculty Affairs</vt:lpstr>
      <vt:lpstr>Joan Cranmer, PhD</vt:lpstr>
      <vt:lpstr>Established &amp; Successful FMP</vt:lpstr>
      <vt:lpstr>Amy Scurlock, MD</vt:lpstr>
      <vt:lpstr>Faculty Development Opportunities</vt:lpstr>
      <vt:lpstr>Faculty Development</vt:lpstr>
      <vt:lpstr>DOP Wellness Council</vt:lpstr>
      <vt:lpstr>Jenny Kubacak</vt:lpstr>
      <vt:lpstr>Social &amp; Community Engagement Cmt</vt:lpstr>
      <vt:lpstr>Faculty Affairs/Departmental Events</vt:lpstr>
      <vt:lpstr>PowerPoint Presentation</vt:lpstr>
      <vt:lpstr>WIMWAC</vt:lpstr>
      <vt:lpstr>Professionalism</vt:lpstr>
      <vt:lpstr>PowerPoint Presentation</vt:lpstr>
      <vt:lpstr>College of Medicine  Executive Coaching Program  </vt:lpstr>
      <vt:lpstr>Meet OUR Team</vt:lpstr>
      <vt:lpstr>Faculty Wellness</vt:lpstr>
      <vt:lpstr>Wellness Resources</vt:lpstr>
      <vt:lpstr>Department of Pediatrics Administrative Leadership Team  </vt:lpstr>
      <vt:lpstr>Tiffany Edwards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Bornemeier, Renee A</dc:creator>
  <cp:lastModifiedBy>Taggard, Michael</cp:lastModifiedBy>
  <cp:revision>25</cp:revision>
  <dcterms:created xsi:type="dcterms:W3CDTF">2022-08-27T14:18:54Z</dcterms:created>
  <dcterms:modified xsi:type="dcterms:W3CDTF">2025-01-24T15:12:45Z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a390d5-a4f3-448c-8368-24080179bc53_Enabled">
    <vt:lpwstr>true</vt:lpwstr>
  </property>
  <property fmtid="{D5CDD505-2E9C-101B-9397-08002B2CF9AE}" pid="3" name="MSIP_Label_8ca390d5-a4f3-448c-8368-24080179bc53_SetDate">
    <vt:lpwstr>2023-08-07T22:58:04Z</vt:lpwstr>
  </property>
  <property fmtid="{D5CDD505-2E9C-101B-9397-08002B2CF9AE}" pid="4" name="MSIP_Label_8ca390d5-a4f3-448c-8368-24080179bc53_Method">
    <vt:lpwstr>Standard</vt:lpwstr>
  </property>
  <property fmtid="{D5CDD505-2E9C-101B-9397-08002B2CF9AE}" pid="5" name="MSIP_Label_8ca390d5-a4f3-448c-8368-24080179bc53_Name">
    <vt:lpwstr>Low Risk</vt:lpwstr>
  </property>
  <property fmtid="{D5CDD505-2E9C-101B-9397-08002B2CF9AE}" pid="6" name="MSIP_Label_8ca390d5-a4f3-448c-8368-24080179bc53_SiteId">
    <vt:lpwstr>5b703aa0-061f-4ed9-beca-765a39ee1304</vt:lpwstr>
  </property>
  <property fmtid="{D5CDD505-2E9C-101B-9397-08002B2CF9AE}" pid="7" name="MSIP_Label_8ca390d5-a4f3-448c-8368-24080179bc53_ActionId">
    <vt:lpwstr>87bf9eed-8e34-4ea6-a688-177ddf4fc641</vt:lpwstr>
  </property>
  <property fmtid="{D5CDD505-2E9C-101B-9397-08002B2CF9AE}" pid="8" name="MSIP_Label_8ca390d5-a4f3-448c-8368-24080179bc53_ContentBits">
    <vt:lpwstr>0</vt:lpwstr>
  </property>
</Properties>
</file>