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600" r:id="rId2"/>
    <p:sldId id="703" r:id="rId3"/>
    <p:sldId id="653" r:id="rId4"/>
    <p:sldId id="657" r:id="rId5"/>
    <p:sldId id="656" r:id="rId6"/>
    <p:sldId id="2145706488" r:id="rId7"/>
    <p:sldId id="661" r:id="rId8"/>
    <p:sldId id="2145706490" r:id="rId9"/>
    <p:sldId id="706" r:id="rId10"/>
    <p:sldId id="704" r:id="rId11"/>
    <p:sldId id="710" r:id="rId12"/>
    <p:sldId id="708" r:id="rId13"/>
    <p:sldId id="664" r:id="rId14"/>
    <p:sldId id="2145706492" r:id="rId15"/>
    <p:sldId id="660" r:id="rId16"/>
    <p:sldId id="662" r:id="rId17"/>
    <p:sldId id="2145706494" r:id="rId18"/>
    <p:sldId id="2145706496" r:id="rId19"/>
    <p:sldId id="2145706498" r:id="rId20"/>
    <p:sldId id="711" r:id="rId21"/>
    <p:sldId id="2145706486" r:id="rId22"/>
    <p:sldId id="665" r:id="rId23"/>
    <p:sldId id="2145706493" r:id="rId24"/>
    <p:sldId id="2145706495" r:id="rId25"/>
    <p:sldId id="906" r:id="rId26"/>
    <p:sldId id="907" r:id="rId27"/>
    <p:sldId id="908" r:id="rId28"/>
    <p:sldId id="905" r:id="rId29"/>
    <p:sldId id="894" r:id="rId30"/>
    <p:sldId id="503" r:id="rId31"/>
    <p:sldId id="311" r:id="rId32"/>
    <p:sldId id="2145706499" r:id="rId33"/>
    <p:sldId id="2145706382" r:id="rId34"/>
    <p:sldId id="2145706500" r:id="rId35"/>
    <p:sldId id="312" r:id="rId36"/>
    <p:sldId id="2145706501" r:id="rId37"/>
    <p:sldId id="317" r:id="rId38"/>
    <p:sldId id="2145706502" r:id="rId39"/>
    <p:sldId id="2145706376" r:id="rId40"/>
    <p:sldId id="290" r:id="rId41"/>
    <p:sldId id="289" r:id="rId42"/>
    <p:sldId id="314" r:id="rId43"/>
    <p:sldId id="315" r:id="rId44"/>
    <p:sldId id="316" r:id="rId45"/>
    <p:sldId id="2145706503" r:id="rId46"/>
    <p:sldId id="2145706504" r:id="rId47"/>
    <p:sldId id="2145706505" r:id="rId48"/>
    <p:sldId id="2145706506" r:id="rId49"/>
    <p:sldId id="2145706507" r:id="rId50"/>
    <p:sldId id="2145706369" r:id="rId51"/>
    <p:sldId id="2145706370" r:id="rId52"/>
    <p:sldId id="2145706508" r:id="rId53"/>
    <p:sldId id="2145706509" r:id="rId54"/>
    <p:sldId id="2145706510" r:id="rId55"/>
    <p:sldId id="2145706511" r:id="rId56"/>
    <p:sldId id="676" r:id="rId57"/>
    <p:sldId id="2145706381" r:id="rId58"/>
    <p:sldId id="2145706379" r:id="rId59"/>
    <p:sldId id="2145706512" r:id="rId60"/>
    <p:sldId id="2145706374" r:id="rId61"/>
    <p:sldId id="2145706380" r:id="rId62"/>
    <p:sldId id="2145706513" r:id="rId63"/>
    <p:sldId id="2145706383" r:id="rId64"/>
    <p:sldId id="2145706514" r:id="rId65"/>
    <p:sldId id="2145706515" r:id="rId66"/>
    <p:sldId id="650" r:id="rId67"/>
    <p:sldId id="2145706378" r:id="rId68"/>
    <p:sldId id="635" r:id="rId69"/>
    <p:sldId id="636" r:id="rId70"/>
    <p:sldId id="637" r:id="rId71"/>
    <p:sldId id="638" r:id="rId72"/>
    <p:sldId id="2145706516" r:id="rId73"/>
    <p:sldId id="2145706517" r:id="rId74"/>
    <p:sldId id="2145706518" r:id="rId75"/>
    <p:sldId id="649" r:id="rId76"/>
  </p:sldIdLst>
  <p:sldSz cx="9144000" cy="5143500" type="screen16x9"/>
  <p:notesSz cx="6858000" cy="9144000"/>
  <p:custDataLst>
    <p:tags r:id="rId7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4">
          <p15:clr>
            <a:srgbClr val="A4A3A4"/>
          </p15:clr>
        </p15:guide>
        <p15:guide id="2" orient="horz" pos="2397">
          <p15:clr>
            <a:srgbClr val="A4A3A4"/>
          </p15:clr>
        </p15:guide>
        <p15:guide id="3" pos="51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Rushing" initials="MR" lastIdx="2" clrIdx="0"/>
  <p:cmAuthor id="1" name="Microsoft Office User" initials="Offic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8800"/>
    <a:srgbClr val="5F12ED"/>
    <a:srgbClr val="521B93"/>
    <a:srgbClr val="942093"/>
    <a:srgbClr val="0432FF"/>
    <a:srgbClr val="98FB00"/>
    <a:srgbClr val="EFCEC7"/>
    <a:srgbClr val="F0CDC8"/>
    <a:srgbClr val="FFE2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5D3805-1A13-473A-9E76-04DBF5012C48}" v="2" dt="2025-01-27T22:39:43.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3" autoAdjust="0"/>
    <p:restoredTop sz="96327" autoAdjust="0"/>
  </p:normalViewPr>
  <p:slideViewPr>
    <p:cSldViewPr snapToGrid="0" snapToObjects="1" showGuides="1">
      <p:cViewPr varScale="1">
        <p:scale>
          <a:sx n="146" d="100"/>
          <a:sy n="146" d="100"/>
        </p:scale>
        <p:origin x="498" y="114"/>
      </p:cViewPr>
      <p:guideLst>
        <p:guide orient="horz" pos="2864"/>
        <p:guide orient="horz" pos="2397"/>
        <p:guide pos="5114"/>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ggard, Michael" userId="06861498-f2cc-4957-a2ce-85bca80c625b" providerId="ADAL" clId="{DA5D3805-1A13-473A-9E76-04DBF5012C48}"/>
    <pc:docChg chg="undo custSel addSld delSld">
      <pc:chgData name="Taggard, Michael" userId="06861498-f2cc-4957-a2ce-85bca80c625b" providerId="ADAL" clId="{DA5D3805-1A13-473A-9E76-04DBF5012C48}" dt="2025-01-27T22:41:55.840" v="2" actId="2696"/>
      <pc:docMkLst>
        <pc:docMk/>
      </pc:docMkLst>
      <pc:sldChg chg="add del">
        <pc:chgData name="Taggard, Michael" userId="06861498-f2cc-4957-a2ce-85bca80c625b" providerId="ADAL" clId="{DA5D3805-1A13-473A-9E76-04DBF5012C48}" dt="2025-01-27T22:41:55.840" v="2" actId="2696"/>
        <pc:sldMkLst>
          <pc:docMk/>
          <pc:sldMk cId="3988981945" sldId="256"/>
        </pc:sldMkLst>
      </pc:sldChg>
      <pc:sldChg chg="add del">
        <pc:chgData name="Taggard, Michael" userId="06861498-f2cc-4957-a2ce-85bca80c625b" providerId="ADAL" clId="{DA5D3805-1A13-473A-9E76-04DBF5012C48}" dt="2025-01-27T22:41:55.840" v="2" actId="2696"/>
        <pc:sldMkLst>
          <pc:docMk/>
          <pc:sldMk cId="4037055098" sldId="257"/>
        </pc:sldMkLst>
      </pc:sldChg>
      <pc:sldChg chg="add del">
        <pc:chgData name="Taggard, Michael" userId="06861498-f2cc-4957-a2ce-85bca80c625b" providerId="ADAL" clId="{DA5D3805-1A13-473A-9E76-04DBF5012C48}" dt="2025-01-27T22:41:55.840" v="2" actId="2696"/>
        <pc:sldMkLst>
          <pc:docMk/>
          <pc:sldMk cId="3079025947" sldId="258"/>
        </pc:sldMkLst>
      </pc:sldChg>
      <pc:sldChg chg="add del">
        <pc:chgData name="Taggard, Michael" userId="06861498-f2cc-4957-a2ce-85bca80c625b" providerId="ADAL" clId="{DA5D3805-1A13-473A-9E76-04DBF5012C48}" dt="2025-01-27T22:41:55.840" v="2" actId="2696"/>
        <pc:sldMkLst>
          <pc:docMk/>
          <pc:sldMk cId="2296864368" sldId="259"/>
        </pc:sldMkLst>
      </pc:sldChg>
      <pc:sldChg chg="add del">
        <pc:chgData name="Taggard, Michael" userId="06861498-f2cc-4957-a2ce-85bca80c625b" providerId="ADAL" clId="{DA5D3805-1A13-473A-9E76-04DBF5012C48}" dt="2025-01-27T22:41:55.840" v="2" actId="2696"/>
        <pc:sldMkLst>
          <pc:docMk/>
          <pc:sldMk cId="2294099609" sldId="260"/>
        </pc:sldMkLst>
      </pc:sldChg>
      <pc:sldChg chg="add del">
        <pc:chgData name="Taggard, Michael" userId="06861498-f2cc-4957-a2ce-85bca80c625b" providerId="ADAL" clId="{DA5D3805-1A13-473A-9E76-04DBF5012C48}" dt="2025-01-27T22:41:55.840" v="2" actId="2696"/>
        <pc:sldMkLst>
          <pc:docMk/>
          <pc:sldMk cId="2862923066" sldId="261"/>
        </pc:sldMkLst>
      </pc:sldChg>
      <pc:sldChg chg="add del">
        <pc:chgData name="Taggard, Michael" userId="06861498-f2cc-4957-a2ce-85bca80c625b" providerId="ADAL" clId="{DA5D3805-1A13-473A-9E76-04DBF5012C48}" dt="2025-01-27T22:41:55.840" v="2" actId="2696"/>
        <pc:sldMkLst>
          <pc:docMk/>
          <pc:sldMk cId="2256829175" sldId="262"/>
        </pc:sldMkLst>
      </pc:sldChg>
      <pc:sldChg chg="add del">
        <pc:chgData name="Taggard, Michael" userId="06861498-f2cc-4957-a2ce-85bca80c625b" providerId="ADAL" clId="{DA5D3805-1A13-473A-9E76-04DBF5012C48}" dt="2025-01-27T22:41:55.840" v="2" actId="2696"/>
        <pc:sldMkLst>
          <pc:docMk/>
          <pc:sldMk cId="2080505831" sldId="263"/>
        </pc:sldMkLst>
      </pc:sldChg>
      <pc:sldChg chg="add del">
        <pc:chgData name="Taggard, Michael" userId="06861498-f2cc-4957-a2ce-85bca80c625b" providerId="ADAL" clId="{DA5D3805-1A13-473A-9E76-04DBF5012C48}" dt="2025-01-27T22:41:55.840" v="2" actId="2696"/>
        <pc:sldMkLst>
          <pc:docMk/>
          <pc:sldMk cId="1218210446" sldId="264"/>
        </pc:sldMkLst>
      </pc:sldChg>
      <pc:sldChg chg="add del">
        <pc:chgData name="Taggard, Michael" userId="06861498-f2cc-4957-a2ce-85bca80c625b" providerId="ADAL" clId="{DA5D3805-1A13-473A-9E76-04DBF5012C48}" dt="2025-01-27T22:41:55.840" v="2" actId="2696"/>
        <pc:sldMkLst>
          <pc:docMk/>
          <pc:sldMk cId="3423210799" sldId="265"/>
        </pc:sldMkLst>
      </pc:sldChg>
      <pc:sldChg chg="add del">
        <pc:chgData name="Taggard, Michael" userId="06861498-f2cc-4957-a2ce-85bca80c625b" providerId="ADAL" clId="{DA5D3805-1A13-473A-9E76-04DBF5012C48}" dt="2025-01-27T22:41:55.840" v="2" actId="2696"/>
        <pc:sldMkLst>
          <pc:docMk/>
          <pc:sldMk cId="2336308759" sldId="266"/>
        </pc:sldMkLst>
      </pc:sldChg>
      <pc:sldChg chg="add del">
        <pc:chgData name="Taggard, Michael" userId="06861498-f2cc-4957-a2ce-85bca80c625b" providerId="ADAL" clId="{DA5D3805-1A13-473A-9E76-04DBF5012C48}" dt="2025-01-27T22:41:55.840" v="2" actId="2696"/>
        <pc:sldMkLst>
          <pc:docMk/>
          <pc:sldMk cId="1837765894" sldId="267"/>
        </pc:sldMkLst>
      </pc:sldChg>
      <pc:sldChg chg="add del">
        <pc:chgData name="Taggard, Michael" userId="06861498-f2cc-4957-a2ce-85bca80c625b" providerId="ADAL" clId="{DA5D3805-1A13-473A-9E76-04DBF5012C48}" dt="2025-01-27T22:41:55.840" v="2" actId="2696"/>
        <pc:sldMkLst>
          <pc:docMk/>
          <pc:sldMk cId="3207947427" sldId="269"/>
        </pc:sldMkLst>
      </pc:sldChg>
      <pc:sldChg chg="add del">
        <pc:chgData name="Taggard, Michael" userId="06861498-f2cc-4957-a2ce-85bca80c625b" providerId="ADAL" clId="{DA5D3805-1A13-473A-9E76-04DBF5012C48}" dt="2025-01-27T22:41:55.840" v="2" actId="2696"/>
        <pc:sldMkLst>
          <pc:docMk/>
          <pc:sldMk cId="2095825155" sldId="270"/>
        </pc:sldMkLst>
      </pc:sldChg>
      <pc:sldChg chg="add del">
        <pc:chgData name="Taggard, Michael" userId="06861498-f2cc-4957-a2ce-85bca80c625b" providerId="ADAL" clId="{DA5D3805-1A13-473A-9E76-04DBF5012C48}" dt="2025-01-27T22:41:55.840" v="2" actId="2696"/>
        <pc:sldMkLst>
          <pc:docMk/>
          <pc:sldMk cId="1158066254" sldId="271"/>
        </pc:sldMkLst>
      </pc:sldChg>
      <pc:sldChg chg="add del">
        <pc:chgData name="Taggard, Michael" userId="06861498-f2cc-4957-a2ce-85bca80c625b" providerId="ADAL" clId="{DA5D3805-1A13-473A-9E76-04DBF5012C48}" dt="2025-01-27T22:41:55.840" v="2" actId="2696"/>
        <pc:sldMkLst>
          <pc:docMk/>
          <pc:sldMk cId="3996728042" sldId="272"/>
        </pc:sldMkLst>
      </pc:sldChg>
      <pc:sldChg chg="add del">
        <pc:chgData name="Taggard, Michael" userId="06861498-f2cc-4957-a2ce-85bca80c625b" providerId="ADAL" clId="{DA5D3805-1A13-473A-9E76-04DBF5012C48}" dt="2025-01-27T22:41:55.840" v="2" actId="2696"/>
        <pc:sldMkLst>
          <pc:docMk/>
          <pc:sldMk cId="1600434290" sldId="273"/>
        </pc:sldMkLst>
      </pc:sldChg>
      <pc:sldChg chg="add del">
        <pc:chgData name="Taggard, Michael" userId="06861498-f2cc-4957-a2ce-85bca80c625b" providerId="ADAL" clId="{DA5D3805-1A13-473A-9E76-04DBF5012C48}" dt="2025-01-27T22:41:55.840" v="2" actId="2696"/>
        <pc:sldMkLst>
          <pc:docMk/>
          <pc:sldMk cId="1652824811" sldId="274"/>
        </pc:sldMkLst>
      </pc:sldChg>
      <pc:sldChg chg="add del">
        <pc:chgData name="Taggard, Michael" userId="06861498-f2cc-4957-a2ce-85bca80c625b" providerId="ADAL" clId="{DA5D3805-1A13-473A-9E76-04DBF5012C48}" dt="2025-01-27T22:41:55.840" v="2" actId="2696"/>
        <pc:sldMkLst>
          <pc:docMk/>
          <pc:sldMk cId="1254789080" sldId="275"/>
        </pc:sldMkLst>
      </pc:sldChg>
      <pc:sldChg chg="add del">
        <pc:chgData name="Taggard, Michael" userId="06861498-f2cc-4957-a2ce-85bca80c625b" providerId="ADAL" clId="{DA5D3805-1A13-473A-9E76-04DBF5012C48}" dt="2025-01-27T22:41:55.840" v="2" actId="2696"/>
        <pc:sldMkLst>
          <pc:docMk/>
          <pc:sldMk cId="2793718274" sldId="276"/>
        </pc:sldMkLst>
      </pc:sldChg>
      <pc:sldChg chg="add del">
        <pc:chgData name="Taggard, Michael" userId="06861498-f2cc-4957-a2ce-85bca80c625b" providerId="ADAL" clId="{DA5D3805-1A13-473A-9E76-04DBF5012C48}" dt="2025-01-27T22:41:55.840" v="2" actId="2696"/>
        <pc:sldMkLst>
          <pc:docMk/>
          <pc:sldMk cId="655349364" sldId="277"/>
        </pc:sldMkLst>
      </pc:sldChg>
      <pc:sldChg chg="add del">
        <pc:chgData name="Taggard, Michael" userId="06861498-f2cc-4957-a2ce-85bca80c625b" providerId="ADAL" clId="{DA5D3805-1A13-473A-9E76-04DBF5012C48}" dt="2025-01-27T22:41:55.840" v="2" actId="2696"/>
        <pc:sldMkLst>
          <pc:docMk/>
          <pc:sldMk cId="1765577976" sldId="278"/>
        </pc:sldMkLst>
      </pc:sldChg>
      <pc:sldChg chg="add del">
        <pc:chgData name="Taggard, Michael" userId="06861498-f2cc-4957-a2ce-85bca80c625b" providerId="ADAL" clId="{DA5D3805-1A13-473A-9E76-04DBF5012C48}" dt="2025-01-27T22:41:55.840" v="2" actId="2696"/>
        <pc:sldMkLst>
          <pc:docMk/>
          <pc:sldMk cId="1481986856" sldId="279"/>
        </pc:sldMkLst>
      </pc:sldChg>
      <pc:sldChg chg="add del">
        <pc:chgData name="Taggard, Michael" userId="06861498-f2cc-4957-a2ce-85bca80c625b" providerId="ADAL" clId="{DA5D3805-1A13-473A-9E76-04DBF5012C48}" dt="2025-01-27T22:41:55.840" v="2" actId="2696"/>
        <pc:sldMkLst>
          <pc:docMk/>
          <pc:sldMk cId="2152042120" sldId="280"/>
        </pc:sldMkLst>
      </pc:sldChg>
      <pc:sldChg chg="add del">
        <pc:chgData name="Taggard, Michael" userId="06861498-f2cc-4957-a2ce-85bca80c625b" providerId="ADAL" clId="{DA5D3805-1A13-473A-9E76-04DBF5012C48}" dt="2025-01-27T22:41:55.840" v="2" actId="2696"/>
        <pc:sldMkLst>
          <pc:docMk/>
          <pc:sldMk cId="2343656220" sldId="281"/>
        </pc:sldMkLst>
      </pc:sldChg>
      <pc:sldChg chg="add del">
        <pc:chgData name="Taggard, Michael" userId="06861498-f2cc-4957-a2ce-85bca80c625b" providerId="ADAL" clId="{DA5D3805-1A13-473A-9E76-04DBF5012C48}" dt="2025-01-27T22:41:55.840" v="2" actId="2696"/>
        <pc:sldMkLst>
          <pc:docMk/>
          <pc:sldMk cId="2027316098" sldId="283"/>
        </pc:sldMkLst>
      </pc:sldChg>
      <pc:sldChg chg="add del">
        <pc:chgData name="Taggard, Michael" userId="06861498-f2cc-4957-a2ce-85bca80c625b" providerId="ADAL" clId="{DA5D3805-1A13-473A-9E76-04DBF5012C48}" dt="2025-01-27T22:41:55.840" v="2" actId="2696"/>
        <pc:sldMkLst>
          <pc:docMk/>
          <pc:sldMk cId="3648578578" sldId="284"/>
        </pc:sldMkLst>
      </pc:sldChg>
      <pc:sldChg chg="add del">
        <pc:chgData name="Taggard, Michael" userId="06861498-f2cc-4957-a2ce-85bca80c625b" providerId="ADAL" clId="{DA5D3805-1A13-473A-9E76-04DBF5012C48}" dt="2025-01-27T22:41:55.840" v="2" actId="2696"/>
        <pc:sldMkLst>
          <pc:docMk/>
          <pc:sldMk cId="3087220450" sldId="285"/>
        </pc:sldMkLst>
      </pc:sldChg>
      <pc:sldChg chg="add del">
        <pc:chgData name="Taggard, Michael" userId="06861498-f2cc-4957-a2ce-85bca80c625b" providerId="ADAL" clId="{DA5D3805-1A13-473A-9E76-04DBF5012C48}" dt="2025-01-27T22:41:55.840" v="2" actId="2696"/>
        <pc:sldMkLst>
          <pc:docMk/>
          <pc:sldMk cId="2354941925" sldId="286"/>
        </pc:sldMkLst>
      </pc:sldChg>
      <pc:sldChg chg="add del">
        <pc:chgData name="Taggard, Michael" userId="06861498-f2cc-4957-a2ce-85bca80c625b" providerId="ADAL" clId="{DA5D3805-1A13-473A-9E76-04DBF5012C48}" dt="2025-01-27T22:41:55.840" v="2" actId="2696"/>
        <pc:sldMkLst>
          <pc:docMk/>
          <pc:sldMk cId="265143809" sldId="287"/>
        </pc:sldMkLst>
      </pc:sldChg>
      <pc:sldChg chg="add del">
        <pc:chgData name="Taggard, Michael" userId="06861498-f2cc-4957-a2ce-85bca80c625b" providerId="ADAL" clId="{DA5D3805-1A13-473A-9E76-04DBF5012C48}" dt="2025-01-27T22:41:55.840" v="2" actId="2696"/>
        <pc:sldMkLst>
          <pc:docMk/>
          <pc:sldMk cId="2223239302" sldId="288"/>
        </pc:sldMkLst>
      </pc:sldChg>
      <pc:sldChg chg="add del">
        <pc:chgData name="Taggard, Michael" userId="06861498-f2cc-4957-a2ce-85bca80c625b" providerId="ADAL" clId="{DA5D3805-1A13-473A-9E76-04DBF5012C48}" dt="2025-01-27T22:41:23.974" v="1" actId="2696"/>
        <pc:sldMkLst>
          <pc:docMk/>
          <pc:sldMk cId="2678614365" sldId="289"/>
        </pc:sldMkLst>
      </pc:sldChg>
      <pc:sldChg chg="add del">
        <pc:chgData name="Taggard, Michael" userId="06861498-f2cc-4957-a2ce-85bca80c625b" providerId="ADAL" clId="{DA5D3805-1A13-473A-9E76-04DBF5012C48}" dt="2025-01-27T22:41:23.974" v="1" actId="2696"/>
        <pc:sldMkLst>
          <pc:docMk/>
          <pc:sldMk cId="944960159" sldId="290"/>
        </pc:sldMkLst>
      </pc:sldChg>
      <pc:sldChg chg="add del">
        <pc:chgData name="Taggard, Michael" userId="06861498-f2cc-4957-a2ce-85bca80c625b" providerId="ADAL" clId="{DA5D3805-1A13-473A-9E76-04DBF5012C48}" dt="2025-01-27T22:41:55.840" v="2" actId="2696"/>
        <pc:sldMkLst>
          <pc:docMk/>
          <pc:sldMk cId="590831586" sldId="293"/>
        </pc:sldMkLst>
      </pc:sldChg>
      <pc:sldChg chg="add del">
        <pc:chgData name="Taggard, Michael" userId="06861498-f2cc-4957-a2ce-85bca80c625b" providerId="ADAL" clId="{DA5D3805-1A13-473A-9E76-04DBF5012C48}" dt="2025-01-27T22:41:55.840" v="2" actId="2696"/>
        <pc:sldMkLst>
          <pc:docMk/>
          <pc:sldMk cId="1872999643" sldId="294"/>
        </pc:sldMkLst>
      </pc:sldChg>
      <pc:sldChg chg="add del">
        <pc:chgData name="Taggard, Michael" userId="06861498-f2cc-4957-a2ce-85bca80c625b" providerId="ADAL" clId="{DA5D3805-1A13-473A-9E76-04DBF5012C48}" dt="2025-01-27T22:41:55.840" v="2" actId="2696"/>
        <pc:sldMkLst>
          <pc:docMk/>
          <pc:sldMk cId="1065142199" sldId="295"/>
        </pc:sldMkLst>
      </pc:sldChg>
      <pc:sldChg chg="add del">
        <pc:chgData name="Taggard, Michael" userId="06861498-f2cc-4957-a2ce-85bca80c625b" providerId="ADAL" clId="{DA5D3805-1A13-473A-9E76-04DBF5012C48}" dt="2025-01-27T22:41:55.840" v="2" actId="2696"/>
        <pc:sldMkLst>
          <pc:docMk/>
          <pc:sldMk cId="2724176619" sldId="296"/>
        </pc:sldMkLst>
      </pc:sldChg>
      <pc:sldChg chg="add del">
        <pc:chgData name="Taggard, Michael" userId="06861498-f2cc-4957-a2ce-85bca80c625b" providerId="ADAL" clId="{DA5D3805-1A13-473A-9E76-04DBF5012C48}" dt="2025-01-27T22:41:55.840" v="2" actId="2696"/>
        <pc:sldMkLst>
          <pc:docMk/>
          <pc:sldMk cId="701611952" sldId="297"/>
        </pc:sldMkLst>
      </pc:sldChg>
      <pc:sldChg chg="add del">
        <pc:chgData name="Taggard, Michael" userId="06861498-f2cc-4957-a2ce-85bca80c625b" providerId="ADAL" clId="{DA5D3805-1A13-473A-9E76-04DBF5012C48}" dt="2025-01-27T22:41:55.840" v="2" actId="2696"/>
        <pc:sldMkLst>
          <pc:docMk/>
          <pc:sldMk cId="141963381" sldId="298"/>
        </pc:sldMkLst>
      </pc:sldChg>
      <pc:sldChg chg="add del">
        <pc:chgData name="Taggard, Michael" userId="06861498-f2cc-4957-a2ce-85bca80c625b" providerId="ADAL" clId="{DA5D3805-1A13-473A-9E76-04DBF5012C48}" dt="2025-01-27T22:41:55.840" v="2" actId="2696"/>
        <pc:sldMkLst>
          <pc:docMk/>
          <pc:sldMk cId="1532585245" sldId="303"/>
        </pc:sldMkLst>
      </pc:sldChg>
      <pc:sldChg chg="add del">
        <pc:chgData name="Taggard, Michael" userId="06861498-f2cc-4957-a2ce-85bca80c625b" providerId="ADAL" clId="{DA5D3805-1A13-473A-9E76-04DBF5012C48}" dt="2025-01-27T22:41:55.840" v="2" actId="2696"/>
        <pc:sldMkLst>
          <pc:docMk/>
          <pc:sldMk cId="2268101389" sldId="304"/>
        </pc:sldMkLst>
      </pc:sldChg>
      <pc:sldChg chg="add del">
        <pc:chgData name="Taggard, Michael" userId="06861498-f2cc-4957-a2ce-85bca80c625b" providerId="ADAL" clId="{DA5D3805-1A13-473A-9E76-04DBF5012C48}" dt="2025-01-27T22:41:55.840" v="2" actId="2696"/>
        <pc:sldMkLst>
          <pc:docMk/>
          <pc:sldMk cId="2941175776" sldId="305"/>
        </pc:sldMkLst>
      </pc:sldChg>
      <pc:sldChg chg="add del">
        <pc:chgData name="Taggard, Michael" userId="06861498-f2cc-4957-a2ce-85bca80c625b" providerId="ADAL" clId="{DA5D3805-1A13-473A-9E76-04DBF5012C48}" dt="2025-01-27T22:41:23.974" v="1" actId="2696"/>
        <pc:sldMkLst>
          <pc:docMk/>
          <pc:sldMk cId="237591561" sldId="311"/>
        </pc:sldMkLst>
      </pc:sldChg>
      <pc:sldChg chg="add del">
        <pc:chgData name="Taggard, Michael" userId="06861498-f2cc-4957-a2ce-85bca80c625b" providerId="ADAL" clId="{DA5D3805-1A13-473A-9E76-04DBF5012C48}" dt="2025-01-27T22:41:23.974" v="1" actId="2696"/>
        <pc:sldMkLst>
          <pc:docMk/>
          <pc:sldMk cId="1599624258" sldId="312"/>
        </pc:sldMkLst>
      </pc:sldChg>
      <pc:sldChg chg="add del">
        <pc:chgData name="Taggard, Michael" userId="06861498-f2cc-4957-a2ce-85bca80c625b" providerId="ADAL" clId="{DA5D3805-1A13-473A-9E76-04DBF5012C48}" dt="2025-01-27T22:41:23.974" v="1" actId="2696"/>
        <pc:sldMkLst>
          <pc:docMk/>
          <pc:sldMk cId="3725965929" sldId="314"/>
        </pc:sldMkLst>
      </pc:sldChg>
      <pc:sldChg chg="add del">
        <pc:chgData name="Taggard, Michael" userId="06861498-f2cc-4957-a2ce-85bca80c625b" providerId="ADAL" clId="{DA5D3805-1A13-473A-9E76-04DBF5012C48}" dt="2025-01-27T22:41:23.974" v="1" actId="2696"/>
        <pc:sldMkLst>
          <pc:docMk/>
          <pc:sldMk cId="2683540155" sldId="315"/>
        </pc:sldMkLst>
      </pc:sldChg>
      <pc:sldChg chg="add del">
        <pc:chgData name="Taggard, Michael" userId="06861498-f2cc-4957-a2ce-85bca80c625b" providerId="ADAL" clId="{DA5D3805-1A13-473A-9E76-04DBF5012C48}" dt="2025-01-27T22:41:23.974" v="1" actId="2696"/>
        <pc:sldMkLst>
          <pc:docMk/>
          <pc:sldMk cId="2776673058" sldId="316"/>
        </pc:sldMkLst>
      </pc:sldChg>
      <pc:sldChg chg="add del">
        <pc:chgData name="Taggard, Michael" userId="06861498-f2cc-4957-a2ce-85bca80c625b" providerId="ADAL" clId="{DA5D3805-1A13-473A-9E76-04DBF5012C48}" dt="2025-01-27T22:41:23.974" v="1" actId="2696"/>
        <pc:sldMkLst>
          <pc:docMk/>
          <pc:sldMk cId="324858371" sldId="317"/>
        </pc:sldMkLst>
      </pc:sldChg>
      <pc:sldChg chg="add del">
        <pc:chgData name="Taggard, Michael" userId="06861498-f2cc-4957-a2ce-85bca80c625b" providerId="ADAL" clId="{DA5D3805-1A13-473A-9E76-04DBF5012C48}" dt="2025-01-27T22:41:55.840" v="2" actId="2696"/>
        <pc:sldMkLst>
          <pc:docMk/>
          <pc:sldMk cId="1148641562" sldId="403"/>
        </pc:sldMkLst>
      </pc:sldChg>
      <pc:sldChg chg="add del">
        <pc:chgData name="Taggard, Michael" userId="06861498-f2cc-4957-a2ce-85bca80c625b" providerId="ADAL" clId="{DA5D3805-1A13-473A-9E76-04DBF5012C48}" dt="2025-01-27T22:41:23.974" v="1" actId="2696"/>
        <pc:sldMkLst>
          <pc:docMk/>
          <pc:sldMk cId="172773330" sldId="503"/>
        </pc:sldMkLst>
      </pc:sldChg>
      <pc:sldChg chg="add del">
        <pc:chgData name="Taggard, Michael" userId="06861498-f2cc-4957-a2ce-85bca80c625b" providerId="ADAL" clId="{DA5D3805-1A13-473A-9E76-04DBF5012C48}" dt="2025-01-27T22:41:55.840" v="2" actId="2696"/>
        <pc:sldMkLst>
          <pc:docMk/>
          <pc:sldMk cId="1129637756" sldId="524"/>
        </pc:sldMkLst>
      </pc:sldChg>
      <pc:sldChg chg="add del">
        <pc:chgData name="Taggard, Michael" userId="06861498-f2cc-4957-a2ce-85bca80c625b" providerId="ADAL" clId="{DA5D3805-1A13-473A-9E76-04DBF5012C48}" dt="2025-01-27T22:41:55.840" v="2" actId="2696"/>
        <pc:sldMkLst>
          <pc:docMk/>
          <pc:sldMk cId="1345407900" sldId="552"/>
        </pc:sldMkLst>
      </pc:sldChg>
      <pc:sldChg chg="add del">
        <pc:chgData name="Taggard, Michael" userId="06861498-f2cc-4957-a2ce-85bca80c625b" providerId="ADAL" clId="{DA5D3805-1A13-473A-9E76-04DBF5012C48}" dt="2025-01-27T22:41:55.840" v="2" actId="2696"/>
        <pc:sldMkLst>
          <pc:docMk/>
          <pc:sldMk cId="3167085187" sldId="560"/>
        </pc:sldMkLst>
      </pc:sldChg>
      <pc:sldChg chg="add del">
        <pc:chgData name="Taggard, Michael" userId="06861498-f2cc-4957-a2ce-85bca80c625b" providerId="ADAL" clId="{DA5D3805-1A13-473A-9E76-04DBF5012C48}" dt="2025-01-27T22:41:55.840" v="2" actId="2696"/>
        <pc:sldMkLst>
          <pc:docMk/>
          <pc:sldMk cId="971992104" sldId="564"/>
        </pc:sldMkLst>
      </pc:sldChg>
      <pc:sldChg chg="add del">
        <pc:chgData name="Taggard, Michael" userId="06861498-f2cc-4957-a2ce-85bca80c625b" providerId="ADAL" clId="{DA5D3805-1A13-473A-9E76-04DBF5012C48}" dt="2025-01-27T22:41:55.840" v="2" actId="2696"/>
        <pc:sldMkLst>
          <pc:docMk/>
          <pc:sldMk cId="3019332229" sldId="565"/>
        </pc:sldMkLst>
      </pc:sldChg>
      <pc:sldChg chg="add del">
        <pc:chgData name="Taggard, Michael" userId="06861498-f2cc-4957-a2ce-85bca80c625b" providerId="ADAL" clId="{DA5D3805-1A13-473A-9E76-04DBF5012C48}" dt="2025-01-27T22:41:55.840" v="2" actId="2696"/>
        <pc:sldMkLst>
          <pc:docMk/>
          <pc:sldMk cId="1492731037" sldId="581"/>
        </pc:sldMkLst>
      </pc:sldChg>
      <pc:sldChg chg="add del">
        <pc:chgData name="Taggard, Michael" userId="06861498-f2cc-4957-a2ce-85bca80c625b" providerId="ADAL" clId="{DA5D3805-1A13-473A-9E76-04DBF5012C48}" dt="2025-01-27T22:41:55.840" v="2" actId="2696"/>
        <pc:sldMkLst>
          <pc:docMk/>
          <pc:sldMk cId="3489715574" sldId="585"/>
        </pc:sldMkLst>
      </pc:sldChg>
      <pc:sldChg chg="add del">
        <pc:chgData name="Taggard, Michael" userId="06861498-f2cc-4957-a2ce-85bca80c625b" providerId="ADAL" clId="{DA5D3805-1A13-473A-9E76-04DBF5012C48}" dt="2025-01-27T22:41:55.840" v="2" actId="2696"/>
        <pc:sldMkLst>
          <pc:docMk/>
          <pc:sldMk cId="1257693261" sldId="586"/>
        </pc:sldMkLst>
      </pc:sldChg>
      <pc:sldChg chg="add del">
        <pc:chgData name="Taggard, Michael" userId="06861498-f2cc-4957-a2ce-85bca80c625b" providerId="ADAL" clId="{DA5D3805-1A13-473A-9E76-04DBF5012C48}" dt="2025-01-27T22:41:55.840" v="2" actId="2696"/>
        <pc:sldMkLst>
          <pc:docMk/>
          <pc:sldMk cId="497959911" sldId="587"/>
        </pc:sldMkLst>
      </pc:sldChg>
      <pc:sldChg chg="add del">
        <pc:chgData name="Taggard, Michael" userId="06861498-f2cc-4957-a2ce-85bca80c625b" providerId="ADAL" clId="{DA5D3805-1A13-473A-9E76-04DBF5012C48}" dt="2025-01-27T22:41:55.840" v="2" actId="2696"/>
        <pc:sldMkLst>
          <pc:docMk/>
          <pc:sldMk cId="3327240110" sldId="589"/>
        </pc:sldMkLst>
      </pc:sldChg>
      <pc:sldChg chg="add del">
        <pc:chgData name="Taggard, Michael" userId="06861498-f2cc-4957-a2ce-85bca80c625b" providerId="ADAL" clId="{DA5D3805-1A13-473A-9E76-04DBF5012C48}" dt="2025-01-27T22:41:23.974" v="1" actId="2696"/>
        <pc:sldMkLst>
          <pc:docMk/>
          <pc:sldMk cId="752292469" sldId="635"/>
        </pc:sldMkLst>
      </pc:sldChg>
      <pc:sldChg chg="add del">
        <pc:chgData name="Taggard, Michael" userId="06861498-f2cc-4957-a2ce-85bca80c625b" providerId="ADAL" clId="{DA5D3805-1A13-473A-9E76-04DBF5012C48}" dt="2025-01-27T22:41:23.974" v="1" actId="2696"/>
        <pc:sldMkLst>
          <pc:docMk/>
          <pc:sldMk cId="1629663930" sldId="636"/>
        </pc:sldMkLst>
      </pc:sldChg>
      <pc:sldChg chg="add del">
        <pc:chgData name="Taggard, Michael" userId="06861498-f2cc-4957-a2ce-85bca80c625b" providerId="ADAL" clId="{DA5D3805-1A13-473A-9E76-04DBF5012C48}" dt="2025-01-27T22:41:23.974" v="1" actId="2696"/>
        <pc:sldMkLst>
          <pc:docMk/>
          <pc:sldMk cId="4124616547" sldId="637"/>
        </pc:sldMkLst>
      </pc:sldChg>
      <pc:sldChg chg="add del">
        <pc:chgData name="Taggard, Michael" userId="06861498-f2cc-4957-a2ce-85bca80c625b" providerId="ADAL" clId="{DA5D3805-1A13-473A-9E76-04DBF5012C48}" dt="2025-01-27T22:41:23.974" v="1" actId="2696"/>
        <pc:sldMkLst>
          <pc:docMk/>
          <pc:sldMk cId="431690003" sldId="638"/>
        </pc:sldMkLst>
      </pc:sldChg>
      <pc:sldChg chg="add del">
        <pc:chgData name="Taggard, Michael" userId="06861498-f2cc-4957-a2ce-85bca80c625b" providerId="ADAL" clId="{DA5D3805-1A13-473A-9E76-04DBF5012C48}" dt="2025-01-27T22:41:23.974" v="1" actId="2696"/>
        <pc:sldMkLst>
          <pc:docMk/>
          <pc:sldMk cId="2996506746" sldId="649"/>
        </pc:sldMkLst>
      </pc:sldChg>
      <pc:sldChg chg="add del">
        <pc:chgData name="Taggard, Michael" userId="06861498-f2cc-4957-a2ce-85bca80c625b" providerId="ADAL" clId="{DA5D3805-1A13-473A-9E76-04DBF5012C48}" dt="2025-01-27T22:41:23.974" v="1" actId="2696"/>
        <pc:sldMkLst>
          <pc:docMk/>
          <pc:sldMk cId="1587541585" sldId="650"/>
        </pc:sldMkLst>
      </pc:sldChg>
      <pc:sldChg chg="add del">
        <pc:chgData name="Taggard, Michael" userId="06861498-f2cc-4957-a2ce-85bca80c625b" providerId="ADAL" clId="{DA5D3805-1A13-473A-9E76-04DBF5012C48}" dt="2025-01-27T22:41:23.974" v="1" actId="2696"/>
        <pc:sldMkLst>
          <pc:docMk/>
          <pc:sldMk cId="631639332" sldId="653"/>
        </pc:sldMkLst>
      </pc:sldChg>
      <pc:sldChg chg="add del">
        <pc:chgData name="Taggard, Michael" userId="06861498-f2cc-4957-a2ce-85bca80c625b" providerId="ADAL" clId="{DA5D3805-1A13-473A-9E76-04DBF5012C48}" dt="2025-01-27T22:41:23.974" v="1" actId="2696"/>
        <pc:sldMkLst>
          <pc:docMk/>
          <pc:sldMk cId="3296865262" sldId="656"/>
        </pc:sldMkLst>
      </pc:sldChg>
      <pc:sldChg chg="add del">
        <pc:chgData name="Taggard, Michael" userId="06861498-f2cc-4957-a2ce-85bca80c625b" providerId="ADAL" clId="{DA5D3805-1A13-473A-9E76-04DBF5012C48}" dt="2025-01-27T22:41:23.974" v="1" actId="2696"/>
        <pc:sldMkLst>
          <pc:docMk/>
          <pc:sldMk cId="3343440984" sldId="657"/>
        </pc:sldMkLst>
      </pc:sldChg>
      <pc:sldChg chg="add del">
        <pc:chgData name="Taggard, Michael" userId="06861498-f2cc-4957-a2ce-85bca80c625b" providerId="ADAL" clId="{DA5D3805-1A13-473A-9E76-04DBF5012C48}" dt="2025-01-27T22:41:23.974" v="1" actId="2696"/>
        <pc:sldMkLst>
          <pc:docMk/>
          <pc:sldMk cId="3974308083" sldId="660"/>
        </pc:sldMkLst>
      </pc:sldChg>
      <pc:sldChg chg="add del">
        <pc:chgData name="Taggard, Michael" userId="06861498-f2cc-4957-a2ce-85bca80c625b" providerId="ADAL" clId="{DA5D3805-1A13-473A-9E76-04DBF5012C48}" dt="2025-01-27T22:41:23.974" v="1" actId="2696"/>
        <pc:sldMkLst>
          <pc:docMk/>
          <pc:sldMk cId="1782798447" sldId="661"/>
        </pc:sldMkLst>
      </pc:sldChg>
      <pc:sldChg chg="add del">
        <pc:chgData name="Taggard, Michael" userId="06861498-f2cc-4957-a2ce-85bca80c625b" providerId="ADAL" clId="{DA5D3805-1A13-473A-9E76-04DBF5012C48}" dt="2025-01-27T22:41:23.974" v="1" actId="2696"/>
        <pc:sldMkLst>
          <pc:docMk/>
          <pc:sldMk cId="1277824432" sldId="662"/>
        </pc:sldMkLst>
      </pc:sldChg>
      <pc:sldChg chg="add del">
        <pc:chgData name="Taggard, Michael" userId="06861498-f2cc-4957-a2ce-85bca80c625b" providerId="ADAL" clId="{DA5D3805-1A13-473A-9E76-04DBF5012C48}" dt="2025-01-27T22:41:23.974" v="1" actId="2696"/>
        <pc:sldMkLst>
          <pc:docMk/>
          <pc:sldMk cId="3126783806" sldId="664"/>
        </pc:sldMkLst>
      </pc:sldChg>
      <pc:sldChg chg="add del">
        <pc:chgData name="Taggard, Michael" userId="06861498-f2cc-4957-a2ce-85bca80c625b" providerId="ADAL" clId="{DA5D3805-1A13-473A-9E76-04DBF5012C48}" dt="2025-01-27T22:41:23.974" v="1" actId="2696"/>
        <pc:sldMkLst>
          <pc:docMk/>
          <pc:sldMk cId="669245559" sldId="665"/>
        </pc:sldMkLst>
      </pc:sldChg>
      <pc:sldChg chg="add del">
        <pc:chgData name="Taggard, Michael" userId="06861498-f2cc-4957-a2ce-85bca80c625b" providerId="ADAL" clId="{DA5D3805-1A13-473A-9E76-04DBF5012C48}" dt="2025-01-27T22:41:23.974" v="1" actId="2696"/>
        <pc:sldMkLst>
          <pc:docMk/>
          <pc:sldMk cId="2969266548" sldId="676"/>
        </pc:sldMkLst>
      </pc:sldChg>
      <pc:sldChg chg="add del">
        <pc:chgData name="Taggard, Michael" userId="06861498-f2cc-4957-a2ce-85bca80c625b" providerId="ADAL" clId="{DA5D3805-1A13-473A-9E76-04DBF5012C48}" dt="2025-01-27T22:41:23.974" v="1" actId="2696"/>
        <pc:sldMkLst>
          <pc:docMk/>
          <pc:sldMk cId="3997899167" sldId="704"/>
        </pc:sldMkLst>
      </pc:sldChg>
      <pc:sldChg chg="add del">
        <pc:chgData name="Taggard, Michael" userId="06861498-f2cc-4957-a2ce-85bca80c625b" providerId="ADAL" clId="{DA5D3805-1A13-473A-9E76-04DBF5012C48}" dt="2025-01-27T22:41:23.974" v="1" actId="2696"/>
        <pc:sldMkLst>
          <pc:docMk/>
          <pc:sldMk cId="4034804599" sldId="706"/>
        </pc:sldMkLst>
      </pc:sldChg>
      <pc:sldChg chg="add del">
        <pc:chgData name="Taggard, Michael" userId="06861498-f2cc-4957-a2ce-85bca80c625b" providerId="ADAL" clId="{DA5D3805-1A13-473A-9E76-04DBF5012C48}" dt="2025-01-27T22:41:23.974" v="1" actId="2696"/>
        <pc:sldMkLst>
          <pc:docMk/>
          <pc:sldMk cId="246551880" sldId="708"/>
        </pc:sldMkLst>
      </pc:sldChg>
      <pc:sldChg chg="add del">
        <pc:chgData name="Taggard, Michael" userId="06861498-f2cc-4957-a2ce-85bca80c625b" providerId="ADAL" clId="{DA5D3805-1A13-473A-9E76-04DBF5012C48}" dt="2025-01-27T22:41:23.974" v="1" actId="2696"/>
        <pc:sldMkLst>
          <pc:docMk/>
          <pc:sldMk cId="1299475397" sldId="710"/>
        </pc:sldMkLst>
      </pc:sldChg>
      <pc:sldChg chg="add del">
        <pc:chgData name="Taggard, Michael" userId="06861498-f2cc-4957-a2ce-85bca80c625b" providerId="ADAL" clId="{DA5D3805-1A13-473A-9E76-04DBF5012C48}" dt="2025-01-27T22:41:23.974" v="1" actId="2696"/>
        <pc:sldMkLst>
          <pc:docMk/>
          <pc:sldMk cId="17705585" sldId="711"/>
        </pc:sldMkLst>
      </pc:sldChg>
      <pc:sldChg chg="add del">
        <pc:chgData name="Taggard, Michael" userId="06861498-f2cc-4957-a2ce-85bca80c625b" providerId="ADAL" clId="{DA5D3805-1A13-473A-9E76-04DBF5012C48}" dt="2025-01-27T22:41:55.840" v="2" actId="2696"/>
        <pc:sldMkLst>
          <pc:docMk/>
          <pc:sldMk cId="3246822004" sldId="889"/>
        </pc:sldMkLst>
      </pc:sldChg>
      <pc:sldChg chg="add del">
        <pc:chgData name="Taggard, Michael" userId="06861498-f2cc-4957-a2ce-85bca80c625b" providerId="ADAL" clId="{DA5D3805-1A13-473A-9E76-04DBF5012C48}" dt="2025-01-27T22:41:55.840" v="2" actId="2696"/>
        <pc:sldMkLst>
          <pc:docMk/>
          <pc:sldMk cId="1230950652" sldId="890"/>
        </pc:sldMkLst>
      </pc:sldChg>
      <pc:sldChg chg="add del">
        <pc:chgData name="Taggard, Michael" userId="06861498-f2cc-4957-a2ce-85bca80c625b" providerId="ADAL" clId="{DA5D3805-1A13-473A-9E76-04DBF5012C48}" dt="2025-01-27T22:41:55.840" v="2" actId="2696"/>
        <pc:sldMkLst>
          <pc:docMk/>
          <pc:sldMk cId="2614440698" sldId="891"/>
        </pc:sldMkLst>
      </pc:sldChg>
      <pc:sldChg chg="add del">
        <pc:chgData name="Taggard, Michael" userId="06861498-f2cc-4957-a2ce-85bca80c625b" providerId="ADAL" clId="{DA5D3805-1A13-473A-9E76-04DBF5012C48}" dt="2025-01-27T22:41:55.840" v="2" actId="2696"/>
        <pc:sldMkLst>
          <pc:docMk/>
          <pc:sldMk cId="3477976066" sldId="892"/>
        </pc:sldMkLst>
      </pc:sldChg>
      <pc:sldChg chg="add del">
        <pc:chgData name="Taggard, Michael" userId="06861498-f2cc-4957-a2ce-85bca80c625b" providerId="ADAL" clId="{DA5D3805-1A13-473A-9E76-04DBF5012C48}" dt="2025-01-27T22:41:55.840" v="2" actId="2696"/>
        <pc:sldMkLst>
          <pc:docMk/>
          <pc:sldMk cId="3061944591" sldId="893"/>
        </pc:sldMkLst>
      </pc:sldChg>
      <pc:sldChg chg="add del">
        <pc:chgData name="Taggard, Michael" userId="06861498-f2cc-4957-a2ce-85bca80c625b" providerId="ADAL" clId="{DA5D3805-1A13-473A-9E76-04DBF5012C48}" dt="2025-01-27T22:41:23.974" v="1" actId="2696"/>
        <pc:sldMkLst>
          <pc:docMk/>
          <pc:sldMk cId="354129133" sldId="894"/>
        </pc:sldMkLst>
      </pc:sldChg>
      <pc:sldChg chg="add del">
        <pc:chgData name="Taggard, Michael" userId="06861498-f2cc-4957-a2ce-85bca80c625b" providerId="ADAL" clId="{DA5D3805-1A13-473A-9E76-04DBF5012C48}" dt="2025-01-27T22:41:55.840" v="2" actId="2696"/>
        <pc:sldMkLst>
          <pc:docMk/>
          <pc:sldMk cId="2672733267" sldId="895"/>
        </pc:sldMkLst>
      </pc:sldChg>
      <pc:sldChg chg="add del">
        <pc:chgData name="Taggard, Michael" userId="06861498-f2cc-4957-a2ce-85bca80c625b" providerId="ADAL" clId="{DA5D3805-1A13-473A-9E76-04DBF5012C48}" dt="2025-01-27T22:41:55.840" v="2" actId="2696"/>
        <pc:sldMkLst>
          <pc:docMk/>
          <pc:sldMk cId="4131221252" sldId="896"/>
        </pc:sldMkLst>
      </pc:sldChg>
      <pc:sldChg chg="add del">
        <pc:chgData name="Taggard, Michael" userId="06861498-f2cc-4957-a2ce-85bca80c625b" providerId="ADAL" clId="{DA5D3805-1A13-473A-9E76-04DBF5012C48}" dt="2025-01-27T22:41:55.840" v="2" actId="2696"/>
        <pc:sldMkLst>
          <pc:docMk/>
          <pc:sldMk cId="3724087206" sldId="897"/>
        </pc:sldMkLst>
      </pc:sldChg>
      <pc:sldChg chg="add del">
        <pc:chgData name="Taggard, Michael" userId="06861498-f2cc-4957-a2ce-85bca80c625b" providerId="ADAL" clId="{DA5D3805-1A13-473A-9E76-04DBF5012C48}" dt="2025-01-27T22:41:55.840" v="2" actId="2696"/>
        <pc:sldMkLst>
          <pc:docMk/>
          <pc:sldMk cId="2670909502" sldId="898"/>
        </pc:sldMkLst>
      </pc:sldChg>
      <pc:sldChg chg="add del">
        <pc:chgData name="Taggard, Michael" userId="06861498-f2cc-4957-a2ce-85bca80c625b" providerId="ADAL" clId="{DA5D3805-1A13-473A-9E76-04DBF5012C48}" dt="2025-01-27T22:41:55.840" v="2" actId="2696"/>
        <pc:sldMkLst>
          <pc:docMk/>
          <pc:sldMk cId="3265109970" sldId="899"/>
        </pc:sldMkLst>
      </pc:sldChg>
      <pc:sldChg chg="add del">
        <pc:chgData name="Taggard, Michael" userId="06861498-f2cc-4957-a2ce-85bca80c625b" providerId="ADAL" clId="{DA5D3805-1A13-473A-9E76-04DBF5012C48}" dt="2025-01-27T22:41:55.840" v="2" actId="2696"/>
        <pc:sldMkLst>
          <pc:docMk/>
          <pc:sldMk cId="2942222604" sldId="900"/>
        </pc:sldMkLst>
      </pc:sldChg>
      <pc:sldChg chg="add del">
        <pc:chgData name="Taggard, Michael" userId="06861498-f2cc-4957-a2ce-85bca80c625b" providerId="ADAL" clId="{DA5D3805-1A13-473A-9E76-04DBF5012C48}" dt="2025-01-27T22:41:55.840" v="2" actId="2696"/>
        <pc:sldMkLst>
          <pc:docMk/>
          <pc:sldMk cId="3786416011" sldId="901"/>
        </pc:sldMkLst>
      </pc:sldChg>
      <pc:sldChg chg="add del">
        <pc:chgData name="Taggard, Michael" userId="06861498-f2cc-4957-a2ce-85bca80c625b" providerId="ADAL" clId="{DA5D3805-1A13-473A-9E76-04DBF5012C48}" dt="2025-01-27T22:41:55.840" v="2" actId="2696"/>
        <pc:sldMkLst>
          <pc:docMk/>
          <pc:sldMk cId="1952922781" sldId="903"/>
        </pc:sldMkLst>
      </pc:sldChg>
      <pc:sldChg chg="add del">
        <pc:chgData name="Taggard, Michael" userId="06861498-f2cc-4957-a2ce-85bca80c625b" providerId="ADAL" clId="{DA5D3805-1A13-473A-9E76-04DBF5012C48}" dt="2025-01-27T22:41:55.840" v="2" actId="2696"/>
        <pc:sldMkLst>
          <pc:docMk/>
          <pc:sldMk cId="1702617167" sldId="904"/>
        </pc:sldMkLst>
      </pc:sldChg>
      <pc:sldChg chg="add del">
        <pc:chgData name="Taggard, Michael" userId="06861498-f2cc-4957-a2ce-85bca80c625b" providerId="ADAL" clId="{DA5D3805-1A13-473A-9E76-04DBF5012C48}" dt="2025-01-27T22:41:23.974" v="1" actId="2696"/>
        <pc:sldMkLst>
          <pc:docMk/>
          <pc:sldMk cId="2769857597" sldId="905"/>
        </pc:sldMkLst>
      </pc:sldChg>
      <pc:sldChg chg="add del">
        <pc:chgData name="Taggard, Michael" userId="06861498-f2cc-4957-a2ce-85bca80c625b" providerId="ADAL" clId="{DA5D3805-1A13-473A-9E76-04DBF5012C48}" dt="2025-01-27T22:41:23.974" v="1" actId="2696"/>
        <pc:sldMkLst>
          <pc:docMk/>
          <pc:sldMk cId="1235142138" sldId="906"/>
        </pc:sldMkLst>
      </pc:sldChg>
      <pc:sldChg chg="add del">
        <pc:chgData name="Taggard, Michael" userId="06861498-f2cc-4957-a2ce-85bca80c625b" providerId="ADAL" clId="{DA5D3805-1A13-473A-9E76-04DBF5012C48}" dt="2025-01-27T22:41:23.974" v="1" actId="2696"/>
        <pc:sldMkLst>
          <pc:docMk/>
          <pc:sldMk cId="1159561185" sldId="907"/>
        </pc:sldMkLst>
      </pc:sldChg>
      <pc:sldChg chg="add del">
        <pc:chgData name="Taggard, Michael" userId="06861498-f2cc-4957-a2ce-85bca80c625b" providerId="ADAL" clId="{DA5D3805-1A13-473A-9E76-04DBF5012C48}" dt="2025-01-27T22:41:23.974" v="1" actId="2696"/>
        <pc:sldMkLst>
          <pc:docMk/>
          <pc:sldMk cId="3485198995" sldId="908"/>
        </pc:sldMkLst>
      </pc:sldChg>
      <pc:sldChg chg="add del">
        <pc:chgData name="Taggard, Michael" userId="06861498-f2cc-4957-a2ce-85bca80c625b" providerId="ADAL" clId="{DA5D3805-1A13-473A-9E76-04DBF5012C48}" dt="2025-01-27T22:41:55.840" v="2" actId="2696"/>
        <pc:sldMkLst>
          <pc:docMk/>
          <pc:sldMk cId="1310688990" sldId="909"/>
        </pc:sldMkLst>
      </pc:sldChg>
      <pc:sldChg chg="add del">
        <pc:chgData name="Taggard, Michael" userId="06861498-f2cc-4957-a2ce-85bca80c625b" providerId="ADAL" clId="{DA5D3805-1A13-473A-9E76-04DBF5012C48}" dt="2025-01-27T22:41:55.840" v="2" actId="2696"/>
        <pc:sldMkLst>
          <pc:docMk/>
          <pc:sldMk cId="2897615241" sldId="910"/>
        </pc:sldMkLst>
      </pc:sldChg>
      <pc:sldChg chg="add del">
        <pc:chgData name="Taggard, Michael" userId="06861498-f2cc-4957-a2ce-85bca80c625b" providerId="ADAL" clId="{DA5D3805-1A13-473A-9E76-04DBF5012C48}" dt="2025-01-27T22:41:55.840" v="2" actId="2696"/>
        <pc:sldMkLst>
          <pc:docMk/>
          <pc:sldMk cId="3391067394" sldId="911"/>
        </pc:sldMkLst>
      </pc:sldChg>
      <pc:sldChg chg="add del">
        <pc:chgData name="Taggard, Michael" userId="06861498-f2cc-4957-a2ce-85bca80c625b" providerId="ADAL" clId="{DA5D3805-1A13-473A-9E76-04DBF5012C48}" dt="2025-01-27T22:41:55.840" v="2" actId="2696"/>
        <pc:sldMkLst>
          <pc:docMk/>
          <pc:sldMk cId="3838220006" sldId="912"/>
        </pc:sldMkLst>
      </pc:sldChg>
      <pc:sldChg chg="add del">
        <pc:chgData name="Taggard, Michael" userId="06861498-f2cc-4957-a2ce-85bca80c625b" providerId="ADAL" clId="{DA5D3805-1A13-473A-9E76-04DBF5012C48}" dt="2025-01-27T22:41:55.840" v="2" actId="2696"/>
        <pc:sldMkLst>
          <pc:docMk/>
          <pc:sldMk cId="745088853" sldId="913"/>
        </pc:sldMkLst>
      </pc:sldChg>
      <pc:sldChg chg="add del">
        <pc:chgData name="Taggard, Michael" userId="06861498-f2cc-4957-a2ce-85bca80c625b" providerId="ADAL" clId="{DA5D3805-1A13-473A-9E76-04DBF5012C48}" dt="2025-01-27T22:41:55.840" v="2" actId="2696"/>
        <pc:sldMkLst>
          <pc:docMk/>
          <pc:sldMk cId="3761620315" sldId="915"/>
        </pc:sldMkLst>
      </pc:sldChg>
      <pc:sldChg chg="add del">
        <pc:chgData name="Taggard, Michael" userId="06861498-f2cc-4957-a2ce-85bca80c625b" providerId="ADAL" clId="{DA5D3805-1A13-473A-9E76-04DBF5012C48}" dt="2025-01-27T22:41:55.840" v="2" actId="2696"/>
        <pc:sldMkLst>
          <pc:docMk/>
          <pc:sldMk cId="1804497190" sldId="916"/>
        </pc:sldMkLst>
      </pc:sldChg>
      <pc:sldChg chg="add del">
        <pc:chgData name="Taggard, Michael" userId="06861498-f2cc-4957-a2ce-85bca80c625b" providerId="ADAL" clId="{DA5D3805-1A13-473A-9E76-04DBF5012C48}" dt="2025-01-27T22:41:55.840" v="2" actId="2696"/>
        <pc:sldMkLst>
          <pc:docMk/>
          <pc:sldMk cId="3542872480" sldId="917"/>
        </pc:sldMkLst>
      </pc:sldChg>
      <pc:sldChg chg="add del">
        <pc:chgData name="Taggard, Michael" userId="06861498-f2cc-4957-a2ce-85bca80c625b" providerId="ADAL" clId="{DA5D3805-1A13-473A-9E76-04DBF5012C48}" dt="2025-01-27T22:41:55.840" v="2" actId="2696"/>
        <pc:sldMkLst>
          <pc:docMk/>
          <pc:sldMk cId="3572946026" sldId="918"/>
        </pc:sldMkLst>
      </pc:sldChg>
      <pc:sldChg chg="add del">
        <pc:chgData name="Taggard, Michael" userId="06861498-f2cc-4957-a2ce-85bca80c625b" providerId="ADAL" clId="{DA5D3805-1A13-473A-9E76-04DBF5012C48}" dt="2025-01-27T22:41:55.840" v="2" actId="2696"/>
        <pc:sldMkLst>
          <pc:docMk/>
          <pc:sldMk cId="865095267" sldId="919"/>
        </pc:sldMkLst>
      </pc:sldChg>
      <pc:sldChg chg="add del">
        <pc:chgData name="Taggard, Michael" userId="06861498-f2cc-4957-a2ce-85bca80c625b" providerId="ADAL" clId="{DA5D3805-1A13-473A-9E76-04DBF5012C48}" dt="2025-01-27T22:41:55.840" v="2" actId="2696"/>
        <pc:sldMkLst>
          <pc:docMk/>
          <pc:sldMk cId="839848618" sldId="920"/>
        </pc:sldMkLst>
      </pc:sldChg>
      <pc:sldChg chg="add del">
        <pc:chgData name="Taggard, Michael" userId="06861498-f2cc-4957-a2ce-85bca80c625b" providerId="ADAL" clId="{DA5D3805-1A13-473A-9E76-04DBF5012C48}" dt="2025-01-27T22:41:55.840" v="2" actId="2696"/>
        <pc:sldMkLst>
          <pc:docMk/>
          <pc:sldMk cId="1242151967" sldId="921"/>
        </pc:sldMkLst>
      </pc:sldChg>
      <pc:sldChg chg="add del">
        <pc:chgData name="Taggard, Michael" userId="06861498-f2cc-4957-a2ce-85bca80c625b" providerId="ADAL" clId="{DA5D3805-1A13-473A-9E76-04DBF5012C48}" dt="2025-01-27T22:41:55.840" v="2" actId="2696"/>
        <pc:sldMkLst>
          <pc:docMk/>
          <pc:sldMk cId="2801237867" sldId="922"/>
        </pc:sldMkLst>
      </pc:sldChg>
      <pc:sldChg chg="add del">
        <pc:chgData name="Taggard, Michael" userId="06861498-f2cc-4957-a2ce-85bca80c625b" providerId="ADAL" clId="{DA5D3805-1A13-473A-9E76-04DBF5012C48}" dt="2025-01-27T22:41:23.974" v="1" actId="2696"/>
        <pc:sldMkLst>
          <pc:docMk/>
          <pc:sldMk cId="786686843" sldId="2145706369"/>
        </pc:sldMkLst>
      </pc:sldChg>
      <pc:sldChg chg="add del">
        <pc:chgData name="Taggard, Michael" userId="06861498-f2cc-4957-a2ce-85bca80c625b" providerId="ADAL" clId="{DA5D3805-1A13-473A-9E76-04DBF5012C48}" dt="2025-01-27T22:41:23.974" v="1" actId="2696"/>
        <pc:sldMkLst>
          <pc:docMk/>
          <pc:sldMk cId="581552664" sldId="2145706370"/>
        </pc:sldMkLst>
      </pc:sldChg>
      <pc:sldChg chg="add del">
        <pc:chgData name="Taggard, Michael" userId="06861498-f2cc-4957-a2ce-85bca80c625b" providerId="ADAL" clId="{DA5D3805-1A13-473A-9E76-04DBF5012C48}" dt="2025-01-27T22:41:23.974" v="1" actId="2696"/>
        <pc:sldMkLst>
          <pc:docMk/>
          <pc:sldMk cId="1108385921" sldId="2145706374"/>
        </pc:sldMkLst>
      </pc:sldChg>
      <pc:sldChg chg="add del">
        <pc:chgData name="Taggard, Michael" userId="06861498-f2cc-4957-a2ce-85bca80c625b" providerId="ADAL" clId="{DA5D3805-1A13-473A-9E76-04DBF5012C48}" dt="2025-01-27T22:41:23.974" v="1" actId="2696"/>
        <pc:sldMkLst>
          <pc:docMk/>
          <pc:sldMk cId="1440486689" sldId="2145706376"/>
        </pc:sldMkLst>
      </pc:sldChg>
      <pc:sldChg chg="add del">
        <pc:chgData name="Taggard, Michael" userId="06861498-f2cc-4957-a2ce-85bca80c625b" providerId="ADAL" clId="{DA5D3805-1A13-473A-9E76-04DBF5012C48}" dt="2025-01-27T22:41:23.974" v="1" actId="2696"/>
        <pc:sldMkLst>
          <pc:docMk/>
          <pc:sldMk cId="627196615" sldId="2145706378"/>
        </pc:sldMkLst>
      </pc:sldChg>
      <pc:sldChg chg="add del">
        <pc:chgData name="Taggard, Michael" userId="06861498-f2cc-4957-a2ce-85bca80c625b" providerId="ADAL" clId="{DA5D3805-1A13-473A-9E76-04DBF5012C48}" dt="2025-01-27T22:41:23.974" v="1" actId="2696"/>
        <pc:sldMkLst>
          <pc:docMk/>
          <pc:sldMk cId="1168480858" sldId="2145706379"/>
        </pc:sldMkLst>
      </pc:sldChg>
      <pc:sldChg chg="add del">
        <pc:chgData name="Taggard, Michael" userId="06861498-f2cc-4957-a2ce-85bca80c625b" providerId="ADAL" clId="{DA5D3805-1A13-473A-9E76-04DBF5012C48}" dt="2025-01-27T22:41:23.974" v="1" actId="2696"/>
        <pc:sldMkLst>
          <pc:docMk/>
          <pc:sldMk cId="2448443402" sldId="2145706380"/>
        </pc:sldMkLst>
      </pc:sldChg>
      <pc:sldChg chg="add del">
        <pc:chgData name="Taggard, Michael" userId="06861498-f2cc-4957-a2ce-85bca80c625b" providerId="ADAL" clId="{DA5D3805-1A13-473A-9E76-04DBF5012C48}" dt="2025-01-27T22:41:23.974" v="1" actId="2696"/>
        <pc:sldMkLst>
          <pc:docMk/>
          <pc:sldMk cId="1015951661" sldId="2145706381"/>
        </pc:sldMkLst>
      </pc:sldChg>
      <pc:sldChg chg="add del">
        <pc:chgData name="Taggard, Michael" userId="06861498-f2cc-4957-a2ce-85bca80c625b" providerId="ADAL" clId="{DA5D3805-1A13-473A-9E76-04DBF5012C48}" dt="2025-01-27T22:41:23.974" v="1" actId="2696"/>
        <pc:sldMkLst>
          <pc:docMk/>
          <pc:sldMk cId="3674058306" sldId="2145706382"/>
        </pc:sldMkLst>
      </pc:sldChg>
      <pc:sldChg chg="add del">
        <pc:chgData name="Taggard, Michael" userId="06861498-f2cc-4957-a2ce-85bca80c625b" providerId="ADAL" clId="{DA5D3805-1A13-473A-9E76-04DBF5012C48}" dt="2025-01-27T22:41:23.974" v="1" actId="2696"/>
        <pc:sldMkLst>
          <pc:docMk/>
          <pc:sldMk cId="1293041807" sldId="2145706383"/>
        </pc:sldMkLst>
      </pc:sldChg>
      <pc:sldChg chg="add del">
        <pc:chgData name="Taggard, Michael" userId="06861498-f2cc-4957-a2ce-85bca80c625b" providerId="ADAL" clId="{DA5D3805-1A13-473A-9E76-04DBF5012C48}" dt="2025-01-27T22:41:23.974" v="1" actId="2696"/>
        <pc:sldMkLst>
          <pc:docMk/>
          <pc:sldMk cId="2212433613" sldId="2145706486"/>
        </pc:sldMkLst>
      </pc:sldChg>
      <pc:sldChg chg="add del">
        <pc:chgData name="Taggard, Michael" userId="06861498-f2cc-4957-a2ce-85bca80c625b" providerId="ADAL" clId="{DA5D3805-1A13-473A-9E76-04DBF5012C48}" dt="2025-01-27T22:41:23.974" v="1" actId="2696"/>
        <pc:sldMkLst>
          <pc:docMk/>
          <pc:sldMk cId="3843530329" sldId="2145706488"/>
        </pc:sldMkLst>
      </pc:sldChg>
      <pc:sldChg chg="add del">
        <pc:chgData name="Taggard, Michael" userId="06861498-f2cc-4957-a2ce-85bca80c625b" providerId="ADAL" clId="{DA5D3805-1A13-473A-9E76-04DBF5012C48}" dt="2025-01-27T22:41:23.974" v="1" actId="2696"/>
        <pc:sldMkLst>
          <pc:docMk/>
          <pc:sldMk cId="3138906009" sldId="2145706490"/>
        </pc:sldMkLst>
      </pc:sldChg>
      <pc:sldChg chg="add del">
        <pc:chgData name="Taggard, Michael" userId="06861498-f2cc-4957-a2ce-85bca80c625b" providerId="ADAL" clId="{DA5D3805-1A13-473A-9E76-04DBF5012C48}" dt="2025-01-27T22:41:23.974" v="1" actId="2696"/>
        <pc:sldMkLst>
          <pc:docMk/>
          <pc:sldMk cId="1453278448" sldId="2145706492"/>
        </pc:sldMkLst>
      </pc:sldChg>
      <pc:sldChg chg="add del">
        <pc:chgData name="Taggard, Michael" userId="06861498-f2cc-4957-a2ce-85bca80c625b" providerId="ADAL" clId="{DA5D3805-1A13-473A-9E76-04DBF5012C48}" dt="2025-01-27T22:41:23.974" v="1" actId="2696"/>
        <pc:sldMkLst>
          <pc:docMk/>
          <pc:sldMk cId="2008642402" sldId="2145706493"/>
        </pc:sldMkLst>
      </pc:sldChg>
      <pc:sldChg chg="add del">
        <pc:chgData name="Taggard, Michael" userId="06861498-f2cc-4957-a2ce-85bca80c625b" providerId="ADAL" clId="{DA5D3805-1A13-473A-9E76-04DBF5012C48}" dt="2025-01-27T22:41:23.974" v="1" actId="2696"/>
        <pc:sldMkLst>
          <pc:docMk/>
          <pc:sldMk cId="3465437205" sldId="2145706494"/>
        </pc:sldMkLst>
      </pc:sldChg>
      <pc:sldChg chg="add del">
        <pc:chgData name="Taggard, Michael" userId="06861498-f2cc-4957-a2ce-85bca80c625b" providerId="ADAL" clId="{DA5D3805-1A13-473A-9E76-04DBF5012C48}" dt="2025-01-27T22:41:23.974" v="1" actId="2696"/>
        <pc:sldMkLst>
          <pc:docMk/>
          <pc:sldMk cId="2552204018" sldId="2145706495"/>
        </pc:sldMkLst>
      </pc:sldChg>
      <pc:sldChg chg="add del">
        <pc:chgData name="Taggard, Michael" userId="06861498-f2cc-4957-a2ce-85bca80c625b" providerId="ADAL" clId="{DA5D3805-1A13-473A-9E76-04DBF5012C48}" dt="2025-01-27T22:41:23.974" v="1" actId="2696"/>
        <pc:sldMkLst>
          <pc:docMk/>
          <pc:sldMk cId="3307743313" sldId="2145706496"/>
        </pc:sldMkLst>
      </pc:sldChg>
      <pc:sldChg chg="add del">
        <pc:chgData name="Taggard, Michael" userId="06861498-f2cc-4957-a2ce-85bca80c625b" providerId="ADAL" clId="{DA5D3805-1A13-473A-9E76-04DBF5012C48}" dt="2025-01-27T22:41:23.974" v="1" actId="2696"/>
        <pc:sldMkLst>
          <pc:docMk/>
          <pc:sldMk cId="3154203756" sldId="2145706498"/>
        </pc:sldMkLst>
      </pc:sldChg>
      <pc:sldChg chg="add del">
        <pc:chgData name="Taggard, Michael" userId="06861498-f2cc-4957-a2ce-85bca80c625b" providerId="ADAL" clId="{DA5D3805-1A13-473A-9E76-04DBF5012C48}" dt="2025-01-27T22:41:23.974" v="1" actId="2696"/>
        <pc:sldMkLst>
          <pc:docMk/>
          <pc:sldMk cId="2209079494" sldId="2145706499"/>
        </pc:sldMkLst>
      </pc:sldChg>
      <pc:sldChg chg="add del">
        <pc:chgData name="Taggard, Michael" userId="06861498-f2cc-4957-a2ce-85bca80c625b" providerId="ADAL" clId="{DA5D3805-1A13-473A-9E76-04DBF5012C48}" dt="2025-01-27T22:41:23.974" v="1" actId="2696"/>
        <pc:sldMkLst>
          <pc:docMk/>
          <pc:sldMk cId="2321991106" sldId="2145706500"/>
        </pc:sldMkLst>
      </pc:sldChg>
      <pc:sldChg chg="add del">
        <pc:chgData name="Taggard, Michael" userId="06861498-f2cc-4957-a2ce-85bca80c625b" providerId="ADAL" clId="{DA5D3805-1A13-473A-9E76-04DBF5012C48}" dt="2025-01-27T22:41:23.974" v="1" actId="2696"/>
        <pc:sldMkLst>
          <pc:docMk/>
          <pc:sldMk cId="3711237696" sldId="2145706501"/>
        </pc:sldMkLst>
      </pc:sldChg>
      <pc:sldChg chg="add del">
        <pc:chgData name="Taggard, Michael" userId="06861498-f2cc-4957-a2ce-85bca80c625b" providerId="ADAL" clId="{DA5D3805-1A13-473A-9E76-04DBF5012C48}" dt="2025-01-27T22:41:23.974" v="1" actId="2696"/>
        <pc:sldMkLst>
          <pc:docMk/>
          <pc:sldMk cId="2322195949" sldId="2145706502"/>
        </pc:sldMkLst>
      </pc:sldChg>
      <pc:sldChg chg="add del">
        <pc:chgData name="Taggard, Michael" userId="06861498-f2cc-4957-a2ce-85bca80c625b" providerId="ADAL" clId="{DA5D3805-1A13-473A-9E76-04DBF5012C48}" dt="2025-01-27T22:41:23.974" v="1" actId="2696"/>
        <pc:sldMkLst>
          <pc:docMk/>
          <pc:sldMk cId="2383816883" sldId="2145706503"/>
        </pc:sldMkLst>
      </pc:sldChg>
      <pc:sldChg chg="add del">
        <pc:chgData name="Taggard, Michael" userId="06861498-f2cc-4957-a2ce-85bca80c625b" providerId="ADAL" clId="{DA5D3805-1A13-473A-9E76-04DBF5012C48}" dt="2025-01-27T22:41:23.974" v="1" actId="2696"/>
        <pc:sldMkLst>
          <pc:docMk/>
          <pc:sldMk cId="2708560680" sldId="2145706504"/>
        </pc:sldMkLst>
      </pc:sldChg>
      <pc:sldChg chg="add del">
        <pc:chgData name="Taggard, Michael" userId="06861498-f2cc-4957-a2ce-85bca80c625b" providerId="ADAL" clId="{DA5D3805-1A13-473A-9E76-04DBF5012C48}" dt="2025-01-27T22:41:23.974" v="1" actId="2696"/>
        <pc:sldMkLst>
          <pc:docMk/>
          <pc:sldMk cId="3464648829" sldId="2145706505"/>
        </pc:sldMkLst>
      </pc:sldChg>
      <pc:sldChg chg="add del">
        <pc:chgData name="Taggard, Michael" userId="06861498-f2cc-4957-a2ce-85bca80c625b" providerId="ADAL" clId="{DA5D3805-1A13-473A-9E76-04DBF5012C48}" dt="2025-01-27T22:41:23.974" v="1" actId="2696"/>
        <pc:sldMkLst>
          <pc:docMk/>
          <pc:sldMk cId="3165285988" sldId="2145706506"/>
        </pc:sldMkLst>
      </pc:sldChg>
      <pc:sldChg chg="add del">
        <pc:chgData name="Taggard, Michael" userId="06861498-f2cc-4957-a2ce-85bca80c625b" providerId="ADAL" clId="{DA5D3805-1A13-473A-9E76-04DBF5012C48}" dt="2025-01-27T22:41:23.974" v="1" actId="2696"/>
        <pc:sldMkLst>
          <pc:docMk/>
          <pc:sldMk cId="159172151" sldId="2145706507"/>
        </pc:sldMkLst>
      </pc:sldChg>
      <pc:sldChg chg="add del">
        <pc:chgData name="Taggard, Michael" userId="06861498-f2cc-4957-a2ce-85bca80c625b" providerId="ADAL" clId="{DA5D3805-1A13-473A-9E76-04DBF5012C48}" dt="2025-01-27T22:41:23.974" v="1" actId="2696"/>
        <pc:sldMkLst>
          <pc:docMk/>
          <pc:sldMk cId="2856708086" sldId="2145706508"/>
        </pc:sldMkLst>
      </pc:sldChg>
      <pc:sldChg chg="add del">
        <pc:chgData name="Taggard, Michael" userId="06861498-f2cc-4957-a2ce-85bca80c625b" providerId="ADAL" clId="{DA5D3805-1A13-473A-9E76-04DBF5012C48}" dt="2025-01-27T22:41:23.974" v="1" actId="2696"/>
        <pc:sldMkLst>
          <pc:docMk/>
          <pc:sldMk cId="2134561749" sldId="2145706509"/>
        </pc:sldMkLst>
      </pc:sldChg>
      <pc:sldChg chg="add del">
        <pc:chgData name="Taggard, Michael" userId="06861498-f2cc-4957-a2ce-85bca80c625b" providerId="ADAL" clId="{DA5D3805-1A13-473A-9E76-04DBF5012C48}" dt="2025-01-27T22:41:23.974" v="1" actId="2696"/>
        <pc:sldMkLst>
          <pc:docMk/>
          <pc:sldMk cId="3108151333" sldId="2145706510"/>
        </pc:sldMkLst>
      </pc:sldChg>
      <pc:sldChg chg="add del">
        <pc:chgData name="Taggard, Michael" userId="06861498-f2cc-4957-a2ce-85bca80c625b" providerId="ADAL" clId="{DA5D3805-1A13-473A-9E76-04DBF5012C48}" dt="2025-01-27T22:41:23.974" v="1" actId="2696"/>
        <pc:sldMkLst>
          <pc:docMk/>
          <pc:sldMk cId="1917755405" sldId="2145706511"/>
        </pc:sldMkLst>
      </pc:sldChg>
      <pc:sldChg chg="add del">
        <pc:chgData name="Taggard, Michael" userId="06861498-f2cc-4957-a2ce-85bca80c625b" providerId="ADAL" clId="{DA5D3805-1A13-473A-9E76-04DBF5012C48}" dt="2025-01-27T22:41:23.974" v="1" actId="2696"/>
        <pc:sldMkLst>
          <pc:docMk/>
          <pc:sldMk cId="3479761239" sldId="2145706512"/>
        </pc:sldMkLst>
      </pc:sldChg>
      <pc:sldChg chg="add del">
        <pc:chgData name="Taggard, Michael" userId="06861498-f2cc-4957-a2ce-85bca80c625b" providerId="ADAL" clId="{DA5D3805-1A13-473A-9E76-04DBF5012C48}" dt="2025-01-27T22:41:23.974" v="1" actId="2696"/>
        <pc:sldMkLst>
          <pc:docMk/>
          <pc:sldMk cId="3068420057" sldId="2145706513"/>
        </pc:sldMkLst>
      </pc:sldChg>
      <pc:sldChg chg="add del">
        <pc:chgData name="Taggard, Michael" userId="06861498-f2cc-4957-a2ce-85bca80c625b" providerId="ADAL" clId="{DA5D3805-1A13-473A-9E76-04DBF5012C48}" dt="2025-01-27T22:41:23.974" v="1" actId="2696"/>
        <pc:sldMkLst>
          <pc:docMk/>
          <pc:sldMk cId="1786928794" sldId="2145706514"/>
        </pc:sldMkLst>
      </pc:sldChg>
      <pc:sldChg chg="add del">
        <pc:chgData name="Taggard, Michael" userId="06861498-f2cc-4957-a2ce-85bca80c625b" providerId="ADAL" clId="{DA5D3805-1A13-473A-9E76-04DBF5012C48}" dt="2025-01-27T22:41:23.974" v="1" actId="2696"/>
        <pc:sldMkLst>
          <pc:docMk/>
          <pc:sldMk cId="2981778780" sldId="2145706515"/>
        </pc:sldMkLst>
      </pc:sldChg>
      <pc:sldChg chg="add del">
        <pc:chgData name="Taggard, Michael" userId="06861498-f2cc-4957-a2ce-85bca80c625b" providerId="ADAL" clId="{DA5D3805-1A13-473A-9E76-04DBF5012C48}" dt="2025-01-27T22:41:23.974" v="1" actId="2696"/>
        <pc:sldMkLst>
          <pc:docMk/>
          <pc:sldMk cId="2418312441" sldId="2145706516"/>
        </pc:sldMkLst>
      </pc:sldChg>
      <pc:sldChg chg="add del">
        <pc:chgData name="Taggard, Michael" userId="06861498-f2cc-4957-a2ce-85bca80c625b" providerId="ADAL" clId="{DA5D3805-1A13-473A-9E76-04DBF5012C48}" dt="2025-01-27T22:41:23.974" v="1" actId="2696"/>
        <pc:sldMkLst>
          <pc:docMk/>
          <pc:sldMk cId="3431440698" sldId="2145706517"/>
        </pc:sldMkLst>
      </pc:sldChg>
      <pc:sldChg chg="add del">
        <pc:chgData name="Taggard, Michael" userId="06861498-f2cc-4957-a2ce-85bca80c625b" providerId="ADAL" clId="{DA5D3805-1A13-473A-9E76-04DBF5012C48}" dt="2025-01-27T22:41:23.974" v="1" actId="2696"/>
        <pc:sldMkLst>
          <pc:docMk/>
          <pc:sldMk cId="1612623549" sldId="2145706518"/>
        </pc:sldMkLst>
      </pc:sldChg>
      <pc:sldMasterChg chg="addSldLayout delSldLayout">
        <pc:chgData name="Taggard, Michael" userId="06861498-f2cc-4957-a2ce-85bca80c625b" providerId="ADAL" clId="{DA5D3805-1A13-473A-9E76-04DBF5012C48}" dt="2025-01-27T22:41:55.840" v="2" actId="2696"/>
        <pc:sldMasterMkLst>
          <pc:docMk/>
          <pc:sldMasterMk cId="3360521054" sldId="2147483648"/>
        </pc:sldMasterMkLst>
        <pc:sldLayoutChg chg="add del">
          <pc:chgData name="Taggard, Michael" userId="06861498-f2cc-4957-a2ce-85bca80c625b" providerId="ADAL" clId="{DA5D3805-1A13-473A-9E76-04DBF5012C48}" dt="2025-01-27T22:41:23.974" v="1" actId="2696"/>
          <pc:sldLayoutMkLst>
            <pc:docMk/>
            <pc:sldMasterMk cId="3360521054" sldId="2147483648"/>
            <pc:sldLayoutMk cId="523219647" sldId="2147483661"/>
          </pc:sldLayoutMkLst>
        </pc:sldLayoutChg>
        <pc:sldLayoutChg chg="add del">
          <pc:chgData name="Taggard, Michael" userId="06861498-f2cc-4957-a2ce-85bca80c625b" providerId="ADAL" clId="{DA5D3805-1A13-473A-9E76-04DBF5012C48}" dt="2025-01-27T22:41:23.974" v="1" actId="2696"/>
          <pc:sldLayoutMkLst>
            <pc:docMk/>
            <pc:sldMasterMk cId="3360521054" sldId="2147483648"/>
            <pc:sldLayoutMk cId="195009895" sldId="2147483663"/>
          </pc:sldLayoutMkLst>
        </pc:sldLayoutChg>
        <pc:sldLayoutChg chg="add del">
          <pc:chgData name="Taggard, Michael" userId="06861498-f2cc-4957-a2ce-85bca80c625b" providerId="ADAL" clId="{DA5D3805-1A13-473A-9E76-04DBF5012C48}" dt="2025-01-27T22:41:23.974" v="1" actId="2696"/>
          <pc:sldLayoutMkLst>
            <pc:docMk/>
            <pc:sldMasterMk cId="3360521054" sldId="2147483648"/>
            <pc:sldLayoutMk cId="1717836206" sldId="2147483664"/>
          </pc:sldLayoutMkLst>
        </pc:sldLayoutChg>
        <pc:sldLayoutChg chg="add del">
          <pc:chgData name="Taggard, Michael" userId="06861498-f2cc-4957-a2ce-85bca80c625b" providerId="ADAL" clId="{DA5D3805-1A13-473A-9E76-04DBF5012C48}" dt="2025-01-27T22:41:55.840" v="2" actId="2696"/>
          <pc:sldLayoutMkLst>
            <pc:docMk/>
            <pc:sldMasterMk cId="3360521054" sldId="2147483648"/>
            <pc:sldLayoutMk cId="1277649753" sldId="2147483665"/>
          </pc:sldLayoutMkLst>
        </pc:sldLayoutChg>
        <pc:sldLayoutChg chg="add del">
          <pc:chgData name="Taggard, Michael" userId="06861498-f2cc-4957-a2ce-85bca80c625b" providerId="ADAL" clId="{DA5D3805-1A13-473A-9E76-04DBF5012C48}" dt="2025-01-27T22:41:55.840" v="2" actId="2696"/>
          <pc:sldLayoutMkLst>
            <pc:docMk/>
            <pc:sldMasterMk cId="3360521054" sldId="2147483648"/>
            <pc:sldLayoutMk cId="2614614957" sldId="2147483666"/>
          </pc:sldLayoutMkLst>
        </pc:sldLayoutChg>
        <pc:sldLayoutChg chg="add del">
          <pc:chgData name="Taggard, Michael" userId="06861498-f2cc-4957-a2ce-85bca80c625b" providerId="ADAL" clId="{DA5D3805-1A13-473A-9E76-04DBF5012C48}" dt="2025-01-27T22:41:23.974" v="1" actId="2696"/>
          <pc:sldLayoutMkLst>
            <pc:docMk/>
            <pc:sldMasterMk cId="3360521054" sldId="2147483648"/>
            <pc:sldLayoutMk cId="2466233518" sldId="2147483667"/>
          </pc:sldLayoutMkLst>
        </pc:sldLayoutChg>
        <pc:sldLayoutChg chg="add del">
          <pc:chgData name="Taggard, Michael" userId="06861498-f2cc-4957-a2ce-85bca80c625b" providerId="ADAL" clId="{DA5D3805-1A13-473A-9E76-04DBF5012C48}" dt="2025-01-27T22:41:23.974" v="1" actId="2696"/>
          <pc:sldLayoutMkLst>
            <pc:docMk/>
            <pc:sldMasterMk cId="3360521054" sldId="2147483648"/>
            <pc:sldLayoutMk cId="387261724" sldId="2147483668"/>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D7020-257F-403D-A7BC-C4318DC747F5}" type="doc">
      <dgm:prSet loTypeId="urn:microsoft.com/office/officeart/2005/8/layout/venn1" loCatId="relationship" qsTypeId="urn:microsoft.com/office/officeart/2005/8/quickstyle/simple1" qsCatId="simple" csTypeId="urn:microsoft.com/office/officeart/2005/8/colors/accent3_2" csCatId="accent3" phldr="1"/>
      <dgm:spPr/>
    </dgm:pt>
    <dgm:pt modelId="{04E86C41-2804-4784-A61C-28538563F224}">
      <dgm:prSet phldrT="[Text]"/>
      <dgm:spPr/>
      <dgm:t>
        <a:bodyPr/>
        <a:lstStyle/>
        <a:p>
          <a:r>
            <a:rPr lang="en-US" b="1" dirty="0"/>
            <a:t>Health IT</a:t>
          </a:r>
        </a:p>
      </dgm:t>
    </dgm:pt>
    <dgm:pt modelId="{5BEE7CFB-06F5-48BD-9FCB-4B03D918BEAD}" type="parTrans" cxnId="{5FA09D16-49BA-4340-89F7-05563678A206}">
      <dgm:prSet/>
      <dgm:spPr/>
      <dgm:t>
        <a:bodyPr/>
        <a:lstStyle/>
        <a:p>
          <a:endParaRPr lang="en-US" b="1"/>
        </a:p>
      </dgm:t>
    </dgm:pt>
    <dgm:pt modelId="{C01BF087-89F6-4D9D-84A7-838E1146270D}" type="sibTrans" cxnId="{5FA09D16-49BA-4340-89F7-05563678A206}">
      <dgm:prSet/>
      <dgm:spPr/>
      <dgm:t>
        <a:bodyPr/>
        <a:lstStyle/>
        <a:p>
          <a:endParaRPr lang="en-US" b="1"/>
        </a:p>
      </dgm:t>
    </dgm:pt>
    <dgm:pt modelId="{03EA20A3-0024-4656-B130-087E292BFE6C}">
      <dgm:prSet phldrT="[Text]"/>
      <dgm:spPr/>
      <dgm:t>
        <a:bodyPr/>
        <a:lstStyle/>
        <a:p>
          <a:r>
            <a:rPr lang="en-US" b="1" dirty="0"/>
            <a:t>Quality/Safety</a:t>
          </a:r>
        </a:p>
      </dgm:t>
    </dgm:pt>
    <dgm:pt modelId="{CBCC94C3-260B-42BC-B4C3-B2C64A8602A6}" type="parTrans" cxnId="{40CDBCF4-FBF1-4491-B7BF-503D7C8F4F55}">
      <dgm:prSet/>
      <dgm:spPr/>
      <dgm:t>
        <a:bodyPr/>
        <a:lstStyle/>
        <a:p>
          <a:endParaRPr lang="en-US" b="1"/>
        </a:p>
      </dgm:t>
    </dgm:pt>
    <dgm:pt modelId="{29B9E02E-7820-494B-8D54-BDD30D614A78}" type="sibTrans" cxnId="{40CDBCF4-FBF1-4491-B7BF-503D7C8F4F55}">
      <dgm:prSet/>
      <dgm:spPr/>
      <dgm:t>
        <a:bodyPr/>
        <a:lstStyle/>
        <a:p>
          <a:endParaRPr lang="en-US" b="1"/>
        </a:p>
      </dgm:t>
    </dgm:pt>
    <dgm:pt modelId="{2507CE7E-AEB9-4F5C-AB9E-C2D6067A09B8}">
      <dgm:prSet phldrT="[Text]"/>
      <dgm:spPr/>
      <dgm:t>
        <a:bodyPr/>
        <a:lstStyle/>
        <a:p>
          <a:r>
            <a:rPr lang="en-US" b="1" dirty="0"/>
            <a:t>Science</a:t>
          </a:r>
        </a:p>
      </dgm:t>
    </dgm:pt>
    <dgm:pt modelId="{3991CF3C-2290-4968-B8FB-2735C9ED5190}" type="parTrans" cxnId="{C8FA1B81-ED19-4EFA-822B-F4CFBAEB1F71}">
      <dgm:prSet/>
      <dgm:spPr/>
      <dgm:t>
        <a:bodyPr/>
        <a:lstStyle/>
        <a:p>
          <a:endParaRPr lang="en-US" b="1"/>
        </a:p>
      </dgm:t>
    </dgm:pt>
    <dgm:pt modelId="{57910B20-79D0-4485-875E-A4D370ADC087}" type="sibTrans" cxnId="{C8FA1B81-ED19-4EFA-822B-F4CFBAEB1F71}">
      <dgm:prSet/>
      <dgm:spPr/>
      <dgm:t>
        <a:bodyPr/>
        <a:lstStyle/>
        <a:p>
          <a:endParaRPr lang="en-US" b="1"/>
        </a:p>
      </dgm:t>
    </dgm:pt>
    <dgm:pt modelId="{9C3576CC-2CBB-4D62-936C-03654D42088A}" type="pres">
      <dgm:prSet presAssocID="{316D7020-257F-403D-A7BC-C4318DC747F5}" presName="compositeShape" presStyleCnt="0">
        <dgm:presLayoutVars>
          <dgm:chMax val="7"/>
          <dgm:dir/>
          <dgm:resizeHandles val="exact"/>
        </dgm:presLayoutVars>
      </dgm:prSet>
      <dgm:spPr/>
    </dgm:pt>
    <dgm:pt modelId="{C944ACFA-0D50-41C4-AF35-F61850F94BB8}" type="pres">
      <dgm:prSet presAssocID="{04E86C41-2804-4784-A61C-28538563F224}" presName="circ1" presStyleLbl="vennNode1" presStyleIdx="0" presStyleCnt="3"/>
      <dgm:spPr/>
    </dgm:pt>
    <dgm:pt modelId="{38822FD2-FDC5-4503-A1F7-28FF7F3BDC31}" type="pres">
      <dgm:prSet presAssocID="{04E86C41-2804-4784-A61C-28538563F224}" presName="circ1Tx" presStyleLbl="revTx" presStyleIdx="0" presStyleCnt="0">
        <dgm:presLayoutVars>
          <dgm:chMax val="0"/>
          <dgm:chPref val="0"/>
          <dgm:bulletEnabled val="1"/>
        </dgm:presLayoutVars>
      </dgm:prSet>
      <dgm:spPr/>
    </dgm:pt>
    <dgm:pt modelId="{5F340A7F-88BB-49AA-9203-3DD604900C7D}" type="pres">
      <dgm:prSet presAssocID="{03EA20A3-0024-4656-B130-087E292BFE6C}" presName="circ2" presStyleLbl="vennNode1" presStyleIdx="1" presStyleCnt="3"/>
      <dgm:spPr/>
    </dgm:pt>
    <dgm:pt modelId="{1311587B-6EC4-40BD-87C6-7452B5283C77}" type="pres">
      <dgm:prSet presAssocID="{03EA20A3-0024-4656-B130-087E292BFE6C}" presName="circ2Tx" presStyleLbl="revTx" presStyleIdx="0" presStyleCnt="0">
        <dgm:presLayoutVars>
          <dgm:chMax val="0"/>
          <dgm:chPref val="0"/>
          <dgm:bulletEnabled val="1"/>
        </dgm:presLayoutVars>
      </dgm:prSet>
      <dgm:spPr/>
    </dgm:pt>
    <dgm:pt modelId="{D3509295-55DA-431A-A380-8FCAE71B4D4A}" type="pres">
      <dgm:prSet presAssocID="{2507CE7E-AEB9-4F5C-AB9E-C2D6067A09B8}" presName="circ3" presStyleLbl="vennNode1" presStyleIdx="2" presStyleCnt="3"/>
      <dgm:spPr/>
    </dgm:pt>
    <dgm:pt modelId="{64FC3D1D-D13B-400C-B421-C9BFB2D94DFF}" type="pres">
      <dgm:prSet presAssocID="{2507CE7E-AEB9-4F5C-AB9E-C2D6067A09B8}" presName="circ3Tx" presStyleLbl="revTx" presStyleIdx="0" presStyleCnt="0">
        <dgm:presLayoutVars>
          <dgm:chMax val="0"/>
          <dgm:chPref val="0"/>
          <dgm:bulletEnabled val="1"/>
        </dgm:presLayoutVars>
      </dgm:prSet>
      <dgm:spPr/>
    </dgm:pt>
  </dgm:ptLst>
  <dgm:cxnLst>
    <dgm:cxn modelId="{5FA09D16-49BA-4340-89F7-05563678A206}" srcId="{316D7020-257F-403D-A7BC-C4318DC747F5}" destId="{04E86C41-2804-4784-A61C-28538563F224}" srcOrd="0" destOrd="0" parTransId="{5BEE7CFB-06F5-48BD-9FCB-4B03D918BEAD}" sibTransId="{C01BF087-89F6-4D9D-84A7-838E1146270D}"/>
    <dgm:cxn modelId="{A0B8DE2A-624F-4307-9328-452FE46BACAA}" type="presOf" srcId="{04E86C41-2804-4784-A61C-28538563F224}" destId="{C944ACFA-0D50-41C4-AF35-F61850F94BB8}" srcOrd="0" destOrd="0" presId="urn:microsoft.com/office/officeart/2005/8/layout/venn1"/>
    <dgm:cxn modelId="{F535B449-8EC1-48DD-BFBD-1CBA0A33E7D1}" type="presOf" srcId="{2507CE7E-AEB9-4F5C-AB9E-C2D6067A09B8}" destId="{D3509295-55DA-431A-A380-8FCAE71B4D4A}" srcOrd="0" destOrd="0" presId="urn:microsoft.com/office/officeart/2005/8/layout/venn1"/>
    <dgm:cxn modelId="{25EE5C50-BD3E-4393-9AAA-D45D1D0EFCF9}" type="presOf" srcId="{04E86C41-2804-4784-A61C-28538563F224}" destId="{38822FD2-FDC5-4503-A1F7-28FF7F3BDC31}" srcOrd="1" destOrd="0" presId="urn:microsoft.com/office/officeart/2005/8/layout/venn1"/>
    <dgm:cxn modelId="{F19E0953-D1DF-4BA6-86C2-999135C7300A}" type="presOf" srcId="{03EA20A3-0024-4656-B130-087E292BFE6C}" destId="{1311587B-6EC4-40BD-87C6-7452B5283C77}" srcOrd="1" destOrd="0" presId="urn:microsoft.com/office/officeart/2005/8/layout/venn1"/>
    <dgm:cxn modelId="{610A1357-9BD3-41C7-A5FB-28050565A022}" type="presOf" srcId="{2507CE7E-AEB9-4F5C-AB9E-C2D6067A09B8}" destId="{64FC3D1D-D13B-400C-B421-C9BFB2D94DFF}" srcOrd="1" destOrd="0" presId="urn:microsoft.com/office/officeart/2005/8/layout/venn1"/>
    <dgm:cxn modelId="{C8FA1B81-ED19-4EFA-822B-F4CFBAEB1F71}" srcId="{316D7020-257F-403D-A7BC-C4318DC747F5}" destId="{2507CE7E-AEB9-4F5C-AB9E-C2D6067A09B8}" srcOrd="2" destOrd="0" parTransId="{3991CF3C-2290-4968-B8FB-2735C9ED5190}" sibTransId="{57910B20-79D0-4485-875E-A4D370ADC087}"/>
    <dgm:cxn modelId="{5676EF96-326C-494A-B018-6381A990F562}" type="presOf" srcId="{03EA20A3-0024-4656-B130-087E292BFE6C}" destId="{5F340A7F-88BB-49AA-9203-3DD604900C7D}" srcOrd="0" destOrd="0" presId="urn:microsoft.com/office/officeart/2005/8/layout/venn1"/>
    <dgm:cxn modelId="{1476A19D-783F-4530-AF9B-0F6B335B6B56}" type="presOf" srcId="{316D7020-257F-403D-A7BC-C4318DC747F5}" destId="{9C3576CC-2CBB-4D62-936C-03654D42088A}" srcOrd="0" destOrd="0" presId="urn:microsoft.com/office/officeart/2005/8/layout/venn1"/>
    <dgm:cxn modelId="{40CDBCF4-FBF1-4491-B7BF-503D7C8F4F55}" srcId="{316D7020-257F-403D-A7BC-C4318DC747F5}" destId="{03EA20A3-0024-4656-B130-087E292BFE6C}" srcOrd="1" destOrd="0" parTransId="{CBCC94C3-260B-42BC-B4C3-B2C64A8602A6}" sibTransId="{29B9E02E-7820-494B-8D54-BDD30D614A78}"/>
    <dgm:cxn modelId="{1B579F75-FCD2-4EA9-90DD-4E3A9FF9DFA9}" type="presParOf" srcId="{9C3576CC-2CBB-4D62-936C-03654D42088A}" destId="{C944ACFA-0D50-41C4-AF35-F61850F94BB8}" srcOrd="0" destOrd="0" presId="urn:microsoft.com/office/officeart/2005/8/layout/venn1"/>
    <dgm:cxn modelId="{853D2EFB-DA2A-40DF-9F97-77A072D34FD3}" type="presParOf" srcId="{9C3576CC-2CBB-4D62-936C-03654D42088A}" destId="{38822FD2-FDC5-4503-A1F7-28FF7F3BDC31}" srcOrd="1" destOrd="0" presId="urn:microsoft.com/office/officeart/2005/8/layout/venn1"/>
    <dgm:cxn modelId="{E7D3A732-1FF7-4874-A820-51B64F744EF8}" type="presParOf" srcId="{9C3576CC-2CBB-4D62-936C-03654D42088A}" destId="{5F340A7F-88BB-49AA-9203-3DD604900C7D}" srcOrd="2" destOrd="0" presId="urn:microsoft.com/office/officeart/2005/8/layout/venn1"/>
    <dgm:cxn modelId="{EC90082B-2076-46E2-AF9E-A121ED2250A7}" type="presParOf" srcId="{9C3576CC-2CBB-4D62-936C-03654D42088A}" destId="{1311587B-6EC4-40BD-87C6-7452B5283C77}" srcOrd="3" destOrd="0" presId="urn:microsoft.com/office/officeart/2005/8/layout/venn1"/>
    <dgm:cxn modelId="{89AAC304-4856-45A8-B6D3-80FD285B0F0C}" type="presParOf" srcId="{9C3576CC-2CBB-4D62-936C-03654D42088A}" destId="{D3509295-55DA-431A-A380-8FCAE71B4D4A}" srcOrd="4" destOrd="0" presId="urn:microsoft.com/office/officeart/2005/8/layout/venn1"/>
    <dgm:cxn modelId="{B1E00A62-AA86-4324-BD28-4668BC4F985D}" type="presParOf" srcId="{9C3576CC-2CBB-4D62-936C-03654D42088A}" destId="{64FC3D1D-D13B-400C-B421-C9BFB2D94DF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F4825-81DB-4F6F-BFD6-A8DF7AA5F84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9FEFA787-56AB-48FD-849E-4231292A97C0}">
      <dgm:prSet/>
      <dgm:spPr/>
      <dgm:t>
        <a:bodyPr/>
        <a:lstStyle/>
        <a:p>
          <a:r>
            <a:rPr lang="en-US" dirty="0"/>
            <a:t>EHR Optimization of Content and Clinical Decision Support</a:t>
          </a:r>
        </a:p>
      </dgm:t>
    </dgm:pt>
    <dgm:pt modelId="{B08069B8-2B0C-4D41-9B03-3260A62138F6}" type="parTrans" cxnId="{414925DC-24E0-4357-9679-E959F8B5FE75}">
      <dgm:prSet/>
      <dgm:spPr/>
      <dgm:t>
        <a:bodyPr/>
        <a:lstStyle/>
        <a:p>
          <a:endParaRPr lang="en-US"/>
        </a:p>
      </dgm:t>
    </dgm:pt>
    <dgm:pt modelId="{5044297E-25B1-41F7-A3DE-1CEB39A62027}" type="sibTrans" cxnId="{414925DC-24E0-4357-9679-E959F8B5FE75}">
      <dgm:prSet/>
      <dgm:spPr/>
      <dgm:t>
        <a:bodyPr/>
        <a:lstStyle/>
        <a:p>
          <a:endParaRPr lang="en-US"/>
        </a:p>
      </dgm:t>
    </dgm:pt>
    <dgm:pt modelId="{0C99DE11-EB6B-450A-9E0A-07B1F20450C7}">
      <dgm:prSet/>
      <dgm:spPr/>
      <dgm:t>
        <a:bodyPr/>
        <a:lstStyle/>
        <a:p>
          <a:r>
            <a:rPr lang="en-US" dirty="0"/>
            <a:t>EHR Usability and Configuration Optimization</a:t>
          </a:r>
        </a:p>
      </dgm:t>
    </dgm:pt>
    <dgm:pt modelId="{C754FAE2-92D7-4D2C-B8C1-519DDEB2426E}" type="parTrans" cxnId="{34F2275B-6BEA-4161-9BDC-0A3A293D4CE3}">
      <dgm:prSet/>
      <dgm:spPr/>
      <dgm:t>
        <a:bodyPr/>
        <a:lstStyle/>
        <a:p>
          <a:endParaRPr lang="en-US"/>
        </a:p>
      </dgm:t>
    </dgm:pt>
    <dgm:pt modelId="{2AB7731D-B697-4367-BFAD-955F8AE10538}" type="sibTrans" cxnId="{34F2275B-6BEA-4161-9BDC-0A3A293D4CE3}">
      <dgm:prSet/>
      <dgm:spPr/>
      <dgm:t>
        <a:bodyPr/>
        <a:lstStyle/>
        <a:p>
          <a:endParaRPr lang="en-US"/>
        </a:p>
      </dgm:t>
    </dgm:pt>
    <dgm:pt modelId="{DB88952E-FCA0-482B-83F2-E0BCC88F6D65}">
      <dgm:prSet/>
      <dgm:spPr/>
      <dgm:t>
        <a:bodyPr/>
        <a:lstStyle/>
        <a:p>
          <a:r>
            <a:rPr lang="en-US" dirty="0"/>
            <a:t>Software Development</a:t>
          </a:r>
        </a:p>
      </dgm:t>
    </dgm:pt>
    <dgm:pt modelId="{C75FF718-4D42-43A8-AC77-59AF9F71C84E}" type="parTrans" cxnId="{826F9A47-AAB9-4CFF-8FBE-49593BB151C1}">
      <dgm:prSet/>
      <dgm:spPr/>
      <dgm:t>
        <a:bodyPr/>
        <a:lstStyle/>
        <a:p>
          <a:endParaRPr lang="en-US"/>
        </a:p>
      </dgm:t>
    </dgm:pt>
    <dgm:pt modelId="{AA614716-6AB0-42E8-AC98-D99EC90606D8}" type="sibTrans" cxnId="{826F9A47-AAB9-4CFF-8FBE-49593BB151C1}">
      <dgm:prSet/>
      <dgm:spPr/>
      <dgm:t>
        <a:bodyPr/>
        <a:lstStyle/>
        <a:p>
          <a:endParaRPr lang="en-US"/>
        </a:p>
      </dgm:t>
    </dgm:pt>
    <dgm:pt modelId="{F0647C23-98D9-4AB1-A1E2-3662A6B32D0A}">
      <dgm:prSet/>
      <dgm:spPr/>
      <dgm:t>
        <a:bodyPr/>
        <a:lstStyle/>
        <a:p>
          <a:r>
            <a:rPr lang="en-US" dirty="0"/>
            <a:t>Data Analytics and Knowledge Management</a:t>
          </a:r>
        </a:p>
      </dgm:t>
    </dgm:pt>
    <dgm:pt modelId="{3F1E2FEA-F736-46F6-AF49-7C48912880AC}" type="parTrans" cxnId="{7C463C2F-DD95-44DA-86EF-E4CBDD56F59B}">
      <dgm:prSet/>
      <dgm:spPr/>
      <dgm:t>
        <a:bodyPr/>
        <a:lstStyle/>
        <a:p>
          <a:endParaRPr lang="en-US"/>
        </a:p>
      </dgm:t>
    </dgm:pt>
    <dgm:pt modelId="{048AAD04-5A8C-454D-B1D7-083C83AEADBE}" type="sibTrans" cxnId="{7C463C2F-DD95-44DA-86EF-E4CBDD56F59B}">
      <dgm:prSet/>
      <dgm:spPr/>
      <dgm:t>
        <a:bodyPr/>
        <a:lstStyle/>
        <a:p>
          <a:endParaRPr lang="en-US"/>
        </a:p>
      </dgm:t>
    </dgm:pt>
    <dgm:pt modelId="{4FC054D1-10F0-494A-80FD-519CF46D58C2}">
      <dgm:prSet/>
      <dgm:spPr/>
      <dgm:t>
        <a:bodyPr/>
        <a:lstStyle/>
        <a:p>
          <a:r>
            <a:rPr lang="en-US" dirty="0"/>
            <a:t>Research Informatics</a:t>
          </a:r>
        </a:p>
      </dgm:t>
    </dgm:pt>
    <dgm:pt modelId="{06E93FFF-F908-4942-ABE9-D71B2D06026E}" type="parTrans" cxnId="{1CC67800-2DB7-4DFA-B102-9080297CB9C3}">
      <dgm:prSet/>
      <dgm:spPr/>
      <dgm:t>
        <a:bodyPr/>
        <a:lstStyle/>
        <a:p>
          <a:endParaRPr lang="en-US"/>
        </a:p>
      </dgm:t>
    </dgm:pt>
    <dgm:pt modelId="{23A029EC-3F57-4EDF-8090-14048B25C52A}" type="sibTrans" cxnId="{1CC67800-2DB7-4DFA-B102-9080297CB9C3}">
      <dgm:prSet/>
      <dgm:spPr/>
      <dgm:t>
        <a:bodyPr/>
        <a:lstStyle/>
        <a:p>
          <a:endParaRPr lang="en-US"/>
        </a:p>
      </dgm:t>
    </dgm:pt>
    <dgm:pt modelId="{711BC00F-D762-4297-AE5D-89A57592135E}">
      <dgm:prSet/>
      <dgm:spPr/>
      <dgm:t>
        <a:bodyPr/>
        <a:lstStyle/>
        <a:p>
          <a:r>
            <a:rPr lang="en-US" dirty="0"/>
            <a:t>Mentorship and Education</a:t>
          </a:r>
        </a:p>
      </dgm:t>
    </dgm:pt>
    <dgm:pt modelId="{61811208-6B16-45CD-A6C1-632EF87C9F43}" type="parTrans" cxnId="{B983045E-69BC-41C7-B20C-04D550AEF25F}">
      <dgm:prSet/>
      <dgm:spPr/>
      <dgm:t>
        <a:bodyPr/>
        <a:lstStyle/>
        <a:p>
          <a:endParaRPr lang="en-US"/>
        </a:p>
      </dgm:t>
    </dgm:pt>
    <dgm:pt modelId="{F4C8CE26-CD17-4402-95D0-6CDDF4A8020F}" type="sibTrans" cxnId="{B983045E-69BC-41C7-B20C-04D550AEF25F}">
      <dgm:prSet/>
      <dgm:spPr/>
      <dgm:t>
        <a:bodyPr/>
        <a:lstStyle/>
        <a:p>
          <a:endParaRPr lang="en-US"/>
        </a:p>
      </dgm:t>
    </dgm:pt>
    <dgm:pt modelId="{693D2DBE-9BE2-42C8-8FF9-FAB40705D1FC}" type="pres">
      <dgm:prSet presAssocID="{DEDF4825-81DB-4F6F-BFD6-A8DF7AA5F840}" presName="root" presStyleCnt="0">
        <dgm:presLayoutVars>
          <dgm:dir/>
          <dgm:resizeHandles val="exact"/>
        </dgm:presLayoutVars>
      </dgm:prSet>
      <dgm:spPr/>
    </dgm:pt>
    <dgm:pt modelId="{56405405-071A-4027-A6E6-1E019CD99E16}" type="pres">
      <dgm:prSet presAssocID="{DEDF4825-81DB-4F6F-BFD6-A8DF7AA5F840}" presName="container" presStyleCnt="0">
        <dgm:presLayoutVars>
          <dgm:dir/>
          <dgm:resizeHandles val="exact"/>
        </dgm:presLayoutVars>
      </dgm:prSet>
      <dgm:spPr/>
    </dgm:pt>
    <dgm:pt modelId="{B5596BBE-7D70-48D3-9117-8A01DC79A476}" type="pres">
      <dgm:prSet presAssocID="{9FEFA787-56AB-48FD-849E-4231292A97C0}" presName="compNode" presStyleCnt="0"/>
      <dgm:spPr/>
    </dgm:pt>
    <dgm:pt modelId="{5B078810-457F-4604-A8AE-40B6BC49B307}" type="pres">
      <dgm:prSet presAssocID="{9FEFA787-56AB-48FD-849E-4231292A97C0}" presName="iconBgRect" presStyleLbl="bgShp" presStyleIdx="0" presStyleCnt="6"/>
      <dgm:spPr/>
    </dgm:pt>
    <dgm:pt modelId="{F7E410D0-C96B-49FB-BCBD-7FCAFEA787E4}" type="pres">
      <dgm:prSet presAssocID="{9FEFA787-56AB-48FD-849E-4231292A97C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D16A9A9-3E30-45AB-897A-DCD09437980A}" type="pres">
      <dgm:prSet presAssocID="{9FEFA787-56AB-48FD-849E-4231292A97C0}" presName="spaceRect" presStyleCnt="0"/>
      <dgm:spPr/>
    </dgm:pt>
    <dgm:pt modelId="{821ACA9F-B79D-4043-B7A9-91820C6420C9}" type="pres">
      <dgm:prSet presAssocID="{9FEFA787-56AB-48FD-849E-4231292A97C0}" presName="textRect" presStyleLbl="revTx" presStyleIdx="0" presStyleCnt="6">
        <dgm:presLayoutVars>
          <dgm:chMax val="1"/>
          <dgm:chPref val="1"/>
        </dgm:presLayoutVars>
      </dgm:prSet>
      <dgm:spPr/>
    </dgm:pt>
    <dgm:pt modelId="{68DE4DB3-4CE0-40A0-9CB4-4C8DED7298FE}" type="pres">
      <dgm:prSet presAssocID="{5044297E-25B1-41F7-A3DE-1CEB39A62027}" presName="sibTrans" presStyleLbl="sibTrans2D1" presStyleIdx="0" presStyleCnt="0"/>
      <dgm:spPr/>
    </dgm:pt>
    <dgm:pt modelId="{2E624080-A571-422B-9F32-D51A53CE5B6E}" type="pres">
      <dgm:prSet presAssocID="{0C99DE11-EB6B-450A-9E0A-07B1F20450C7}" presName="compNode" presStyleCnt="0"/>
      <dgm:spPr/>
    </dgm:pt>
    <dgm:pt modelId="{9230E794-36CE-4393-B556-E2AF178CF3E9}" type="pres">
      <dgm:prSet presAssocID="{0C99DE11-EB6B-450A-9E0A-07B1F20450C7}" presName="iconBgRect" presStyleLbl="bgShp" presStyleIdx="1" presStyleCnt="6"/>
      <dgm:spPr/>
    </dgm:pt>
    <dgm:pt modelId="{57F7F730-5070-4017-AA09-6591E85F42BA}" type="pres">
      <dgm:prSet presAssocID="{0C99DE11-EB6B-450A-9E0A-07B1F20450C7}"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43222F1E-A751-4ACF-9246-C81E07578EE7}" type="pres">
      <dgm:prSet presAssocID="{0C99DE11-EB6B-450A-9E0A-07B1F20450C7}" presName="spaceRect" presStyleCnt="0"/>
      <dgm:spPr/>
    </dgm:pt>
    <dgm:pt modelId="{7EFE5716-7F2E-42F6-9F7C-D928C974D7CD}" type="pres">
      <dgm:prSet presAssocID="{0C99DE11-EB6B-450A-9E0A-07B1F20450C7}" presName="textRect" presStyleLbl="revTx" presStyleIdx="1" presStyleCnt="6">
        <dgm:presLayoutVars>
          <dgm:chMax val="1"/>
          <dgm:chPref val="1"/>
        </dgm:presLayoutVars>
      </dgm:prSet>
      <dgm:spPr/>
    </dgm:pt>
    <dgm:pt modelId="{ED5F009D-D4BA-477C-8272-93C342ED1C9E}" type="pres">
      <dgm:prSet presAssocID="{2AB7731D-B697-4367-BFAD-955F8AE10538}" presName="sibTrans" presStyleLbl="sibTrans2D1" presStyleIdx="0" presStyleCnt="0"/>
      <dgm:spPr/>
    </dgm:pt>
    <dgm:pt modelId="{F3C15F01-D78B-4F88-BE71-13A269953734}" type="pres">
      <dgm:prSet presAssocID="{DB88952E-FCA0-482B-83F2-E0BCC88F6D65}" presName="compNode" presStyleCnt="0"/>
      <dgm:spPr/>
    </dgm:pt>
    <dgm:pt modelId="{D6BDECE3-EB21-4F0B-AC93-A29C805C488C}" type="pres">
      <dgm:prSet presAssocID="{DB88952E-FCA0-482B-83F2-E0BCC88F6D65}" presName="iconBgRect" presStyleLbl="bgShp" presStyleIdx="2" presStyleCnt="6"/>
      <dgm:spPr/>
    </dgm:pt>
    <dgm:pt modelId="{060196FD-7907-4460-AB94-2AA9C2257826}" type="pres">
      <dgm:prSet presAssocID="{DB88952E-FCA0-482B-83F2-E0BCC88F6D65}"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45FCB656-5FDB-490E-9C1E-779019A29AB1}" type="pres">
      <dgm:prSet presAssocID="{DB88952E-FCA0-482B-83F2-E0BCC88F6D65}" presName="spaceRect" presStyleCnt="0"/>
      <dgm:spPr/>
    </dgm:pt>
    <dgm:pt modelId="{4FBDC660-8573-4405-AB5E-EAB0263508A6}" type="pres">
      <dgm:prSet presAssocID="{DB88952E-FCA0-482B-83F2-E0BCC88F6D65}" presName="textRect" presStyleLbl="revTx" presStyleIdx="2" presStyleCnt="6">
        <dgm:presLayoutVars>
          <dgm:chMax val="1"/>
          <dgm:chPref val="1"/>
        </dgm:presLayoutVars>
      </dgm:prSet>
      <dgm:spPr/>
    </dgm:pt>
    <dgm:pt modelId="{3A0EC6D7-A0CD-4C59-90D8-61592679A82B}" type="pres">
      <dgm:prSet presAssocID="{AA614716-6AB0-42E8-AC98-D99EC90606D8}" presName="sibTrans" presStyleLbl="sibTrans2D1" presStyleIdx="0" presStyleCnt="0"/>
      <dgm:spPr/>
    </dgm:pt>
    <dgm:pt modelId="{4FDC038F-5E3B-4B89-B2D6-568FD4DC148B}" type="pres">
      <dgm:prSet presAssocID="{F0647C23-98D9-4AB1-A1E2-3662A6B32D0A}" presName="compNode" presStyleCnt="0"/>
      <dgm:spPr/>
    </dgm:pt>
    <dgm:pt modelId="{F2B82AD7-1346-44C9-A5E2-9771AFF98FFB}" type="pres">
      <dgm:prSet presAssocID="{F0647C23-98D9-4AB1-A1E2-3662A6B32D0A}" presName="iconBgRect" presStyleLbl="bgShp" presStyleIdx="3" presStyleCnt="6"/>
      <dgm:spPr/>
    </dgm:pt>
    <dgm:pt modelId="{D633FC36-D999-43DD-BA9F-B2BCA99813A2}" type="pres">
      <dgm:prSet presAssocID="{F0647C23-98D9-4AB1-A1E2-3662A6B32D0A}"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F33CA195-351F-435F-AD35-D39B9BE5F087}" type="pres">
      <dgm:prSet presAssocID="{F0647C23-98D9-4AB1-A1E2-3662A6B32D0A}" presName="spaceRect" presStyleCnt="0"/>
      <dgm:spPr/>
    </dgm:pt>
    <dgm:pt modelId="{61C2FDF5-A831-4191-8344-07F8CFE43ED5}" type="pres">
      <dgm:prSet presAssocID="{F0647C23-98D9-4AB1-A1E2-3662A6B32D0A}" presName="textRect" presStyleLbl="revTx" presStyleIdx="3" presStyleCnt="6" custScaleX="106503">
        <dgm:presLayoutVars>
          <dgm:chMax val="1"/>
          <dgm:chPref val="1"/>
        </dgm:presLayoutVars>
      </dgm:prSet>
      <dgm:spPr/>
    </dgm:pt>
    <dgm:pt modelId="{52540D40-1E2C-4562-8F6E-F82CCC4ACA7B}" type="pres">
      <dgm:prSet presAssocID="{048AAD04-5A8C-454D-B1D7-083C83AEADBE}" presName="sibTrans" presStyleLbl="sibTrans2D1" presStyleIdx="0" presStyleCnt="0"/>
      <dgm:spPr/>
    </dgm:pt>
    <dgm:pt modelId="{A0FDE11C-5DEC-4C11-9E25-37296F5A72AD}" type="pres">
      <dgm:prSet presAssocID="{4FC054D1-10F0-494A-80FD-519CF46D58C2}" presName="compNode" presStyleCnt="0"/>
      <dgm:spPr/>
    </dgm:pt>
    <dgm:pt modelId="{E86BB4F5-CAF0-4198-8FDF-4B8741ED9E9E}" type="pres">
      <dgm:prSet presAssocID="{4FC054D1-10F0-494A-80FD-519CF46D58C2}" presName="iconBgRect" presStyleLbl="bgShp" presStyleIdx="4" presStyleCnt="6"/>
      <dgm:spPr/>
    </dgm:pt>
    <dgm:pt modelId="{071A6B64-F167-498F-A6FB-AC6E29E780FA}" type="pres">
      <dgm:prSet presAssocID="{4FC054D1-10F0-494A-80FD-519CF46D58C2}"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9EBF805-BBA6-4742-83FE-9D2782F39A7F}" type="pres">
      <dgm:prSet presAssocID="{4FC054D1-10F0-494A-80FD-519CF46D58C2}" presName="spaceRect" presStyleCnt="0"/>
      <dgm:spPr/>
    </dgm:pt>
    <dgm:pt modelId="{98DA21D5-4EFA-4C44-B688-2F98EB5F127F}" type="pres">
      <dgm:prSet presAssocID="{4FC054D1-10F0-494A-80FD-519CF46D58C2}" presName="textRect" presStyleLbl="revTx" presStyleIdx="4" presStyleCnt="6">
        <dgm:presLayoutVars>
          <dgm:chMax val="1"/>
          <dgm:chPref val="1"/>
        </dgm:presLayoutVars>
      </dgm:prSet>
      <dgm:spPr/>
    </dgm:pt>
    <dgm:pt modelId="{2F2BA4F7-5751-4D90-99EB-2F63ED7BB67B}" type="pres">
      <dgm:prSet presAssocID="{23A029EC-3F57-4EDF-8090-14048B25C52A}" presName="sibTrans" presStyleLbl="sibTrans2D1" presStyleIdx="0" presStyleCnt="0"/>
      <dgm:spPr/>
    </dgm:pt>
    <dgm:pt modelId="{FA6A90D4-D890-43BA-86DA-54F8E5E85DF9}" type="pres">
      <dgm:prSet presAssocID="{711BC00F-D762-4297-AE5D-89A57592135E}" presName="compNode" presStyleCnt="0"/>
      <dgm:spPr/>
    </dgm:pt>
    <dgm:pt modelId="{FC2B9CAB-A8EE-4D66-9BD5-7AF2B1F8C187}" type="pres">
      <dgm:prSet presAssocID="{711BC00F-D762-4297-AE5D-89A57592135E}" presName="iconBgRect" presStyleLbl="bgShp" presStyleIdx="5" presStyleCnt="6"/>
      <dgm:spPr/>
    </dgm:pt>
    <dgm:pt modelId="{D5003CE3-57CC-4897-9B87-9E4DEA541C37}" type="pres">
      <dgm:prSet presAssocID="{711BC00F-D762-4297-AE5D-89A57592135E}"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cher"/>
        </a:ext>
      </dgm:extLst>
    </dgm:pt>
    <dgm:pt modelId="{0C7165C6-C202-419C-A58B-780CF09F0C1C}" type="pres">
      <dgm:prSet presAssocID="{711BC00F-D762-4297-AE5D-89A57592135E}" presName="spaceRect" presStyleCnt="0"/>
      <dgm:spPr/>
    </dgm:pt>
    <dgm:pt modelId="{80BBA509-F74D-4778-A459-D08BBC8B0A73}" type="pres">
      <dgm:prSet presAssocID="{711BC00F-D762-4297-AE5D-89A57592135E}" presName="textRect" presStyleLbl="revTx" presStyleIdx="5" presStyleCnt="6">
        <dgm:presLayoutVars>
          <dgm:chMax val="1"/>
          <dgm:chPref val="1"/>
        </dgm:presLayoutVars>
      </dgm:prSet>
      <dgm:spPr/>
    </dgm:pt>
  </dgm:ptLst>
  <dgm:cxnLst>
    <dgm:cxn modelId="{1CC67800-2DB7-4DFA-B102-9080297CB9C3}" srcId="{DEDF4825-81DB-4F6F-BFD6-A8DF7AA5F840}" destId="{4FC054D1-10F0-494A-80FD-519CF46D58C2}" srcOrd="4" destOrd="0" parTransId="{06E93FFF-F908-4942-ABE9-D71B2D06026E}" sibTransId="{23A029EC-3F57-4EDF-8090-14048B25C52A}"/>
    <dgm:cxn modelId="{69D2CF20-3AAF-4E2A-A9A9-0EE8FB53BEC2}" type="presOf" srcId="{2AB7731D-B697-4367-BFAD-955F8AE10538}" destId="{ED5F009D-D4BA-477C-8272-93C342ED1C9E}" srcOrd="0" destOrd="0" presId="urn:microsoft.com/office/officeart/2018/2/layout/IconCircleList"/>
    <dgm:cxn modelId="{79C06F2E-5903-467B-A961-CA1826BDF6D5}" type="presOf" srcId="{DEDF4825-81DB-4F6F-BFD6-A8DF7AA5F840}" destId="{693D2DBE-9BE2-42C8-8FF9-FAB40705D1FC}" srcOrd="0" destOrd="0" presId="urn:microsoft.com/office/officeart/2018/2/layout/IconCircleList"/>
    <dgm:cxn modelId="{7C463C2F-DD95-44DA-86EF-E4CBDD56F59B}" srcId="{DEDF4825-81DB-4F6F-BFD6-A8DF7AA5F840}" destId="{F0647C23-98D9-4AB1-A1E2-3662A6B32D0A}" srcOrd="3" destOrd="0" parTransId="{3F1E2FEA-F736-46F6-AF49-7C48912880AC}" sibTransId="{048AAD04-5A8C-454D-B1D7-083C83AEADBE}"/>
    <dgm:cxn modelId="{34F2275B-6BEA-4161-9BDC-0A3A293D4CE3}" srcId="{DEDF4825-81DB-4F6F-BFD6-A8DF7AA5F840}" destId="{0C99DE11-EB6B-450A-9E0A-07B1F20450C7}" srcOrd="1" destOrd="0" parTransId="{C754FAE2-92D7-4D2C-B8C1-519DDEB2426E}" sibTransId="{2AB7731D-B697-4367-BFAD-955F8AE10538}"/>
    <dgm:cxn modelId="{B983045E-69BC-41C7-B20C-04D550AEF25F}" srcId="{DEDF4825-81DB-4F6F-BFD6-A8DF7AA5F840}" destId="{711BC00F-D762-4297-AE5D-89A57592135E}" srcOrd="5" destOrd="0" parTransId="{61811208-6B16-45CD-A6C1-632EF87C9F43}" sibTransId="{F4C8CE26-CD17-4402-95D0-6CDDF4A8020F}"/>
    <dgm:cxn modelId="{D15ADF62-705D-4F33-93E1-02A9339AD09F}" type="presOf" srcId="{F0647C23-98D9-4AB1-A1E2-3662A6B32D0A}" destId="{61C2FDF5-A831-4191-8344-07F8CFE43ED5}" srcOrd="0" destOrd="0" presId="urn:microsoft.com/office/officeart/2018/2/layout/IconCircleList"/>
    <dgm:cxn modelId="{826F9A47-AAB9-4CFF-8FBE-49593BB151C1}" srcId="{DEDF4825-81DB-4F6F-BFD6-A8DF7AA5F840}" destId="{DB88952E-FCA0-482B-83F2-E0BCC88F6D65}" srcOrd="2" destOrd="0" parTransId="{C75FF718-4D42-43A8-AC77-59AF9F71C84E}" sibTransId="{AA614716-6AB0-42E8-AC98-D99EC90606D8}"/>
    <dgm:cxn modelId="{F0019A85-0E48-4513-B33E-972D6A2657D4}" type="presOf" srcId="{0C99DE11-EB6B-450A-9E0A-07B1F20450C7}" destId="{7EFE5716-7F2E-42F6-9F7C-D928C974D7CD}" srcOrd="0" destOrd="0" presId="urn:microsoft.com/office/officeart/2018/2/layout/IconCircleList"/>
    <dgm:cxn modelId="{3E09F887-48EF-48E7-A183-FB5FAAC8B260}" type="presOf" srcId="{5044297E-25B1-41F7-A3DE-1CEB39A62027}" destId="{68DE4DB3-4CE0-40A0-9CB4-4C8DED7298FE}" srcOrd="0" destOrd="0" presId="urn:microsoft.com/office/officeart/2018/2/layout/IconCircleList"/>
    <dgm:cxn modelId="{D1826388-6BBD-49AB-9ADA-B524DFD57E92}" type="presOf" srcId="{048AAD04-5A8C-454D-B1D7-083C83AEADBE}" destId="{52540D40-1E2C-4562-8F6E-F82CCC4ACA7B}" srcOrd="0" destOrd="0" presId="urn:microsoft.com/office/officeart/2018/2/layout/IconCircleList"/>
    <dgm:cxn modelId="{0D98D2C5-992D-4B3E-90A4-3CEB4E4B0498}" type="presOf" srcId="{711BC00F-D762-4297-AE5D-89A57592135E}" destId="{80BBA509-F74D-4778-A459-D08BBC8B0A73}" srcOrd="0" destOrd="0" presId="urn:microsoft.com/office/officeart/2018/2/layout/IconCircleList"/>
    <dgm:cxn modelId="{5ADF42D4-8248-42E3-BD3F-7D23B097BA54}" type="presOf" srcId="{AA614716-6AB0-42E8-AC98-D99EC90606D8}" destId="{3A0EC6D7-A0CD-4C59-90D8-61592679A82B}" srcOrd="0" destOrd="0" presId="urn:microsoft.com/office/officeart/2018/2/layout/IconCircleList"/>
    <dgm:cxn modelId="{B41A00D7-EE5B-47CE-8B1C-B7FFE3E0DEE4}" type="presOf" srcId="{9FEFA787-56AB-48FD-849E-4231292A97C0}" destId="{821ACA9F-B79D-4043-B7A9-91820C6420C9}" srcOrd="0" destOrd="0" presId="urn:microsoft.com/office/officeart/2018/2/layout/IconCircleList"/>
    <dgm:cxn modelId="{414925DC-24E0-4357-9679-E959F8B5FE75}" srcId="{DEDF4825-81DB-4F6F-BFD6-A8DF7AA5F840}" destId="{9FEFA787-56AB-48FD-849E-4231292A97C0}" srcOrd="0" destOrd="0" parTransId="{B08069B8-2B0C-4D41-9B03-3260A62138F6}" sibTransId="{5044297E-25B1-41F7-A3DE-1CEB39A62027}"/>
    <dgm:cxn modelId="{CD58DBE3-0890-4053-B95A-07ACBA43858C}" type="presOf" srcId="{DB88952E-FCA0-482B-83F2-E0BCC88F6D65}" destId="{4FBDC660-8573-4405-AB5E-EAB0263508A6}" srcOrd="0" destOrd="0" presId="urn:microsoft.com/office/officeart/2018/2/layout/IconCircleList"/>
    <dgm:cxn modelId="{DF7F54EB-655D-49F0-9DD4-CD6E643F4E7D}" type="presOf" srcId="{23A029EC-3F57-4EDF-8090-14048B25C52A}" destId="{2F2BA4F7-5751-4D90-99EB-2F63ED7BB67B}" srcOrd="0" destOrd="0" presId="urn:microsoft.com/office/officeart/2018/2/layout/IconCircleList"/>
    <dgm:cxn modelId="{768BABF4-9B86-49A8-A070-3C12D200BF99}" type="presOf" srcId="{4FC054D1-10F0-494A-80FD-519CF46D58C2}" destId="{98DA21D5-4EFA-4C44-B688-2F98EB5F127F}" srcOrd="0" destOrd="0" presId="urn:microsoft.com/office/officeart/2018/2/layout/IconCircleList"/>
    <dgm:cxn modelId="{FA882D33-CC7F-467E-BB62-0A00709129B1}" type="presParOf" srcId="{693D2DBE-9BE2-42C8-8FF9-FAB40705D1FC}" destId="{56405405-071A-4027-A6E6-1E019CD99E16}" srcOrd="0" destOrd="0" presId="urn:microsoft.com/office/officeart/2018/2/layout/IconCircleList"/>
    <dgm:cxn modelId="{87C237DD-6A02-4C0A-B4E7-D065D1455CBB}" type="presParOf" srcId="{56405405-071A-4027-A6E6-1E019CD99E16}" destId="{B5596BBE-7D70-48D3-9117-8A01DC79A476}" srcOrd="0" destOrd="0" presId="urn:microsoft.com/office/officeart/2018/2/layout/IconCircleList"/>
    <dgm:cxn modelId="{8B014FB6-0121-4EE7-B83E-3A46DA0B7507}" type="presParOf" srcId="{B5596BBE-7D70-48D3-9117-8A01DC79A476}" destId="{5B078810-457F-4604-A8AE-40B6BC49B307}" srcOrd="0" destOrd="0" presId="urn:microsoft.com/office/officeart/2018/2/layout/IconCircleList"/>
    <dgm:cxn modelId="{A897FB50-A754-4E93-BB71-D61D4F308390}" type="presParOf" srcId="{B5596BBE-7D70-48D3-9117-8A01DC79A476}" destId="{F7E410D0-C96B-49FB-BCBD-7FCAFEA787E4}" srcOrd="1" destOrd="0" presId="urn:microsoft.com/office/officeart/2018/2/layout/IconCircleList"/>
    <dgm:cxn modelId="{0EB6B06E-D277-4534-A26C-2069BB73B3E3}" type="presParOf" srcId="{B5596BBE-7D70-48D3-9117-8A01DC79A476}" destId="{8D16A9A9-3E30-45AB-897A-DCD09437980A}" srcOrd="2" destOrd="0" presId="urn:microsoft.com/office/officeart/2018/2/layout/IconCircleList"/>
    <dgm:cxn modelId="{9F89EE85-8586-4A03-8DAB-4B5A94554956}" type="presParOf" srcId="{B5596BBE-7D70-48D3-9117-8A01DC79A476}" destId="{821ACA9F-B79D-4043-B7A9-91820C6420C9}" srcOrd="3" destOrd="0" presId="urn:microsoft.com/office/officeart/2018/2/layout/IconCircleList"/>
    <dgm:cxn modelId="{74B29B79-14E4-4708-B8D8-5B5EDD14282C}" type="presParOf" srcId="{56405405-071A-4027-A6E6-1E019CD99E16}" destId="{68DE4DB3-4CE0-40A0-9CB4-4C8DED7298FE}" srcOrd="1" destOrd="0" presId="urn:microsoft.com/office/officeart/2018/2/layout/IconCircleList"/>
    <dgm:cxn modelId="{3A9EBBF8-13D0-4A49-ABF9-4A8E580430A8}" type="presParOf" srcId="{56405405-071A-4027-A6E6-1E019CD99E16}" destId="{2E624080-A571-422B-9F32-D51A53CE5B6E}" srcOrd="2" destOrd="0" presId="urn:microsoft.com/office/officeart/2018/2/layout/IconCircleList"/>
    <dgm:cxn modelId="{6310E1C3-A7BF-4065-B678-23A8CD088F8F}" type="presParOf" srcId="{2E624080-A571-422B-9F32-D51A53CE5B6E}" destId="{9230E794-36CE-4393-B556-E2AF178CF3E9}" srcOrd="0" destOrd="0" presId="urn:microsoft.com/office/officeart/2018/2/layout/IconCircleList"/>
    <dgm:cxn modelId="{DC37EC1B-B2F9-44AD-BC53-AD5D0DA92038}" type="presParOf" srcId="{2E624080-A571-422B-9F32-D51A53CE5B6E}" destId="{57F7F730-5070-4017-AA09-6591E85F42BA}" srcOrd="1" destOrd="0" presId="urn:microsoft.com/office/officeart/2018/2/layout/IconCircleList"/>
    <dgm:cxn modelId="{CDED6813-39F0-4EE0-9F09-B64B8F2F0E36}" type="presParOf" srcId="{2E624080-A571-422B-9F32-D51A53CE5B6E}" destId="{43222F1E-A751-4ACF-9246-C81E07578EE7}" srcOrd="2" destOrd="0" presId="urn:microsoft.com/office/officeart/2018/2/layout/IconCircleList"/>
    <dgm:cxn modelId="{9F2A374A-9177-40EC-85A4-2910E7B20E76}" type="presParOf" srcId="{2E624080-A571-422B-9F32-D51A53CE5B6E}" destId="{7EFE5716-7F2E-42F6-9F7C-D928C974D7CD}" srcOrd="3" destOrd="0" presId="urn:microsoft.com/office/officeart/2018/2/layout/IconCircleList"/>
    <dgm:cxn modelId="{ED2A9968-6740-4D64-B14D-03227E42AC9D}" type="presParOf" srcId="{56405405-071A-4027-A6E6-1E019CD99E16}" destId="{ED5F009D-D4BA-477C-8272-93C342ED1C9E}" srcOrd="3" destOrd="0" presId="urn:microsoft.com/office/officeart/2018/2/layout/IconCircleList"/>
    <dgm:cxn modelId="{58B7C6FA-C33C-4A22-ABBC-E72FBD497191}" type="presParOf" srcId="{56405405-071A-4027-A6E6-1E019CD99E16}" destId="{F3C15F01-D78B-4F88-BE71-13A269953734}" srcOrd="4" destOrd="0" presId="urn:microsoft.com/office/officeart/2018/2/layout/IconCircleList"/>
    <dgm:cxn modelId="{BC6D936E-126E-4D0A-97B5-56DC3D696D0C}" type="presParOf" srcId="{F3C15F01-D78B-4F88-BE71-13A269953734}" destId="{D6BDECE3-EB21-4F0B-AC93-A29C805C488C}" srcOrd="0" destOrd="0" presId="urn:microsoft.com/office/officeart/2018/2/layout/IconCircleList"/>
    <dgm:cxn modelId="{D65886FF-5F71-4F51-8695-97BEF2A39DF1}" type="presParOf" srcId="{F3C15F01-D78B-4F88-BE71-13A269953734}" destId="{060196FD-7907-4460-AB94-2AA9C2257826}" srcOrd="1" destOrd="0" presId="urn:microsoft.com/office/officeart/2018/2/layout/IconCircleList"/>
    <dgm:cxn modelId="{94A13D38-205C-4501-AAE1-D6A5910620F2}" type="presParOf" srcId="{F3C15F01-D78B-4F88-BE71-13A269953734}" destId="{45FCB656-5FDB-490E-9C1E-779019A29AB1}" srcOrd="2" destOrd="0" presId="urn:microsoft.com/office/officeart/2018/2/layout/IconCircleList"/>
    <dgm:cxn modelId="{72454F05-0648-4883-9708-A39B6F2740BB}" type="presParOf" srcId="{F3C15F01-D78B-4F88-BE71-13A269953734}" destId="{4FBDC660-8573-4405-AB5E-EAB0263508A6}" srcOrd="3" destOrd="0" presId="urn:microsoft.com/office/officeart/2018/2/layout/IconCircleList"/>
    <dgm:cxn modelId="{D2DE8588-4480-4AF1-97FA-60E0D1661B03}" type="presParOf" srcId="{56405405-071A-4027-A6E6-1E019CD99E16}" destId="{3A0EC6D7-A0CD-4C59-90D8-61592679A82B}" srcOrd="5" destOrd="0" presId="urn:microsoft.com/office/officeart/2018/2/layout/IconCircleList"/>
    <dgm:cxn modelId="{90069D41-FD14-4048-AC4F-6E511F0C314A}" type="presParOf" srcId="{56405405-071A-4027-A6E6-1E019CD99E16}" destId="{4FDC038F-5E3B-4B89-B2D6-568FD4DC148B}" srcOrd="6" destOrd="0" presId="urn:microsoft.com/office/officeart/2018/2/layout/IconCircleList"/>
    <dgm:cxn modelId="{12FCA1BF-A9FB-460F-B575-98FE9FFDD36D}" type="presParOf" srcId="{4FDC038F-5E3B-4B89-B2D6-568FD4DC148B}" destId="{F2B82AD7-1346-44C9-A5E2-9771AFF98FFB}" srcOrd="0" destOrd="0" presId="urn:microsoft.com/office/officeart/2018/2/layout/IconCircleList"/>
    <dgm:cxn modelId="{1BCAB822-C27A-47A4-89E9-B062AEEF910A}" type="presParOf" srcId="{4FDC038F-5E3B-4B89-B2D6-568FD4DC148B}" destId="{D633FC36-D999-43DD-BA9F-B2BCA99813A2}" srcOrd="1" destOrd="0" presId="urn:microsoft.com/office/officeart/2018/2/layout/IconCircleList"/>
    <dgm:cxn modelId="{7E2D57F2-9816-4421-A98E-969E996097F7}" type="presParOf" srcId="{4FDC038F-5E3B-4B89-B2D6-568FD4DC148B}" destId="{F33CA195-351F-435F-AD35-D39B9BE5F087}" srcOrd="2" destOrd="0" presId="urn:microsoft.com/office/officeart/2018/2/layout/IconCircleList"/>
    <dgm:cxn modelId="{86C41E96-15B4-4987-B6C9-896FDF496CA3}" type="presParOf" srcId="{4FDC038F-5E3B-4B89-B2D6-568FD4DC148B}" destId="{61C2FDF5-A831-4191-8344-07F8CFE43ED5}" srcOrd="3" destOrd="0" presId="urn:microsoft.com/office/officeart/2018/2/layout/IconCircleList"/>
    <dgm:cxn modelId="{BCB6B237-100A-43F0-8CC0-530C6DEA302F}" type="presParOf" srcId="{56405405-071A-4027-A6E6-1E019CD99E16}" destId="{52540D40-1E2C-4562-8F6E-F82CCC4ACA7B}" srcOrd="7" destOrd="0" presId="urn:microsoft.com/office/officeart/2018/2/layout/IconCircleList"/>
    <dgm:cxn modelId="{EDE5358D-08F9-4170-88F8-E1469EE33B07}" type="presParOf" srcId="{56405405-071A-4027-A6E6-1E019CD99E16}" destId="{A0FDE11C-5DEC-4C11-9E25-37296F5A72AD}" srcOrd="8" destOrd="0" presId="urn:microsoft.com/office/officeart/2018/2/layout/IconCircleList"/>
    <dgm:cxn modelId="{2642797B-FF8A-47F0-8644-F3EBC45597BA}" type="presParOf" srcId="{A0FDE11C-5DEC-4C11-9E25-37296F5A72AD}" destId="{E86BB4F5-CAF0-4198-8FDF-4B8741ED9E9E}" srcOrd="0" destOrd="0" presId="urn:microsoft.com/office/officeart/2018/2/layout/IconCircleList"/>
    <dgm:cxn modelId="{8CC3ACBB-56CF-4F34-9939-5E28B97E8D00}" type="presParOf" srcId="{A0FDE11C-5DEC-4C11-9E25-37296F5A72AD}" destId="{071A6B64-F167-498F-A6FB-AC6E29E780FA}" srcOrd="1" destOrd="0" presId="urn:microsoft.com/office/officeart/2018/2/layout/IconCircleList"/>
    <dgm:cxn modelId="{1984C5F5-7265-4687-9C1C-5C6EF4AACD85}" type="presParOf" srcId="{A0FDE11C-5DEC-4C11-9E25-37296F5A72AD}" destId="{69EBF805-BBA6-4742-83FE-9D2782F39A7F}" srcOrd="2" destOrd="0" presId="urn:microsoft.com/office/officeart/2018/2/layout/IconCircleList"/>
    <dgm:cxn modelId="{FA47B063-1668-4DD9-BB83-2D7E2E80C03C}" type="presParOf" srcId="{A0FDE11C-5DEC-4C11-9E25-37296F5A72AD}" destId="{98DA21D5-4EFA-4C44-B688-2F98EB5F127F}" srcOrd="3" destOrd="0" presId="urn:microsoft.com/office/officeart/2018/2/layout/IconCircleList"/>
    <dgm:cxn modelId="{22D47098-0841-40F7-94B1-F751B99F0072}" type="presParOf" srcId="{56405405-071A-4027-A6E6-1E019CD99E16}" destId="{2F2BA4F7-5751-4D90-99EB-2F63ED7BB67B}" srcOrd="9" destOrd="0" presId="urn:microsoft.com/office/officeart/2018/2/layout/IconCircleList"/>
    <dgm:cxn modelId="{B8C6C60A-B164-48E0-A768-15707150197C}" type="presParOf" srcId="{56405405-071A-4027-A6E6-1E019CD99E16}" destId="{FA6A90D4-D890-43BA-86DA-54F8E5E85DF9}" srcOrd="10" destOrd="0" presId="urn:microsoft.com/office/officeart/2018/2/layout/IconCircleList"/>
    <dgm:cxn modelId="{233A1C2B-6B56-489B-A806-C2C31C51C4F5}" type="presParOf" srcId="{FA6A90D4-D890-43BA-86DA-54F8E5E85DF9}" destId="{FC2B9CAB-A8EE-4D66-9BD5-7AF2B1F8C187}" srcOrd="0" destOrd="0" presId="urn:microsoft.com/office/officeart/2018/2/layout/IconCircleList"/>
    <dgm:cxn modelId="{B7BDCAD9-9E75-452E-B933-5B57461F7008}" type="presParOf" srcId="{FA6A90D4-D890-43BA-86DA-54F8E5E85DF9}" destId="{D5003CE3-57CC-4897-9B87-9E4DEA541C37}" srcOrd="1" destOrd="0" presId="urn:microsoft.com/office/officeart/2018/2/layout/IconCircleList"/>
    <dgm:cxn modelId="{5F16C38A-88AF-4578-9A9E-4E995424F9D7}" type="presParOf" srcId="{FA6A90D4-D890-43BA-86DA-54F8E5E85DF9}" destId="{0C7165C6-C202-419C-A58B-780CF09F0C1C}" srcOrd="2" destOrd="0" presId="urn:microsoft.com/office/officeart/2018/2/layout/IconCircleList"/>
    <dgm:cxn modelId="{012F7D8C-CB83-4C77-A5FC-2204576F456A}" type="presParOf" srcId="{FA6A90D4-D890-43BA-86DA-54F8E5E85DF9}" destId="{80BBA509-F74D-4778-A459-D08BBC8B0A7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4ACFA-0D50-41C4-AF35-F61850F94BB8}">
      <dsp:nvSpPr>
        <dsp:cNvPr id="0" name=""/>
        <dsp:cNvSpPr/>
      </dsp:nvSpPr>
      <dsp:spPr>
        <a:xfrm>
          <a:off x="1152525" y="39290"/>
          <a:ext cx="1885949" cy="188594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Health IT</a:t>
          </a:r>
        </a:p>
      </dsp:txBody>
      <dsp:txXfrm>
        <a:off x="1403985" y="369331"/>
        <a:ext cx="1383029" cy="848677"/>
      </dsp:txXfrm>
    </dsp:sp>
    <dsp:sp modelId="{5F340A7F-88BB-49AA-9203-3DD604900C7D}">
      <dsp:nvSpPr>
        <dsp:cNvPr id="0" name=""/>
        <dsp:cNvSpPr/>
      </dsp:nvSpPr>
      <dsp:spPr>
        <a:xfrm>
          <a:off x="1833038" y="1218008"/>
          <a:ext cx="1885949" cy="188594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Quality/Safety</a:t>
          </a:r>
        </a:p>
      </dsp:txBody>
      <dsp:txXfrm>
        <a:off x="2409824" y="1705212"/>
        <a:ext cx="1131569" cy="1037272"/>
      </dsp:txXfrm>
    </dsp:sp>
    <dsp:sp modelId="{D3509295-55DA-431A-A380-8FCAE71B4D4A}">
      <dsp:nvSpPr>
        <dsp:cNvPr id="0" name=""/>
        <dsp:cNvSpPr/>
      </dsp:nvSpPr>
      <dsp:spPr>
        <a:xfrm>
          <a:off x="472011" y="1218008"/>
          <a:ext cx="1885949" cy="188594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t>Science</a:t>
          </a:r>
        </a:p>
      </dsp:txBody>
      <dsp:txXfrm>
        <a:off x="649605" y="1705212"/>
        <a:ext cx="1131569" cy="1037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78810-457F-4604-A8AE-40B6BC49B307}">
      <dsp:nvSpPr>
        <dsp:cNvPr id="0" name=""/>
        <dsp:cNvSpPr/>
      </dsp:nvSpPr>
      <dsp:spPr>
        <a:xfrm>
          <a:off x="1290980" y="70675"/>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410D0-C96B-49FB-BCBD-7FCAFEA787E4}">
      <dsp:nvSpPr>
        <dsp:cNvPr id="0" name=""/>
        <dsp:cNvSpPr/>
      </dsp:nvSpPr>
      <dsp:spPr>
        <a:xfrm>
          <a:off x="1452707" y="232402"/>
          <a:ext cx="446674" cy="4466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1ACA9F-B79D-4043-B7A9-91820C6420C9}">
      <dsp:nvSpPr>
        <dsp:cNvPr id="0" name=""/>
        <dsp:cNvSpPr/>
      </dsp:nvSpPr>
      <dsp:spPr>
        <a:xfrm>
          <a:off x="2226135" y="70675"/>
          <a:ext cx="1815301"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EHR Optimization of Content and Clinical Decision Support</a:t>
          </a:r>
        </a:p>
      </dsp:txBody>
      <dsp:txXfrm>
        <a:off x="2226135" y="70675"/>
        <a:ext cx="1815301" cy="770127"/>
      </dsp:txXfrm>
    </dsp:sp>
    <dsp:sp modelId="{9230E794-36CE-4393-B556-E2AF178CF3E9}">
      <dsp:nvSpPr>
        <dsp:cNvPr id="0" name=""/>
        <dsp:cNvSpPr/>
      </dsp:nvSpPr>
      <dsp:spPr>
        <a:xfrm>
          <a:off x="4357738" y="70675"/>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7F730-5070-4017-AA09-6591E85F42BA}">
      <dsp:nvSpPr>
        <dsp:cNvPr id="0" name=""/>
        <dsp:cNvSpPr/>
      </dsp:nvSpPr>
      <dsp:spPr>
        <a:xfrm>
          <a:off x="4519465" y="232402"/>
          <a:ext cx="446674" cy="4466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FE5716-7F2E-42F6-9F7C-D928C974D7CD}">
      <dsp:nvSpPr>
        <dsp:cNvPr id="0" name=""/>
        <dsp:cNvSpPr/>
      </dsp:nvSpPr>
      <dsp:spPr>
        <a:xfrm>
          <a:off x="5292894" y="70675"/>
          <a:ext cx="1815301"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EHR Usability and Configuration Optimization</a:t>
          </a:r>
        </a:p>
      </dsp:txBody>
      <dsp:txXfrm>
        <a:off x="5292894" y="70675"/>
        <a:ext cx="1815301" cy="770127"/>
      </dsp:txXfrm>
    </dsp:sp>
    <dsp:sp modelId="{D6BDECE3-EB21-4F0B-AC93-A29C805C488C}">
      <dsp:nvSpPr>
        <dsp:cNvPr id="0" name=""/>
        <dsp:cNvSpPr/>
      </dsp:nvSpPr>
      <dsp:spPr>
        <a:xfrm>
          <a:off x="1290980" y="1472310"/>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196FD-7907-4460-AB94-2AA9C2257826}">
      <dsp:nvSpPr>
        <dsp:cNvPr id="0" name=""/>
        <dsp:cNvSpPr/>
      </dsp:nvSpPr>
      <dsp:spPr>
        <a:xfrm>
          <a:off x="1452707" y="1634037"/>
          <a:ext cx="446674" cy="44667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BDC660-8573-4405-AB5E-EAB0263508A6}">
      <dsp:nvSpPr>
        <dsp:cNvPr id="0" name=""/>
        <dsp:cNvSpPr/>
      </dsp:nvSpPr>
      <dsp:spPr>
        <a:xfrm>
          <a:off x="2226135" y="1472310"/>
          <a:ext cx="1815301"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Software Development</a:t>
          </a:r>
        </a:p>
      </dsp:txBody>
      <dsp:txXfrm>
        <a:off x="2226135" y="1472310"/>
        <a:ext cx="1815301" cy="770127"/>
      </dsp:txXfrm>
    </dsp:sp>
    <dsp:sp modelId="{F2B82AD7-1346-44C9-A5E2-9771AFF98FFB}">
      <dsp:nvSpPr>
        <dsp:cNvPr id="0" name=""/>
        <dsp:cNvSpPr/>
      </dsp:nvSpPr>
      <dsp:spPr>
        <a:xfrm>
          <a:off x="4357738" y="1472310"/>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3FC36-D999-43DD-BA9F-B2BCA99813A2}">
      <dsp:nvSpPr>
        <dsp:cNvPr id="0" name=""/>
        <dsp:cNvSpPr/>
      </dsp:nvSpPr>
      <dsp:spPr>
        <a:xfrm>
          <a:off x="4519465" y="1634037"/>
          <a:ext cx="446674" cy="44667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C2FDF5-A831-4191-8344-07F8CFE43ED5}">
      <dsp:nvSpPr>
        <dsp:cNvPr id="0" name=""/>
        <dsp:cNvSpPr/>
      </dsp:nvSpPr>
      <dsp:spPr>
        <a:xfrm>
          <a:off x="5233869" y="1472310"/>
          <a:ext cx="1933350"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Data Analytics and Knowledge Management</a:t>
          </a:r>
        </a:p>
      </dsp:txBody>
      <dsp:txXfrm>
        <a:off x="5233869" y="1472310"/>
        <a:ext cx="1933350" cy="770127"/>
      </dsp:txXfrm>
    </dsp:sp>
    <dsp:sp modelId="{E86BB4F5-CAF0-4198-8FDF-4B8741ED9E9E}">
      <dsp:nvSpPr>
        <dsp:cNvPr id="0" name=""/>
        <dsp:cNvSpPr/>
      </dsp:nvSpPr>
      <dsp:spPr>
        <a:xfrm>
          <a:off x="1290980" y="2873945"/>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A6B64-F167-498F-A6FB-AC6E29E780FA}">
      <dsp:nvSpPr>
        <dsp:cNvPr id="0" name=""/>
        <dsp:cNvSpPr/>
      </dsp:nvSpPr>
      <dsp:spPr>
        <a:xfrm>
          <a:off x="1452707" y="3035672"/>
          <a:ext cx="446674" cy="44667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DA21D5-4EFA-4C44-B688-2F98EB5F127F}">
      <dsp:nvSpPr>
        <dsp:cNvPr id="0" name=""/>
        <dsp:cNvSpPr/>
      </dsp:nvSpPr>
      <dsp:spPr>
        <a:xfrm>
          <a:off x="2226135" y="2873945"/>
          <a:ext cx="1815301"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Research Informatics</a:t>
          </a:r>
        </a:p>
      </dsp:txBody>
      <dsp:txXfrm>
        <a:off x="2226135" y="2873945"/>
        <a:ext cx="1815301" cy="770127"/>
      </dsp:txXfrm>
    </dsp:sp>
    <dsp:sp modelId="{FC2B9CAB-A8EE-4D66-9BD5-7AF2B1F8C187}">
      <dsp:nvSpPr>
        <dsp:cNvPr id="0" name=""/>
        <dsp:cNvSpPr/>
      </dsp:nvSpPr>
      <dsp:spPr>
        <a:xfrm>
          <a:off x="4357738" y="2873945"/>
          <a:ext cx="770127" cy="770127"/>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03CE3-57CC-4897-9B87-9E4DEA541C37}">
      <dsp:nvSpPr>
        <dsp:cNvPr id="0" name=""/>
        <dsp:cNvSpPr/>
      </dsp:nvSpPr>
      <dsp:spPr>
        <a:xfrm>
          <a:off x="4519465" y="3035672"/>
          <a:ext cx="446674" cy="44667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BBA509-F74D-4778-A459-D08BBC8B0A73}">
      <dsp:nvSpPr>
        <dsp:cNvPr id="0" name=""/>
        <dsp:cNvSpPr/>
      </dsp:nvSpPr>
      <dsp:spPr>
        <a:xfrm>
          <a:off x="5292894" y="2873945"/>
          <a:ext cx="1815301" cy="770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Mentorship and Education</a:t>
          </a:r>
        </a:p>
      </dsp:txBody>
      <dsp:txXfrm>
        <a:off x="5292894" y="2873945"/>
        <a:ext cx="1815301" cy="7701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C0C43-9E43-3C4E-9473-C0EF4237C191}" type="datetimeFigureOut">
              <a:rPr lang="en-US" smtClean="0"/>
              <a:pPr/>
              <a:t>1/27/2025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4D874-490E-FA4F-B5B4-A0A60827D2E5}" type="slidenum">
              <a:rPr lang="en-US" smtClean="0"/>
              <a:pPr/>
              <a:t>‹#›</a:t>
            </a:fld>
            <a:endParaRPr lang="en-US"/>
          </a:p>
        </p:txBody>
      </p:sp>
    </p:spTree>
    <p:extLst>
      <p:ext uri="{BB962C8B-B14F-4D97-AF65-F5344CB8AC3E}">
        <p14:creationId xmlns:p14="http://schemas.microsoft.com/office/powerpoint/2010/main" val="2582830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AJTackett@uams.edu"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7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77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70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65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08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6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6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6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23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28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85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18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30</a:t>
            </a:fld>
            <a:endParaRPr lang="en-US" dirty="0"/>
          </a:p>
        </p:txBody>
      </p:sp>
    </p:spTree>
    <p:extLst>
      <p:ext uri="{BB962C8B-B14F-4D97-AF65-F5344CB8AC3E}">
        <p14:creationId xmlns:p14="http://schemas.microsoft.com/office/powerpoint/2010/main" val="1642247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4D874-490E-FA4F-B5B4-A0A60827D2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9057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four-story Research Institute Building on the Arkansas Children’s Hospital</a:t>
            </a:r>
            <a:r>
              <a:rPr lang="en-US" sz="1200" kern="1200" baseline="0" dirty="0">
                <a:solidFill>
                  <a:schemeClr val="tx1"/>
                </a:solidFill>
                <a:effectLst/>
                <a:latin typeface="+mn-lt"/>
                <a:ea typeface="+mn-ea"/>
                <a:cs typeface="+mn-cs"/>
              </a:rPr>
              <a:t> campus </a:t>
            </a:r>
            <a:r>
              <a:rPr lang="en-US" sz="1200" kern="1200" dirty="0">
                <a:solidFill>
                  <a:schemeClr val="tx1"/>
                </a:solidFill>
                <a:effectLst/>
                <a:latin typeface="+mn-lt"/>
                <a:ea typeface="+mn-ea"/>
                <a:cs typeface="+mn-cs"/>
              </a:rPr>
              <a:t>is the central location of ACRI administrative offices and houses researcher offices, conference space, state-of-the-art laboratories, and ACRI’s animal facility.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ACRI’s animal</a:t>
            </a:r>
            <a:r>
              <a:rPr lang="en-US" sz="1200" kern="1200" baseline="0" dirty="0">
                <a:solidFill>
                  <a:schemeClr val="tx1"/>
                </a:solidFill>
                <a:effectLst/>
                <a:latin typeface="+mn-lt"/>
                <a:ea typeface="+mn-ea"/>
                <a:cs typeface="+mn-cs"/>
              </a:rPr>
              <a:t> facility is accredited by the </a:t>
            </a:r>
            <a:r>
              <a:rPr lang="en-US" sz="1200" dirty="0">
                <a:solidFill>
                  <a:schemeClr val="bg1"/>
                </a:solidFill>
                <a:effectLst>
                  <a:outerShdw blurRad="38100" dist="38100" dir="2700000" algn="tl">
                    <a:srgbClr val="000000">
                      <a:alpha val="43137"/>
                    </a:srgbClr>
                  </a:outerShdw>
                </a:effectLst>
              </a:rPr>
              <a:t>Association for Assessment and Accreditation of Laboratory Animal Care.  AAALAC accreditation is</a:t>
            </a:r>
            <a:r>
              <a:rPr lang="en-US" sz="1200" baseline="0" dirty="0">
                <a:solidFill>
                  <a:schemeClr val="bg1"/>
                </a:solidFill>
                <a:effectLst>
                  <a:outerShdw blurRad="38100" dist="38100" dir="2700000" algn="tl">
                    <a:srgbClr val="000000">
                      <a:alpha val="43137"/>
                    </a:srgbClr>
                  </a:outerShdw>
                </a:effectLst>
              </a:rPr>
              <a:t> important because it demonstrates quality, promotes scientific validity, demonstrates accountability, and stimulates continuous improvement. </a:t>
            </a:r>
            <a:endParaRPr lang="en-US" sz="1200" dirty="0">
              <a:solidFill>
                <a:schemeClr val="bg1"/>
              </a:solidFill>
              <a:effectLst>
                <a:outerShdw blurRad="38100" dist="38100" dir="2700000" algn="tl">
                  <a:srgbClr val="000000">
                    <a:alpha val="43137"/>
                  </a:srgbClr>
                </a:outerShdw>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32</a:t>
            </a:fld>
            <a:endParaRPr lang="en-US" dirty="0"/>
          </a:p>
        </p:txBody>
      </p:sp>
    </p:spTree>
    <p:extLst>
      <p:ext uri="{BB962C8B-B14F-4D97-AF65-F5344CB8AC3E}">
        <p14:creationId xmlns:p14="http://schemas.microsoft.com/office/powerpoint/2010/main" val="284839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Clinical trial research is a vital part of health care today.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researchers conduct their clinical trials at ACRI’s Pediatric Clinical Research Unit. </a:t>
            </a:r>
            <a:r>
              <a:rPr lang="en-US" sz="1200" kern="1200" baseline="0" dirty="0">
                <a:solidFill>
                  <a:schemeClr val="tx1"/>
                </a:solidFill>
                <a:effectLst/>
                <a:latin typeface="+mn-lt"/>
                <a:ea typeface="+mn-ea"/>
                <a:cs typeface="+mn-cs"/>
              </a:rPr>
              <a:t>The PCRU is </a:t>
            </a:r>
            <a:r>
              <a:rPr lang="en-US" sz="1200" kern="1200" dirty="0">
                <a:solidFill>
                  <a:schemeClr val="tx1"/>
                </a:solidFill>
                <a:effectLst/>
                <a:latin typeface="+mn-lt"/>
                <a:ea typeface="+mn-ea"/>
                <a:cs typeface="+mn-cs"/>
              </a:rPr>
              <a:t>located on the second floor of the Main Hospital Building at ACH.  This unit is centrally located and </a:t>
            </a:r>
            <a:r>
              <a:rPr lang="en-US" sz="1200" kern="1200" baseline="0" dirty="0">
                <a:solidFill>
                  <a:schemeClr val="tx1"/>
                </a:solidFill>
                <a:effectLst/>
                <a:latin typeface="+mn-lt"/>
                <a:ea typeface="+mn-ea"/>
                <a:cs typeface="+mn-cs"/>
              </a:rPr>
              <a:t>provides space for clinical trials and </a:t>
            </a:r>
            <a:r>
              <a:rPr lang="en-US" sz="1200" kern="1200" dirty="0">
                <a:solidFill>
                  <a:schemeClr val="tx1"/>
                </a:solidFill>
                <a:effectLst/>
                <a:latin typeface="+mn-lt"/>
                <a:ea typeface="+mn-ea"/>
                <a:cs typeface="+mn-cs"/>
              </a:rPr>
              <a:t>ensures that research participants are a part from acutely ill hospitalized patients.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ACRI offers a staff of qualified nurse research coordinators to assist investigators in the PCRU as well as on-site Research.</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34</a:t>
            </a:fld>
            <a:endParaRPr lang="en-US" dirty="0"/>
          </a:p>
        </p:txBody>
      </p:sp>
    </p:spTree>
    <p:extLst>
      <p:ext uri="{BB962C8B-B14F-4D97-AF65-F5344CB8AC3E}">
        <p14:creationId xmlns:p14="http://schemas.microsoft.com/office/powerpoint/2010/main" val="287174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4D874-490E-FA4F-B5B4-A0A60827D2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136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Nick- REDCap administrator</a:t>
            </a:r>
          </a:p>
          <a:p>
            <a:r>
              <a:rPr lang="en-US" dirty="0"/>
              <a:t>Robbie Robinette-</a:t>
            </a:r>
            <a:r>
              <a:rPr lang="en-US" baseline="0" dirty="0"/>
              <a:t> Research Information Systems (CTMS/Project Tracking)</a:t>
            </a:r>
          </a:p>
          <a:p>
            <a:r>
              <a:rPr lang="en-US" baseline="0" dirty="0"/>
              <a:t>Judy Allen – Research EPIC analyst</a:t>
            </a:r>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36</a:t>
            </a:fld>
            <a:endParaRPr lang="en-US" dirty="0"/>
          </a:p>
        </p:txBody>
      </p:sp>
    </p:spTree>
    <p:extLst>
      <p:ext uri="{BB962C8B-B14F-4D97-AF65-F5344CB8AC3E}">
        <p14:creationId xmlns:p14="http://schemas.microsoft.com/office/powerpoint/2010/main" val="2853938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 Nick- REDCap administrator</a:t>
            </a:r>
          </a:p>
          <a:p>
            <a:r>
              <a:rPr lang="en-US" dirty="0"/>
              <a:t>Robbie Robinette-</a:t>
            </a:r>
            <a:r>
              <a:rPr lang="en-US" baseline="0" dirty="0"/>
              <a:t> Research Information Systems (CTMS/Project Tracking)</a:t>
            </a:r>
          </a:p>
          <a:p>
            <a:r>
              <a:rPr lang="en-US" baseline="0" dirty="0"/>
              <a:t>Judy Allen – Research EPIC analyst</a:t>
            </a:r>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37</a:t>
            </a:fld>
            <a:endParaRPr lang="en-US" dirty="0"/>
          </a:p>
        </p:txBody>
      </p:sp>
    </p:spTree>
    <p:extLst>
      <p:ext uri="{BB962C8B-B14F-4D97-AF65-F5344CB8AC3E}">
        <p14:creationId xmlns:p14="http://schemas.microsoft.com/office/powerpoint/2010/main" val="2210976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ACRI offers intramural competitive grant programs for its research community. The grant programs assist and encourage researchers of all levels of experience from beginning researchers to experienced researchers. Each program has specific research goals, eligibility requirements, and funding support. </a:t>
            </a:r>
            <a:endParaRPr lang="en-US" dirty="0">
              <a:latin typeface="+mn-lt"/>
            </a:endParaRPr>
          </a:p>
        </p:txBody>
      </p:sp>
      <p:sp>
        <p:nvSpPr>
          <p:cNvPr id="4" name="Slide Number Placeholder 3"/>
          <p:cNvSpPr>
            <a:spLocks noGrp="1"/>
          </p:cNvSpPr>
          <p:nvPr>
            <p:ph type="sldNum" sz="quarter" idx="10"/>
          </p:nvPr>
        </p:nvSpPr>
        <p:spPr/>
        <p:txBody>
          <a:bodyPr/>
          <a:lstStyle/>
          <a:p>
            <a:fld id="{8244D874-490E-FA4F-B5B4-A0A60827D2E5}" type="slidenum">
              <a:rPr lang="en-US" smtClean="0"/>
              <a:pPr/>
              <a:t>38</a:t>
            </a:fld>
            <a:endParaRPr lang="en-US" dirty="0"/>
          </a:p>
        </p:txBody>
      </p:sp>
    </p:spTree>
    <p:extLst>
      <p:ext uri="{BB962C8B-B14F-4D97-AF65-F5344CB8AC3E}">
        <p14:creationId xmlns:p14="http://schemas.microsoft.com/office/powerpoint/2010/main" val="2407640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generous gift from a private donor endows the Marion B. Lyon New Scientist Development Program.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award promotes the career development of young investigators who are initiating independent research careers, but have not yet received NIH funding.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year, two awards in the amount of $75,000 (up to two years) are available on a competitive basis. </a:t>
            </a:r>
            <a:endParaRPr lang="en-US" dirty="0">
              <a:latin typeface="+mn-lt"/>
            </a:endParaRPr>
          </a:p>
        </p:txBody>
      </p:sp>
      <p:sp>
        <p:nvSpPr>
          <p:cNvPr id="4" name="Slide Number Placeholder 3"/>
          <p:cNvSpPr>
            <a:spLocks noGrp="1"/>
          </p:cNvSpPr>
          <p:nvPr>
            <p:ph type="sldNum" sz="quarter" idx="10"/>
          </p:nvPr>
        </p:nvSpPr>
        <p:spPr/>
        <p:txBody>
          <a:bodyPr/>
          <a:lstStyle/>
          <a:p>
            <a:fld id="{8244D874-490E-FA4F-B5B4-A0A60827D2E5}" type="slidenum">
              <a:rPr lang="en-US" smtClean="0"/>
              <a:pPr/>
              <a:t>40</a:t>
            </a:fld>
            <a:endParaRPr lang="en-US" dirty="0"/>
          </a:p>
        </p:txBody>
      </p:sp>
    </p:spTree>
    <p:extLst>
      <p:ext uri="{BB962C8B-B14F-4D97-AF65-F5344CB8AC3E}">
        <p14:creationId xmlns:p14="http://schemas.microsoft.com/office/powerpoint/2010/main" val="3172757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Arkansas Children’s is one of five member organizations of the Arkansas Biosciences Institute (ABI), created as the major research component of the Tobacco Settlement Proceeds Act of 2000. ABI research focuses on agriculture and basic and clinical scientific research that will lead to health improvement, especially in the area of tobacco-related diseases. To comply with the enabling legislation, ACRI established the ACRI/ABI Competitive Research Grant Program to provide support to a wide range of ACRI researchers among various award categories. </a:t>
            </a:r>
          </a:p>
          <a:p>
            <a:r>
              <a:rPr lang="en-US" sz="1200" b="1" i="1" u="none" strike="noStrike" kern="1200" baseline="0" dirty="0">
                <a:solidFill>
                  <a:schemeClr val="tx1"/>
                </a:solidFill>
                <a:latin typeface="+mn-lt"/>
                <a:ea typeface="+mn-ea"/>
                <a:cs typeface="+mn-cs"/>
              </a:rPr>
              <a:t>ACRI/ABI Investigator-Initiated Research Grants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ACRI/ABI Investigator-Initiated Research grant program encourages exploratory/developmental research by providing support for the early and conceptual stages of project development. Grant applications must focus upon novel, original research that is directly relevant to the development and/or health of infants, children, or adolescents. The two-year awards are a maximum of $75,000 total ($37,500 per year). </a:t>
            </a:r>
          </a:p>
          <a:p>
            <a:r>
              <a:rPr lang="en-US" sz="1200" b="1" i="1" u="none" strike="noStrike" kern="1200" baseline="0" dirty="0">
                <a:solidFill>
                  <a:schemeClr val="tx1"/>
                </a:solidFill>
                <a:latin typeface="+mn-lt"/>
                <a:ea typeface="+mn-ea"/>
                <a:cs typeface="+mn-cs"/>
              </a:rPr>
              <a:t>ACRI/ABI Postgraduate Research Grants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ACRI/ABI Postgraduate grant program supports investigator-initiated, hypothesis-driven research directed by trainees conducting pediatric research. Grant applications must focus upon research that is directly relevant to the development and/or health of infants, children, or adolescents. Eligible candidates include those with MD, PhD, MD/PhD, PharmD, or PharmD/PhD degree who have completed their first year of postgraduate training by the award date. All trainees must apply with a faculty mentor(s) and scholarly oversight committee. The two-year awards are a maximum of $30,000 total ($15,000 per year); successful awardees will have the opportunity to apply for an additional $20,000, 12-month, administrative supplement at the end of year 2. </a:t>
            </a:r>
          </a:p>
          <a:p>
            <a:r>
              <a:rPr lang="en-US" sz="1200" b="1" i="1" u="none" strike="noStrike" kern="1200" baseline="0" dirty="0">
                <a:solidFill>
                  <a:schemeClr val="tx1"/>
                </a:solidFill>
                <a:latin typeface="+mn-lt"/>
                <a:ea typeface="+mn-ea"/>
                <a:cs typeface="+mn-cs"/>
              </a:rPr>
              <a:t>ACRI/ABI Nursing and Allied Health Research Grants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Nursing and Allied Health Research Award intramural grant mechanism supports investigator-initiated, hypothesis-driven or goal-directed (in the case of qualitative studies) research directed by nurses and allied health professionals who are full time employees of an institution in the Arkansas Children’s Health System. Eligible candidates include those with a terminal professional degree required for their discipline. If the applicant is pursuing a graduate degree, that applicant must include a detailed mentoring plan and a mentoring statement by an ACH staff member. Awards are a maximum of $5,000 for up to two years. </a:t>
            </a:r>
            <a:endParaRPr lang="en-US" dirty="0">
              <a:latin typeface="+mn-lt"/>
            </a:endParaRPr>
          </a:p>
        </p:txBody>
      </p:sp>
      <p:sp>
        <p:nvSpPr>
          <p:cNvPr id="4" name="Slide Number Placeholder 3"/>
          <p:cNvSpPr>
            <a:spLocks noGrp="1"/>
          </p:cNvSpPr>
          <p:nvPr>
            <p:ph type="sldNum" sz="quarter" idx="10"/>
          </p:nvPr>
        </p:nvSpPr>
        <p:spPr/>
        <p:txBody>
          <a:bodyPr/>
          <a:lstStyle/>
          <a:p>
            <a:fld id="{8244D874-490E-FA4F-B5B4-A0A60827D2E5}" type="slidenum">
              <a:rPr lang="en-US" smtClean="0"/>
              <a:pPr/>
              <a:t>41</a:t>
            </a:fld>
            <a:endParaRPr lang="en-US" dirty="0"/>
          </a:p>
        </p:txBody>
      </p:sp>
    </p:spTree>
    <p:extLst>
      <p:ext uri="{BB962C8B-B14F-4D97-AF65-F5344CB8AC3E}">
        <p14:creationId xmlns:p14="http://schemas.microsoft.com/office/powerpoint/2010/main" val="86423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63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ACRI has received two prestigious NIH awards to fund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Centers of Biological Research Excellence (or COBRE) awards, grants that create world-class research environments for young faculty who are identified as the next generation of excellence in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2016, our first COBRE award, for $9.4 million, created a center for the study of childhood obesity. Led by Dr. Judy Weber, the multidisciplinary Center for Childhood Obesity Prevention strengthens ACRI’s obesity research capacity and creates mentoring pathways for emerging scientists whose work is focused on pediatric obesity. The Center also serves as an anchor for the development of a comprehensive pediatric obesity program in the Arkansas Children’s Health System statewide. The focus of the CCOP is to better understand the origins of pediatric obesity, as well as the behavioral and environmental contributors, and to develop interventions designed to prevent and treat, and ultimately reduce, childhood obesity and its associated complications.</a:t>
            </a:r>
          </a:p>
          <a:p>
            <a:endParaRPr lang="en-US"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In 2021, the center has</a:t>
            </a:r>
            <a:r>
              <a:rPr lang="en-US" sz="1200" kern="1200" baseline="0" dirty="0">
                <a:solidFill>
                  <a:schemeClr val="tx1"/>
                </a:solidFill>
                <a:effectLst/>
                <a:latin typeface="+mn-lt"/>
                <a:ea typeface="+mn-ea"/>
                <a:cs typeface="+mn-cs"/>
              </a:rPr>
              <a:t> been funded, for $11.5 million, for its second 5-year cycle.</a:t>
            </a:r>
            <a:endParaRPr lang="en-US" sz="1200" kern="1200" dirty="0">
              <a:solidFill>
                <a:schemeClr val="tx1"/>
              </a:solidFill>
              <a:effectLst/>
              <a:latin typeface="+mn-lt"/>
              <a:ea typeface="+mn-ea"/>
              <a:cs typeface="+mn-cs"/>
            </a:endParaRPr>
          </a:p>
          <a:p>
            <a:pPr fontAlgn="t"/>
            <a:endParaRPr lang="en-US"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New discoveries and knowledge produced through the work of the CCOP and partners throughout the state are continually being translated into novel programs, interventions, and treatments necessary to make our children not only better today but healthier tomorrow.</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42</a:t>
            </a:fld>
            <a:endParaRPr lang="en-US" dirty="0"/>
          </a:p>
        </p:txBody>
      </p:sp>
    </p:spTree>
    <p:extLst>
      <p:ext uri="{BB962C8B-B14F-4D97-AF65-F5344CB8AC3E}">
        <p14:creationId xmlns:p14="http://schemas.microsoft.com/office/powerpoint/2010/main" val="291408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a:solidFill>
                  <a:schemeClr val="tx1"/>
                </a:solidFill>
                <a:effectLst/>
                <a:latin typeface="+mn-lt"/>
                <a:ea typeface="+mn-ea"/>
                <a:cs typeface="+mn-cs"/>
              </a:rPr>
              <a:t>In 2017, ACRI received its second COBRE award, for $11.5 million, to establish the Center for Translational Pediatric Research (CTPR). </a:t>
            </a:r>
          </a:p>
          <a:p>
            <a:pPr fontAlgn="t"/>
            <a:endParaRPr lang="en-US"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Led by Alan Tackett, PhD, this c</a:t>
            </a:r>
            <a:r>
              <a:rPr lang="en-US" sz="1200" dirty="0"/>
              <a:t>enter </a:t>
            </a:r>
            <a:r>
              <a:rPr lang="en-US" sz="1200" kern="1200" dirty="0">
                <a:solidFill>
                  <a:schemeClr val="tx1"/>
                </a:solidFill>
                <a:effectLst/>
                <a:latin typeface="+mn-lt"/>
                <a:ea typeface="+mn-ea"/>
                <a:cs typeface="+mn-cs"/>
              </a:rPr>
              <a:t>seeks to investigate how pediatric diseases develop from a systems biology and mechanistic approach, with the ultimate goal of identifying the intersections of disease and development, which will produce targets for therapeutic intervention and the development of new treatments for children. Systems biology is an integrated approach examining all events within cells, tissues, and organisms that lead to a particular outcome. </a:t>
            </a:r>
          </a:p>
          <a:p>
            <a:pPr fontAlgn="t"/>
            <a:endParaRPr lang="en-US"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By applying a systems biology approach to the study of pediatric diseases, the center hopes to expand existing knowledge of pediatric disease development and contribute to new therapeutic targets. </a:t>
            </a:r>
          </a:p>
          <a:p>
            <a:pPr fontAlgn="t"/>
            <a:endParaRPr lang="en-US" sz="12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The long-term goal of the CTPR is to build an innovative, multi-disciplinary pediatric research center that utilizes cutting-edge systems biology technologies and state-of-the-art translational research to study pediatric diseases.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43</a:t>
            </a:fld>
            <a:endParaRPr lang="en-US" dirty="0"/>
          </a:p>
        </p:txBody>
      </p:sp>
    </p:spTree>
    <p:extLst>
      <p:ext uri="{BB962C8B-B14F-4D97-AF65-F5344CB8AC3E}">
        <p14:creationId xmlns:p14="http://schemas.microsoft.com/office/powerpoint/2010/main" val="3565308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a:solidFill>
                  <a:schemeClr val="tx1"/>
                </a:solidFill>
                <a:effectLst/>
                <a:latin typeface="+mn-lt"/>
                <a:ea typeface="+mn-ea"/>
                <a:cs typeface="+mn-cs"/>
              </a:rPr>
              <a:t>Both COBREs at</a:t>
            </a:r>
            <a:r>
              <a:rPr lang="en-US" sz="1200" kern="1200" baseline="0" dirty="0">
                <a:solidFill>
                  <a:schemeClr val="tx1"/>
                </a:solidFill>
                <a:effectLst/>
                <a:latin typeface="+mn-lt"/>
                <a:ea typeface="+mn-ea"/>
                <a:cs typeface="+mn-cs"/>
              </a:rPr>
              <a:t> ACRI offer competitive Pilot Awards </a:t>
            </a:r>
            <a:r>
              <a:rPr lang="en-US" sz="1200" b="0" i="0" kern="1200" dirty="0">
                <a:solidFill>
                  <a:schemeClr val="tx1"/>
                </a:solidFill>
                <a:effectLst/>
                <a:latin typeface="+mn-lt"/>
                <a:ea typeface="+mn-ea"/>
                <a:cs typeface="+mn-cs"/>
              </a:rPr>
              <a:t>to junior scientists whose research interests closely match the focus of the COBRE.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These are</a:t>
            </a:r>
            <a:r>
              <a:rPr lang="en-US" sz="1200" b="0" i="0" kern="1200" baseline="0" dirty="0">
                <a:solidFill>
                  <a:schemeClr val="tx1"/>
                </a:solidFill>
                <a:effectLst/>
                <a:latin typeface="+mn-lt"/>
                <a:ea typeface="+mn-ea"/>
                <a:cs typeface="+mn-cs"/>
              </a:rPr>
              <a:t> typically one-year awards with access to COBRE resources. The programs help develop potential future COBRE research project leaders.</a:t>
            </a:r>
          </a:p>
          <a:p>
            <a:pPr fontAlgn="t"/>
            <a:endParaRPr lang="en-US" sz="1200" b="0" i="0" kern="1200" baseline="0" dirty="0">
              <a:solidFill>
                <a:schemeClr val="tx1"/>
              </a:solidFill>
              <a:effectLst/>
              <a:latin typeface="+mn-lt"/>
              <a:ea typeface="+mn-ea"/>
              <a:cs typeface="+mn-cs"/>
            </a:endParaRPr>
          </a:p>
          <a:p>
            <a:pPr fontAlgn="t"/>
            <a:r>
              <a:rPr lang="en-US" sz="1200" b="0" i="0" kern="1200" baseline="0" dirty="0">
                <a:solidFill>
                  <a:schemeClr val="tx1"/>
                </a:solidFill>
                <a:effectLst/>
                <a:latin typeface="+mn-lt"/>
                <a:ea typeface="+mn-ea"/>
                <a:cs typeface="+mn-cs"/>
              </a:rPr>
              <a:t>Contact the COBRE of interest for more information.</a:t>
            </a:r>
            <a:endParaRPr lang="en-US" sz="1200" kern="1200" dirty="0">
              <a:solidFill>
                <a:schemeClr val="tx1"/>
              </a:solidFill>
              <a:effectLst/>
              <a:latin typeface="+mn-lt"/>
              <a:ea typeface="+mn-ea"/>
              <a:cs typeface="+mn-cs"/>
            </a:endParaRPr>
          </a:p>
          <a:p>
            <a:pPr fontAlgn="t"/>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Pilot Study Program of the </a:t>
            </a:r>
            <a:r>
              <a:rPr lang="en-US" sz="1200" kern="1200" dirty="0">
                <a:solidFill>
                  <a:schemeClr val="tx1"/>
                </a:solidFill>
                <a:effectLst/>
                <a:latin typeface="+mn-lt"/>
                <a:ea typeface="+mn-ea"/>
                <a:cs typeface="+mn-cs"/>
              </a:rPr>
              <a:t>Childhood Obesity Prevention (CCOP) Pilot Study Program </a:t>
            </a:r>
            <a:r>
              <a:rPr lang="en-US" sz="1200" b="0" i="0" kern="1200" dirty="0">
                <a:solidFill>
                  <a:schemeClr val="tx1"/>
                </a:solidFill>
                <a:effectLst/>
                <a:latin typeface="+mn-lt"/>
                <a:ea typeface="+mn-ea"/>
                <a:cs typeface="+mn-cs"/>
              </a:rPr>
              <a:t>awards $75,000/year </a:t>
            </a:r>
            <a:r>
              <a:rPr lang="en-US" sz="1200" kern="1200" dirty="0">
                <a:solidFill>
                  <a:schemeClr val="tx1"/>
                </a:solidFill>
                <a:effectLst/>
                <a:latin typeface="+mn-lt"/>
                <a:ea typeface="+mn-ea"/>
                <a:cs typeface="+mn-cs"/>
              </a:rPr>
              <a:t>for pilot study funding for research proposals that fit with the theme of the Center. </a:t>
            </a:r>
            <a:r>
              <a:rPr lang="en-US" sz="1200" kern="1200">
                <a:solidFill>
                  <a:schemeClr val="tx1"/>
                </a:solidFill>
                <a:effectLst/>
                <a:latin typeface="+mn-lt"/>
                <a:ea typeface="+mn-ea"/>
                <a:cs typeface="+mn-cs"/>
              </a:rPr>
              <a:t>Two </a:t>
            </a:r>
            <a:r>
              <a:rPr lang="en-US" sz="1200" kern="1200" dirty="0">
                <a:solidFill>
                  <a:schemeClr val="tx1"/>
                </a:solidFill>
                <a:effectLst/>
                <a:latin typeface="+mn-lt"/>
                <a:ea typeface="+mn-ea"/>
                <a:cs typeface="+mn-cs"/>
              </a:rPr>
              <a:t>to four awards may be issued in </a:t>
            </a:r>
            <a:r>
              <a:rPr lang="en-US" sz="1200" kern="1200">
                <a:solidFill>
                  <a:schemeClr val="tx1"/>
                </a:solidFill>
                <a:effectLst/>
                <a:latin typeface="+mn-lt"/>
                <a:ea typeface="+mn-ea"/>
                <a:cs typeface="+mn-cs"/>
              </a:rPr>
              <a:t>a year</a:t>
            </a:r>
            <a:r>
              <a:rPr lang="en-US" sz="1200" b="0" i="0" kern="120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Interested individuals should email Jami Jones (JLJones@uams.edu) for eligibility and additional information.</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Pilot Project Program of the </a:t>
            </a:r>
            <a:r>
              <a:rPr lang="en-US" sz="1200" kern="1200" dirty="0">
                <a:solidFill>
                  <a:schemeClr val="tx1"/>
                </a:solidFill>
                <a:effectLst/>
                <a:latin typeface="+mn-lt"/>
                <a:ea typeface="+mn-ea"/>
                <a:cs typeface="+mn-cs"/>
              </a:rPr>
              <a:t>Center for Translational Pediatric Research (CTPR) </a:t>
            </a:r>
            <a:r>
              <a:rPr lang="en-US" sz="1200" b="0" i="0" kern="1200" dirty="0">
                <a:solidFill>
                  <a:schemeClr val="tx1"/>
                </a:solidFill>
                <a:effectLst/>
                <a:latin typeface="+mn-lt"/>
                <a:ea typeface="+mn-ea"/>
                <a:cs typeface="+mn-cs"/>
              </a:rPr>
              <a:t>awards $75,000/year in direct costs to a junior scientist whose research interests closely match the focus of the CTPR. Two awards are issued every year. Interested individuals should email Dr. Alan Tackett (</a:t>
            </a:r>
            <a:r>
              <a:rPr lang="en-US" sz="1200" b="0" i="0" u="none" strike="noStrike" kern="1200" dirty="0">
                <a:solidFill>
                  <a:schemeClr val="tx1"/>
                </a:solidFill>
                <a:effectLst/>
                <a:latin typeface="+mn-lt"/>
                <a:ea typeface="+mn-ea"/>
                <a:cs typeface="+mn-cs"/>
                <a:hlinkClick r:id="rId3"/>
              </a:rPr>
              <a:t>AJTackett@uams.edu</a:t>
            </a:r>
            <a:r>
              <a:rPr lang="en-US" sz="1200" b="0" i="0" kern="1200" dirty="0">
                <a:solidFill>
                  <a:schemeClr val="tx1"/>
                </a:solidFill>
                <a:effectLst/>
                <a:latin typeface="+mn-lt"/>
                <a:ea typeface="+mn-ea"/>
                <a:cs typeface="+mn-cs"/>
              </a:rPr>
              <a:t>) to ensure the proposed research fits with the mission of the CTPR.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4D874-490E-FA4F-B5B4-A0A60827D2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0779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Summer Science Program at Arkansas Children's Hospital, a program co-sponsored by the UAMS Department of Pediatrics and the Arkansas Children’s Research Institute, gives outstanding sophomore-, junior-, and senior-level college students the experience of a career in academic medicine—in both the clinical and the research aspects. The students spend 8 weeks during their summer shadowing physicians, attending rounds and clinics, and touring different hospital units, as well as participating in a mentored research project involving children’s health. Since the program began in 1992, over 300 students have participated in the program.</a:t>
            </a:r>
            <a:endParaRPr lang="en-US"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45</a:t>
            </a:fld>
            <a:endParaRPr lang="en-US" dirty="0"/>
          </a:p>
        </p:txBody>
      </p:sp>
    </p:spTree>
    <p:extLst>
      <p:ext uri="{BB962C8B-B14F-4D97-AF65-F5344CB8AC3E}">
        <p14:creationId xmlns:p14="http://schemas.microsoft.com/office/powerpoint/2010/main" val="399911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ACRI notifies its researchers and research staff of pressing news, meetings, training sessions, funding opportunities, and other urgent announcements through a weekly email, </a:t>
            </a:r>
            <a:r>
              <a:rPr lang="en-US" sz="1200" b="0" i="1" u="none" strike="noStrike" kern="1200" baseline="0" dirty="0">
                <a:solidFill>
                  <a:schemeClr val="tx1"/>
                </a:solidFill>
                <a:latin typeface="+mn-lt"/>
                <a:ea typeface="+mn-ea"/>
                <a:cs typeface="+mn-cs"/>
              </a:rPr>
              <a:t>Weekly Research Update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44D874-490E-FA4F-B5B4-A0A60827D2E5}" type="slidenum">
              <a:rPr lang="en-US" smtClean="0"/>
              <a:pPr/>
              <a:t>46</a:t>
            </a:fld>
            <a:endParaRPr lang="en-US" dirty="0"/>
          </a:p>
        </p:txBody>
      </p:sp>
    </p:spTree>
    <p:extLst>
      <p:ext uri="{BB962C8B-B14F-4D97-AF65-F5344CB8AC3E}">
        <p14:creationId xmlns:p14="http://schemas.microsoft.com/office/powerpoint/2010/main" val="3141794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 encourage investigators to post all research studies on the clinical trials 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47</a:t>
            </a:fld>
            <a:endParaRPr lang="en-US" dirty="0"/>
          </a:p>
        </p:txBody>
      </p:sp>
    </p:spTree>
    <p:extLst>
      <p:ext uri="{BB962C8B-B14F-4D97-AF65-F5344CB8AC3E}">
        <p14:creationId xmlns:p14="http://schemas.microsoft.com/office/powerpoint/2010/main" val="171660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a:t>
            </a:r>
            <a:r>
              <a:rPr lang="en-US" baseline="0" dirty="0"/>
              <a:t> like to learn more about research at Arkansas Children’s, please visit our website.   </a:t>
            </a:r>
          </a:p>
          <a:p>
            <a:endParaRPr lang="en-US" baseline="0" dirty="0"/>
          </a:p>
          <a:p>
            <a:r>
              <a:rPr lang="en-US" baseline="0" dirty="0"/>
              <a:t>In addition to details of our research programs, profiles of our researchers, and news about research accomplishments, you will find a directory of ACRI Administrative Staff.</a:t>
            </a:r>
          </a:p>
          <a:p>
            <a:endParaRPr lang="en-US" baseline="0" dirty="0"/>
          </a:p>
          <a:p>
            <a:r>
              <a:rPr lang="en-US" baseline="0" dirty="0"/>
              <a:t>The site also provides resources for those conducting or planning to conduct research at Arkansas Children’s.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44D874-490E-FA4F-B5B4-A0A60827D2E5}" type="slidenum">
              <a:rPr lang="en-US" smtClean="0"/>
              <a:pPr/>
              <a:t>48</a:t>
            </a:fld>
            <a:endParaRPr lang="en-US" dirty="0"/>
          </a:p>
        </p:txBody>
      </p:sp>
    </p:spTree>
    <p:extLst>
      <p:ext uri="{BB962C8B-B14F-4D97-AF65-F5344CB8AC3E}">
        <p14:creationId xmlns:p14="http://schemas.microsoft.com/office/powerpoint/2010/main" val="3400605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D07B8A-60BA-4B6F-B5B4-A0D8FCD888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99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5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0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5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3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6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40822">
              <a:defRPr/>
            </a:pPr>
            <a:endParaRPr lang="en-US" sz="1800" i="0" dirty="0">
              <a:solidFill>
                <a:srgbClr val="0064A8"/>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52ACC-9C81-4F17-9910-876175E131C7}"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327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55" y="3275318"/>
            <a:ext cx="9134537" cy="18288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45" y="68487"/>
            <a:ext cx="2099446" cy="1017013"/>
          </a:xfrm>
          <a:prstGeom prst="rect">
            <a:avLst/>
          </a:prstGeom>
        </p:spPr>
      </p:pic>
      <p:sp>
        <p:nvSpPr>
          <p:cNvPr id="2" name="Title 1"/>
          <p:cNvSpPr>
            <a:spLocks noGrp="1"/>
          </p:cNvSpPr>
          <p:nvPr>
            <p:ph type="ctrTitle"/>
          </p:nvPr>
        </p:nvSpPr>
        <p:spPr>
          <a:xfrm>
            <a:off x="685800" y="1597819"/>
            <a:ext cx="7772400" cy="1102519"/>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60712" y="2618093"/>
            <a:ext cx="6400800" cy="1314450"/>
          </a:xfrm>
        </p:spPr>
        <p:txBody>
          <a:bodyPr/>
          <a:lstStyle>
            <a:lvl1pPr marL="0" indent="0" algn="ctr">
              <a:buNone/>
              <a:defRPr b="1">
                <a:solidFill>
                  <a:srgbClr val="02A1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9117" y="241713"/>
            <a:ext cx="1786128" cy="670560"/>
          </a:xfrm>
          <a:prstGeom prst="rect">
            <a:avLst/>
          </a:prstGeom>
        </p:spPr>
      </p:pic>
    </p:spTree>
    <p:extLst>
      <p:ext uri="{BB962C8B-B14F-4D97-AF65-F5344CB8AC3E}">
        <p14:creationId xmlns:p14="http://schemas.microsoft.com/office/powerpoint/2010/main" val="10883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A picture containing computer, airplane&#10;&#10;Description automatically generated">
            <a:extLst>
              <a:ext uri="{FF2B5EF4-FFF2-40B4-BE49-F238E27FC236}">
                <a16:creationId xmlns:a16="http://schemas.microsoft.com/office/drawing/2014/main" id="{173BA88E-8064-BF49-9041-9F29E7538B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8021" y="4087994"/>
            <a:ext cx="10075367" cy="1153848"/>
          </a:xfrm>
          <a:prstGeom prst="rect">
            <a:avLst/>
          </a:prstGeom>
        </p:spPr>
      </p:pic>
    </p:spTree>
    <p:extLst>
      <p:ext uri="{BB962C8B-B14F-4D97-AF65-F5344CB8AC3E}">
        <p14:creationId xmlns:p14="http://schemas.microsoft.com/office/powerpoint/2010/main" val="24662335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50F7134A-C225-4468-9492-5DB550E899B0}"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B46B4-CF56-4BF7-B0EE-981BC266DD9D}" type="slidenum">
              <a:rPr lang="en-US" smtClean="0"/>
              <a:t>‹#›</a:t>
            </a:fld>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475987"/>
            <a:ext cx="9144000" cy="1667513"/>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02713" y="115314"/>
            <a:ext cx="1546540" cy="640326"/>
          </a:xfrm>
          <a:prstGeom prst="rect">
            <a:avLst/>
          </a:prstGeom>
        </p:spPr>
      </p:pic>
    </p:spTree>
    <p:extLst>
      <p:ext uri="{BB962C8B-B14F-4D97-AF65-F5344CB8AC3E}">
        <p14:creationId xmlns:p14="http://schemas.microsoft.com/office/powerpoint/2010/main" val="38726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userDrawn="1"/>
        </p:nvGrpSpPr>
        <p:grpSpPr>
          <a:xfrm>
            <a:off x="0" y="0"/>
            <a:ext cx="9144000" cy="5143501"/>
            <a:chOff x="0" y="0"/>
            <a:chExt cx="9144000" cy="5143501"/>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19800" y="4222550"/>
              <a:ext cx="1528972" cy="740664"/>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H="1">
              <a:off x="0" y="4222550"/>
              <a:ext cx="6844937" cy="920951"/>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r="-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838A65-7FB8-E146-BD64-ECE9D244171A}"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pic>
        <p:nvPicPr>
          <p:cNvPr id="11" name="Picture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99501" y="4405270"/>
            <a:ext cx="1328928" cy="498915"/>
          </a:xfrm>
          <a:prstGeom prst="rect">
            <a:avLst/>
          </a:prstGeom>
        </p:spPr>
      </p:pic>
    </p:spTree>
    <p:extLst>
      <p:ext uri="{BB962C8B-B14F-4D97-AF65-F5344CB8AC3E}">
        <p14:creationId xmlns:p14="http://schemas.microsoft.com/office/powerpoint/2010/main" val="140725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0"/>
            <a:ext cx="9144000" cy="5143501"/>
            <a:chOff x="0" y="0"/>
            <a:chExt cx="9144000" cy="5143501"/>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4222550"/>
              <a:ext cx="6844937" cy="92095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838A65-7FB8-E146-BD64-ECE9D244171A}"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99501" y="4405270"/>
            <a:ext cx="1328928" cy="498915"/>
          </a:xfrm>
          <a:prstGeom prst="rect">
            <a:avLst/>
          </a:prstGeom>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19800" y="4222550"/>
            <a:ext cx="1528972" cy="740664"/>
          </a:xfrm>
          <a:prstGeom prst="rect">
            <a:avLst/>
          </a:prstGeom>
        </p:spPr>
      </p:pic>
    </p:spTree>
    <p:extLst>
      <p:ext uri="{BB962C8B-B14F-4D97-AF65-F5344CB8AC3E}">
        <p14:creationId xmlns:p14="http://schemas.microsoft.com/office/powerpoint/2010/main" val="37053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838A65-7FB8-E146-BD64-ECE9D244171A}"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grpSp>
        <p:nvGrpSpPr>
          <p:cNvPr id="10" name="Group 9"/>
          <p:cNvGrpSpPr/>
          <p:nvPr userDrawn="1"/>
        </p:nvGrpSpPr>
        <p:grpSpPr>
          <a:xfrm>
            <a:off x="0" y="0"/>
            <a:ext cx="9144000" cy="5143501"/>
            <a:chOff x="0" y="0"/>
            <a:chExt cx="9144000" cy="5143501"/>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4222550"/>
              <a:ext cx="6844937" cy="920951"/>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V="1">
              <a:off x="6903720" y="0"/>
              <a:ext cx="2240280" cy="481325"/>
            </a:xfrm>
            <a:prstGeom prst="rect">
              <a:avLst/>
            </a:prstGeom>
          </p:spPr>
        </p:pic>
      </p:gr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99501" y="4405270"/>
            <a:ext cx="1328928" cy="498915"/>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19800" y="4222550"/>
            <a:ext cx="1528972" cy="740664"/>
          </a:xfrm>
          <a:prstGeom prst="rect">
            <a:avLst/>
          </a:prstGeom>
        </p:spPr>
      </p:pic>
    </p:spTree>
    <p:extLst>
      <p:ext uri="{BB962C8B-B14F-4D97-AF65-F5344CB8AC3E}">
        <p14:creationId xmlns:p14="http://schemas.microsoft.com/office/powerpoint/2010/main" val="207973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grpSp>
        <p:nvGrpSpPr>
          <p:cNvPr id="9" name="Group 8"/>
          <p:cNvGrpSpPr/>
          <p:nvPr userDrawn="1"/>
        </p:nvGrpSpPr>
        <p:grpSpPr>
          <a:xfrm>
            <a:off x="0" y="0"/>
            <a:ext cx="9144000" cy="5143501"/>
            <a:chOff x="0" y="0"/>
            <a:chExt cx="9144000" cy="5143501"/>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2"/>
            <a:stretch/>
          </p:blipFill>
          <p:spPr>
            <a:xfrm flipH="1">
              <a:off x="0" y="4222550"/>
              <a:ext cx="6844937" cy="92095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99501" y="4405270"/>
            <a:ext cx="1328928" cy="498915"/>
          </a:xfrm>
          <a:prstGeom prst="rect">
            <a:avLst/>
          </a:prstGeom>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019800" y="4222550"/>
            <a:ext cx="1528972" cy="740664"/>
          </a:xfrm>
          <a:prstGeom prst="rect">
            <a:avLst/>
          </a:prstGeom>
        </p:spPr>
      </p:pic>
    </p:spTree>
    <p:extLst>
      <p:ext uri="{BB962C8B-B14F-4D97-AF65-F5344CB8AC3E}">
        <p14:creationId xmlns:p14="http://schemas.microsoft.com/office/powerpoint/2010/main" val="258538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21BD8-D962-7797-21A8-ADAA6B740A23}"/>
              </a:ext>
            </a:extLst>
          </p:cNvPr>
          <p:cNvSpPr>
            <a:spLocks noGrp="1"/>
          </p:cNvSpPr>
          <p:nvPr>
            <p:ph type="dt" sz="half" idx="10"/>
          </p:nvPr>
        </p:nvSpPr>
        <p:spPr/>
        <p:txBody>
          <a:bodyPr/>
          <a:lstStyle/>
          <a:p>
            <a:fld id="{FDFFF2E2-AB45-1C4B-867E-320AF2B1DC4F}" type="datetimeFigureOut">
              <a:rPr lang="en-US" smtClean="0"/>
              <a:t>1/27/2025</a:t>
            </a:fld>
            <a:endParaRPr lang="en-US"/>
          </a:p>
        </p:txBody>
      </p:sp>
      <p:sp>
        <p:nvSpPr>
          <p:cNvPr id="3" name="Footer Placeholder 2">
            <a:extLst>
              <a:ext uri="{FF2B5EF4-FFF2-40B4-BE49-F238E27FC236}">
                <a16:creationId xmlns:a16="http://schemas.microsoft.com/office/drawing/2014/main" id="{8A534853-2F6A-64ED-6663-5FC697C726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C1688-2B0E-C997-EADD-65D568591FBD}"/>
              </a:ext>
            </a:extLst>
          </p:cNvPr>
          <p:cNvSpPr>
            <a:spLocks noGrp="1"/>
          </p:cNvSpPr>
          <p:nvPr>
            <p:ph type="sldNum" sz="quarter" idx="12"/>
          </p:nvPr>
        </p:nvSpPr>
        <p:spPr/>
        <p:txBody>
          <a:bodyPr/>
          <a:lstStyle/>
          <a:p>
            <a:fld id="{6BB2688A-854C-D947-93EF-C7E1EFBE9A9C}" type="slidenum">
              <a:rPr lang="en-US" smtClean="0"/>
              <a:t>‹#›</a:t>
            </a:fld>
            <a:endParaRPr lang="en-US"/>
          </a:p>
        </p:txBody>
      </p:sp>
    </p:spTree>
    <p:extLst>
      <p:ext uri="{BB962C8B-B14F-4D97-AF65-F5344CB8AC3E}">
        <p14:creationId xmlns:p14="http://schemas.microsoft.com/office/powerpoint/2010/main" val="52321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F5D8D7A-135C-4F20-878B-0EB111688F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81520"/>
            <a:ext cx="9144000" cy="4037603"/>
          </a:xfrm>
          <a:prstGeom prst="rect">
            <a:avLst/>
          </a:prstGeom>
          <a:effectLst>
            <a:outerShdw blurRad="50800" dist="50800" dir="2700000" algn="tl" rotWithShape="0">
              <a:prstClr val="black">
                <a:alpha val="40000"/>
              </a:prstClr>
            </a:outerShdw>
          </a:effectLst>
        </p:spPr>
      </p:pic>
      <p:sp>
        <p:nvSpPr>
          <p:cNvPr id="17" name="Rectangle 16">
            <a:extLst>
              <a:ext uri="{FF2B5EF4-FFF2-40B4-BE49-F238E27FC236}">
                <a16:creationId xmlns:a16="http://schemas.microsoft.com/office/drawing/2014/main" id="{18409590-1966-4D1B-8E0C-BAB537B3D25C}"/>
              </a:ext>
            </a:extLst>
          </p:cNvPr>
          <p:cNvSpPr/>
          <p:nvPr userDrawn="1"/>
        </p:nvSpPr>
        <p:spPr>
          <a:xfrm>
            <a:off x="0" y="2229041"/>
            <a:ext cx="9144000" cy="1244624"/>
          </a:xfrm>
          <a:prstGeom prst="rect">
            <a:avLst/>
          </a:prstGeom>
          <a:solidFill>
            <a:srgbClr val="0070C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B5A00BD6-4123-4180-932A-ACB19F81C452}"/>
              </a:ext>
            </a:extLst>
          </p:cNvPr>
          <p:cNvSpPr>
            <a:spLocks noGrp="1"/>
          </p:cNvSpPr>
          <p:nvPr>
            <p:ph type="title" hasCustomPrompt="1"/>
          </p:nvPr>
        </p:nvSpPr>
        <p:spPr>
          <a:xfrm>
            <a:off x="0" y="971275"/>
            <a:ext cx="9144000" cy="2139553"/>
          </a:xfrm>
        </p:spPr>
        <p:txBody>
          <a:bodyPr anchor="b">
            <a:normAutofit/>
          </a:bodyPr>
          <a:lstStyle>
            <a:lvl1pPr algn="ctr">
              <a:defRPr sz="4950" b="1">
                <a:solidFill>
                  <a:schemeClr val="bg1"/>
                </a:solidFill>
                <a:effectLst>
                  <a:outerShdw blurRad="38100" dist="38100" dir="2700000" algn="tl">
                    <a:srgbClr val="000000">
                      <a:alpha val="43137"/>
                    </a:srgbClr>
                  </a:outerShdw>
                </a:effectLst>
                <a:latin typeface="+mn-lt"/>
              </a:defRPr>
            </a:lvl1pPr>
          </a:lstStyle>
          <a:p>
            <a:r>
              <a:rPr lang="en-US" dirty="0"/>
              <a:t>ACRI Board of Director’s Meeting</a:t>
            </a:r>
          </a:p>
        </p:txBody>
      </p:sp>
      <p:sp>
        <p:nvSpPr>
          <p:cNvPr id="3" name="Text Placeholder 2">
            <a:extLst>
              <a:ext uri="{FF2B5EF4-FFF2-40B4-BE49-F238E27FC236}">
                <a16:creationId xmlns:a16="http://schemas.microsoft.com/office/drawing/2014/main" id="{5581378C-6244-466A-B0F1-E6CF77985B66}"/>
              </a:ext>
            </a:extLst>
          </p:cNvPr>
          <p:cNvSpPr>
            <a:spLocks noGrp="1"/>
          </p:cNvSpPr>
          <p:nvPr>
            <p:ph type="body" idx="1" hasCustomPrompt="1"/>
          </p:nvPr>
        </p:nvSpPr>
        <p:spPr>
          <a:xfrm>
            <a:off x="628650" y="2984259"/>
            <a:ext cx="7886700" cy="1125140"/>
          </a:xfrm>
        </p:spPr>
        <p:txBody>
          <a:bodyPr>
            <a:normAutofit/>
          </a:bodyPr>
          <a:lstStyle>
            <a:lvl1pPr marL="0" indent="0" algn="ctr">
              <a:buNone/>
              <a:defRPr sz="3300" b="1">
                <a:solidFill>
                  <a:schemeClr val="bg1"/>
                </a:solidFill>
                <a:effectLst>
                  <a:outerShdw blurRad="38100" dist="38100" dir="2700000" algn="tl">
                    <a:srgbClr val="000000">
                      <a:alpha val="43137"/>
                    </a:srgbClr>
                  </a:outerShdw>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May  24, 2018</a:t>
            </a:r>
          </a:p>
        </p:txBody>
      </p:sp>
      <p:sp>
        <p:nvSpPr>
          <p:cNvPr id="4" name="Date Placeholder 3">
            <a:extLst>
              <a:ext uri="{FF2B5EF4-FFF2-40B4-BE49-F238E27FC236}">
                <a16:creationId xmlns:a16="http://schemas.microsoft.com/office/drawing/2014/main" id="{81345C33-0569-457F-9551-5EC18FBD447F}"/>
              </a:ext>
            </a:extLst>
          </p:cNvPr>
          <p:cNvSpPr>
            <a:spLocks noGrp="1"/>
          </p:cNvSpPr>
          <p:nvPr>
            <p:ph type="dt" sz="half" idx="10"/>
          </p:nvPr>
        </p:nvSpPr>
        <p:spPr/>
        <p:txBody>
          <a:bodyPr/>
          <a:lstStyle/>
          <a:p>
            <a:fld id="{BB830AFB-629F-4823-8C32-0843153F9118}" type="datetimeFigureOut">
              <a:rPr lang="en-US" smtClean="0"/>
              <a:t>1/27/2025</a:t>
            </a:fld>
            <a:endParaRPr lang="en-US"/>
          </a:p>
        </p:txBody>
      </p:sp>
      <p:sp>
        <p:nvSpPr>
          <p:cNvPr id="5" name="Footer Placeholder 4">
            <a:extLst>
              <a:ext uri="{FF2B5EF4-FFF2-40B4-BE49-F238E27FC236}">
                <a16:creationId xmlns:a16="http://schemas.microsoft.com/office/drawing/2014/main" id="{8E7F0D48-8F3D-4EA7-B484-2637DFE1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A1361-10BA-4F00-8013-FE857DCCCA70}"/>
              </a:ext>
            </a:extLst>
          </p:cNvPr>
          <p:cNvSpPr>
            <a:spLocks noGrp="1"/>
          </p:cNvSpPr>
          <p:nvPr>
            <p:ph type="sldNum" sz="quarter" idx="12"/>
          </p:nvPr>
        </p:nvSpPr>
        <p:spPr/>
        <p:txBody>
          <a:bodyPr/>
          <a:lstStyle/>
          <a:p>
            <a:fld id="{17D6ACD6-E70F-45DF-8EFA-0AD36F317D2C}" type="slidenum">
              <a:rPr lang="en-US" smtClean="0"/>
              <a:t>‹#›</a:t>
            </a:fld>
            <a:endParaRPr lang="en-US"/>
          </a:p>
        </p:txBody>
      </p:sp>
      <p:pic>
        <p:nvPicPr>
          <p:cNvPr id="12" name="Picture 11">
            <a:extLst>
              <a:ext uri="{FF2B5EF4-FFF2-40B4-BE49-F238E27FC236}">
                <a16:creationId xmlns:a16="http://schemas.microsoft.com/office/drawing/2014/main" id="{D437D34C-1126-4D58-BCB1-1964CB69AD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4992" y="207681"/>
            <a:ext cx="2945321" cy="1219036"/>
          </a:xfrm>
          <a:prstGeom prst="rect">
            <a:avLst/>
          </a:prstGeom>
        </p:spPr>
      </p:pic>
    </p:spTree>
    <p:extLst>
      <p:ext uri="{BB962C8B-B14F-4D97-AF65-F5344CB8AC3E}">
        <p14:creationId xmlns:p14="http://schemas.microsoft.com/office/powerpoint/2010/main" val="9412813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762000" y="685802"/>
            <a:ext cx="7620000" cy="457199"/>
          </a:xfrm>
        </p:spPr>
        <p:txBody>
          <a:bodyPr anchor="t">
            <a:normAutofit/>
          </a:bodyPr>
          <a:lstStyle>
            <a:lvl1pPr algn="ctr">
              <a:defRPr sz="2400" baseline="0">
                <a:latin typeface="Arial"/>
                <a:cs typeface="Arial"/>
              </a:defRPr>
            </a:lvl1pPr>
          </a:lstStyle>
          <a:p>
            <a:r>
              <a:rPr lang="en-US" dirty="0"/>
              <a:t>Click to add title</a:t>
            </a:r>
          </a:p>
        </p:txBody>
      </p:sp>
      <p:sp>
        <p:nvSpPr>
          <p:cNvPr id="9" name="Content Placeholder 2"/>
          <p:cNvSpPr>
            <a:spLocks noGrp="1"/>
          </p:cNvSpPr>
          <p:nvPr>
            <p:ph idx="13"/>
          </p:nvPr>
        </p:nvSpPr>
        <p:spPr>
          <a:xfrm>
            <a:off x="457200" y="1314450"/>
            <a:ext cx="4038600" cy="3086100"/>
          </a:xfrm>
        </p:spPr>
        <p:txBody>
          <a:bodyPr/>
          <a:lstStyle>
            <a:lvl1pPr marL="129779" indent="-129779">
              <a:buFont typeface="Arial"/>
              <a:buChar char="•"/>
              <a:defRPr sz="1350">
                <a:latin typeface="Arial"/>
                <a:cs typeface="Arial"/>
              </a:defRPr>
            </a:lvl1pPr>
            <a:lvl2pPr marL="302419" indent="-172641">
              <a:tabLst/>
              <a:defRPr sz="1350">
                <a:latin typeface="Arial"/>
                <a:cs typeface="Arial"/>
              </a:defRPr>
            </a:lvl2pPr>
            <a:lvl3pPr marL="426244" indent="-123825">
              <a:defRPr sz="1350">
                <a:latin typeface="Arial"/>
                <a:cs typeface="Arial"/>
              </a:defRPr>
            </a:lvl3pPr>
            <a:lvl4pPr marL="598885" indent="-172641">
              <a:defRPr sz="1350">
                <a:latin typeface="Arial"/>
                <a:cs typeface="Arial"/>
              </a:defRPr>
            </a:lvl4pPr>
            <a:lvl5pPr marL="728663" indent="-129779">
              <a:defRPr sz="135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4648200" y="1314450"/>
            <a:ext cx="4038600" cy="3086100"/>
          </a:xfrm>
        </p:spPr>
        <p:txBody>
          <a:bodyPr/>
          <a:lstStyle>
            <a:lvl1pPr marL="129779" indent="-129779">
              <a:buFont typeface="Arial"/>
              <a:buChar char="•"/>
              <a:defRPr sz="1350">
                <a:latin typeface="Arial"/>
                <a:cs typeface="Arial"/>
              </a:defRPr>
            </a:lvl1pPr>
            <a:lvl2pPr marL="302419" indent="-172641">
              <a:tabLst/>
              <a:defRPr sz="1350">
                <a:latin typeface="Arial"/>
                <a:cs typeface="Arial"/>
              </a:defRPr>
            </a:lvl2pPr>
            <a:lvl3pPr marL="426244" indent="-123825">
              <a:defRPr sz="1350">
                <a:latin typeface="Arial"/>
                <a:cs typeface="Arial"/>
              </a:defRPr>
            </a:lvl3pPr>
            <a:lvl4pPr marL="598885" indent="-172641">
              <a:defRPr sz="1350">
                <a:latin typeface="Arial"/>
                <a:cs typeface="Arial"/>
              </a:defRPr>
            </a:lvl4pPr>
            <a:lvl5pPr marL="728663" indent="-129779">
              <a:defRPr sz="135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00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143000" y="685802"/>
            <a:ext cx="7620000" cy="457199"/>
          </a:xfrm>
        </p:spPr>
        <p:txBody>
          <a:bodyPr anchor="t">
            <a:normAutofit/>
          </a:bodyPr>
          <a:lstStyle>
            <a:lvl1pPr algn="l">
              <a:defRPr sz="2400" baseline="0">
                <a:latin typeface="Arial"/>
                <a:cs typeface="Arial"/>
              </a:defRPr>
            </a:lvl1pPr>
          </a:lstStyle>
          <a:p>
            <a:r>
              <a:rPr lang="en-US" dirty="0"/>
              <a:t>Click to add title</a:t>
            </a:r>
          </a:p>
        </p:txBody>
      </p:sp>
      <p:sp>
        <p:nvSpPr>
          <p:cNvPr id="11" name="Content Placeholder 2"/>
          <p:cNvSpPr>
            <a:spLocks noGrp="1"/>
          </p:cNvSpPr>
          <p:nvPr>
            <p:ph idx="13"/>
          </p:nvPr>
        </p:nvSpPr>
        <p:spPr>
          <a:xfrm>
            <a:off x="1143000" y="1325881"/>
            <a:ext cx="7620000" cy="2674620"/>
          </a:xfrm>
        </p:spPr>
        <p:txBody>
          <a:bodyPr/>
          <a:lstStyle>
            <a:lvl1pPr marL="129779" indent="-129779">
              <a:buFont typeface="Arial"/>
              <a:buChar char="•"/>
              <a:defRPr sz="1350">
                <a:latin typeface="Arial"/>
                <a:cs typeface="Arial"/>
              </a:defRPr>
            </a:lvl1pPr>
            <a:lvl2pPr marL="302419" indent="-172641">
              <a:tabLst/>
              <a:defRPr sz="1350">
                <a:latin typeface="Arial"/>
                <a:cs typeface="Arial"/>
              </a:defRPr>
            </a:lvl2pPr>
            <a:lvl3pPr marL="426244" indent="-123825">
              <a:defRPr sz="1350">
                <a:latin typeface="Arial"/>
                <a:cs typeface="Arial"/>
              </a:defRPr>
            </a:lvl3pPr>
            <a:lvl4pPr marL="598885" indent="-172641">
              <a:defRPr sz="1350">
                <a:latin typeface="Arial"/>
                <a:cs typeface="Arial"/>
              </a:defRPr>
            </a:lvl4pPr>
            <a:lvl5pPr marL="728663" indent="-129779">
              <a:defRPr sz="135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83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4838A65-7FB8-E146-BD64-ECE9D244171A}" type="datetimeFigureOut">
              <a:rPr lang="en-US" smtClean="0"/>
              <a:pPr/>
              <a:t>1/27/2025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448646-6429-AD43-8B33-01F78AADEB51}" type="slidenum">
              <a:rPr lang="en-US" smtClean="0"/>
              <a:pPr/>
              <a:t>‹#›</a:t>
            </a:fld>
            <a:endParaRPr lang="en-US"/>
          </a:p>
        </p:txBody>
      </p:sp>
    </p:spTree>
    <p:extLst>
      <p:ext uri="{BB962C8B-B14F-4D97-AF65-F5344CB8AC3E}">
        <p14:creationId xmlns:p14="http://schemas.microsoft.com/office/powerpoint/2010/main" val="336052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61" r:id="rId6"/>
    <p:sldLayoutId id="2147483662" r:id="rId7"/>
    <p:sldLayoutId id="2147483663" r:id="rId8"/>
    <p:sldLayoutId id="2147483664" r:id="rId9"/>
    <p:sldLayoutId id="2147483667" r:id="rId10"/>
    <p:sldLayoutId id="2147483668" r:id="rId11"/>
  </p:sldLayoutIdLst>
  <p:txStyles>
    <p:titleStyle>
      <a:lvl1pPr algn="ctr" defTabSz="457200" rtl="0" eaLnBrk="1" latinLnBrk="0" hangingPunct="1">
        <a:spcBef>
          <a:spcPct val="0"/>
        </a:spcBef>
        <a:buNone/>
        <a:defRPr sz="4400" kern="1200">
          <a:solidFill>
            <a:srgbClr val="0064A8"/>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10.xml"/><Relationship Id="rId4" Type="http://schemas.openxmlformats.org/officeDocument/2006/relationships/hyperlink" Target="mailto:CherryH@archildren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hyperlink" Target="mailto:WilliamsJ6@archildrens.org"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jpeg"/><Relationship Id="rId5" Type="http://schemas.openxmlformats.org/officeDocument/2006/relationships/hyperlink" Target="mailto:hilbunaj@archildrens.or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hyperlink" Target="mailto:KohankeCH@archildrens.org"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hyperlink" Target="mailto:mouranip@archildrens.org"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hyperlink" Target="mailto:scarboroughf@archildrens.or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jpeg"/><Relationship Id="rId5" Type="http://schemas.openxmlformats.org/officeDocument/2006/relationships/hyperlink" Target="mailto:SolomonJR@archildrens.org"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0.jpeg"/><Relationship Id="rId5" Type="http://schemas.openxmlformats.org/officeDocument/2006/relationships/hyperlink" Target="mailto:ParkerEE@archildrens.org"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1.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hyperlink" Target="mailto:RTMaxson@uams.edu"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mailto:WSteinbach@uams.edu"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hyperlink" Target="mailto:martincl@archildrens.org"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hyperlink" Target="mailto:MorseR@archildrens.org" TargetMode="Externa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BVarisco@uams.edu" TargetMode="External"/><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5.jpeg"/><Relationship Id="rId5" Type="http://schemas.openxmlformats.org/officeDocument/2006/relationships/hyperlink" Target="mailto:dodererml@archildrens.org" TargetMode="Externa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mailto:SprayBJ@archildrens.or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tel:1-501-364-3184"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rchildrens.org/research/resources-for-researchers/intramural-grant-overview"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hyperlink" Target="mailto:barrfe@archildrens.org" TargetMode="Externa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weberjudithl@uams.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hyperlink" Target="mailto:ajtackett@uams.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f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urldefense.proofpoint.com/v2/url?u=https-3A__redcapwap.archildrens.org_redcap_surveys_-3Fs-3DDL9D4D7N8W&amp;d=DwMFJg&amp;c=27AKQ-AFTMvLXtgZ7shZqsfSXu-Fwzpqk4BoASshREk&amp;r=OP-COV0MgLD8nigTRtOyBqbNN6g4bla15EbfjbZ0-3M&amp;m=n9uXM8reK1hKRM_YqQqCVZv72s6jXxrjus099awZ-yM&amp;s=mNY-KF77v2yB1IeCSV3BWMml9fAFF7Z4JMlBTu-5RKU&amp;e="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49.gif"/></Relationships>
</file>

<file path=ppt/slides/_rels/slide46.xml.rels><?xml version="1.0" encoding="UTF-8" standalone="yes"?>
<Relationships xmlns="http://schemas.openxmlformats.org/package/2006/relationships"><Relationship Id="rId3" Type="http://schemas.openxmlformats.org/officeDocument/2006/relationships/hyperlink" Target="mailto:ResearchUpdate@archildrens.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mailto:yountpa@archildrens.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s://www.archildrens.org/research/resources-for-researcher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hyperlink" Target="mailto:wigginsjl@archildrens.org" TargetMode="Externa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jpeg"/></Relationships>
</file>

<file path=ppt/slides/_rels/slide5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compoint.peds.ad.uams.edu/ACRI/Research%20Informatics%20Core/Request%20Our%20Services.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BVarisco@uams.edu" TargetMode="External"/><Relationship Id="rId7" Type="http://schemas.openxmlformats.org/officeDocument/2006/relationships/image" Target="../media/image85.jpeg"/><Relationship Id="rId2" Type="http://schemas.openxmlformats.org/officeDocument/2006/relationships/hyperlink" Target="mailto:MosbyMarkA@uams.edu" TargetMode="Externa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hyperlink" Target="mailto:WingfieldGG@archildrens.org" TargetMode="Externa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hyperlink" Target="mailto:scarboroughf@archildrens.org" TargetMode="Externa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research.uams.edu/grants_funding/intramural-funding/" TargetMode="External"/><Relationship Id="rId2" Type="http://schemas.openxmlformats.org/officeDocument/2006/relationships/hyperlink" Target="http://www.archildrens.org/research/resources-for-researchers/intramural-grant-overvie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7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pyountPA@archildrens.org" TargetMode="External"/><Relationship Id="rId7" Type="http://schemas.openxmlformats.org/officeDocument/2006/relationships/image" Target="../media/image99.png"/><Relationship Id="rId2" Type="http://schemas.openxmlformats.org/officeDocument/2006/relationships/hyperlink" Target="http://www.archildrens.org/research" TargetMode="External"/><Relationship Id="rId1" Type="http://schemas.openxmlformats.org/officeDocument/2006/relationships/slideLayout" Target="../slideLayouts/slideLayout2.xml"/><Relationship Id="rId6" Type="http://schemas.openxmlformats.org/officeDocument/2006/relationships/hyperlink" Target="https://research.uams.edu/" TargetMode="External"/><Relationship Id="rId5" Type="http://schemas.openxmlformats.org/officeDocument/2006/relationships/hyperlink" Target="https://medicine.uams.edu/research/" TargetMode="External"/><Relationship Id="rId4" Type="http://schemas.openxmlformats.org/officeDocument/2006/relationships/hyperlink" Target="http://tri.uams.edu/research-eboo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hyperlink" Target="mailto:ThompsonBL@archildrens.org"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hyperlink" Target="mailto:FarstKJ@archildrens.org"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DDF106-BD5E-6F4A-91F5-E858F90ECC8C}"/>
              </a:ext>
            </a:extLst>
          </p:cNvPr>
          <p:cNvSpPr>
            <a:spLocks noGrp="1"/>
          </p:cNvSpPr>
          <p:nvPr>
            <p:ph type="ctrTitle"/>
          </p:nvPr>
        </p:nvSpPr>
        <p:spPr/>
        <p:txBody>
          <a:bodyPr>
            <a:normAutofit/>
          </a:bodyPr>
          <a:lstStyle/>
          <a:p>
            <a:r>
              <a:rPr lang="en-US" dirty="0"/>
              <a:t>Pediatric Onboarding Day 2</a:t>
            </a:r>
          </a:p>
        </p:txBody>
      </p:sp>
      <p:sp>
        <p:nvSpPr>
          <p:cNvPr id="5" name="Subtitle 4">
            <a:extLst>
              <a:ext uri="{FF2B5EF4-FFF2-40B4-BE49-F238E27FC236}">
                <a16:creationId xmlns:a16="http://schemas.microsoft.com/office/drawing/2014/main" id="{7F224692-69A9-C74E-87DD-170831591A95}"/>
              </a:ext>
            </a:extLst>
          </p:cNvPr>
          <p:cNvSpPr>
            <a:spLocks noGrp="1"/>
          </p:cNvSpPr>
          <p:nvPr>
            <p:ph type="subTitle" idx="1"/>
          </p:nvPr>
        </p:nvSpPr>
        <p:spPr>
          <a:xfrm>
            <a:off x="1371600" y="2828405"/>
            <a:ext cx="6400800" cy="765187"/>
          </a:xfrm>
        </p:spPr>
        <p:txBody>
          <a:bodyPr/>
          <a:lstStyle/>
          <a:p>
            <a:r>
              <a:rPr lang="en-US" dirty="0"/>
              <a:t>August 29, 2024</a:t>
            </a:r>
          </a:p>
        </p:txBody>
      </p:sp>
    </p:spTree>
    <p:extLst>
      <p:ext uri="{BB962C8B-B14F-4D97-AF65-F5344CB8AC3E}">
        <p14:creationId xmlns:p14="http://schemas.microsoft.com/office/powerpoint/2010/main" val="237483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Leadership at Arkansas Children's Hospital">
            <a:extLst>
              <a:ext uri="{FF2B5EF4-FFF2-40B4-BE49-F238E27FC236}">
                <a16:creationId xmlns:a16="http://schemas.microsoft.com/office/drawing/2014/main" id="{C6F62967-F552-E186-872A-EB7A57ACD2A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601"/>
          <a:stretch/>
        </p:blipFill>
        <p:spPr bwMode="auto">
          <a:xfrm>
            <a:off x="1141474" y="1149322"/>
            <a:ext cx="2435915" cy="2844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A2DA2B2-8CBA-38B4-C585-D68CFFEE7482}"/>
              </a:ext>
            </a:extLst>
          </p:cNvPr>
          <p:cNvSpPr/>
          <p:nvPr/>
        </p:nvSpPr>
        <p:spPr>
          <a:xfrm>
            <a:off x="-290945" y="170263"/>
            <a:ext cx="7485001" cy="646331"/>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64A8"/>
                </a:solidFill>
                <a:latin typeface="Calibri" panose="020F0502020204030204"/>
              </a:rPr>
              <a:t>                              </a:t>
            </a:r>
            <a:r>
              <a:rPr lang="en-US" sz="2800" b="1" dirty="0">
                <a:solidFill>
                  <a:srgbClr val="0064A8"/>
                </a:solidFill>
                <a:latin typeface="Calibri" panose="020F0502020204030204"/>
              </a:rPr>
              <a:t>Heather Cherry, DNP, RN, NE-BC</a:t>
            </a:r>
          </a:p>
        </p:txBody>
      </p:sp>
      <p:pic>
        <p:nvPicPr>
          <p:cNvPr id="3" name="Picture 2">
            <a:extLst>
              <a:ext uri="{FF2B5EF4-FFF2-40B4-BE49-F238E27FC236}">
                <a16:creationId xmlns:a16="http://schemas.microsoft.com/office/drawing/2014/main" id="{E7BC8315-4827-3E9E-6C96-44799EFC54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sp>
        <p:nvSpPr>
          <p:cNvPr id="5" name="TextBox 4">
            <a:extLst>
              <a:ext uri="{FF2B5EF4-FFF2-40B4-BE49-F238E27FC236}">
                <a16:creationId xmlns:a16="http://schemas.microsoft.com/office/drawing/2014/main" id="{0F9CE451-5068-1C53-2797-C741856A6A1B}"/>
              </a:ext>
            </a:extLst>
          </p:cNvPr>
          <p:cNvSpPr txBox="1"/>
          <p:nvPr/>
        </p:nvSpPr>
        <p:spPr>
          <a:xfrm>
            <a:off x="3826298" y="1904645"/>
            <a:ext cx="5116482" cy="1569660"/>
          </a:xfrm>
          <a:prstGeom prst="rect">
            <a:avLst/>
          </a:prstGeom>
          <a:noFill/>
        </p:spPr>
        <p:txBody>
          <a:bodyPr wrap="square">
            <a:spAutoFit/>
          </a:bodyPr>
          <a:lstStyle/>
          <a:p>
            <a:pPr marL="285750" indent="-285750">
              <a:buFont typeface="Arial" panose="020B0604020202020204" pitchFamily="34" charset="0"/>
              <a:buChar char="•"/>
            </a:pPr>
            <a:r>
              <a:rPr lang="en-US" sz="2400" dirty="0"/>
              <a:t>Senior Vice President</a:t>
            </a:r>
          </a:p>
          <a:p>
            <a:pPr marL="285750" indent="-285750">
              <a:buFont typeface="Arial" panose="020B0604020202020204" pitchFamily="34" charset="0"/>
              <a:buChar char="•"/>
            </a:pPr>
            <a:r>
              <a:rPr lang="en-US" sz="2400" b="0" i="0" u="none" strike="noStrike" dirty="0">
                <a:solidFill>
                  <a:srgbClr val="4D5156"/>
                </a:solidFill>
                <a:effectLst/>
              </a:rPr>
              <a:t>Chief Nursing Officer,  Arkansas Children’s</a:t>
            </a:r>
          </a:p>
          <a:p>
            <a:pPr marL="285750" indent="-285750">
              <a:buFont typeface="Arial" panose="020B0604020202020204" pitchFamily="34" charset="0"/>
              <a:buChar char="•"/>
            </a:pPr>
            <a:r>
              <a:rPr lang="en-US" sz="2400" dirty="0">
                <a:solidFill>
                  <a:srgbClr val="FFC000"/>
                </a:solidFill>
                <a:hlinkClick r:id="rId4"/>
              </a:rPr>
              <a:t>CherryH@archildrens.org</a:t>
            </a:r>
            <a:endParaRPr lang="en-US" sz="2400" dirty="0">
              <a:solidFill>
                <a:srgbClr val="FFC000"/>
              </a:solidFill>
            </a:endParaRPr>
          </a:p>
        </p:txBody>
      </p:sp>
    </p:spTree>
    <p:extLst>
      <p:ext uri="{BB962C8B-B14F-4D97-AF65-F5344CB8AC3E}">
        <p14:creationId xmlns:p14="http://schemas.microsoft.com/office/powerpoint/2010/main" val="399789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Jason Williams, </a:t>
            </a:r>
            <a:r>
              <a:rPr lang="en-US" sz="2800" b="1" dirty="0" err="1">
                <a:solidFill>
                  <a:srgbClr val="0064A8"/>
                </a:solidFill>
                <a:latin typeface="Calibri" panose="020F0502020204030204"/>
              </a:rPr>
              <a:t>Psy.D</a:t>
            </a:r>
            <a:r>
              <a:rPr lang="en-US" sz="2800" b="1" dirty="0">
                <a:solidFill>
                  <a:srgbClr val="0064A8"/>
                </a:solidFill>
                <a:latin typeface="Calibri" panose="020F0502020204030204"/>
              </a:rPr>
              <a:t> </a:t>
            </a:r>
          </a:p>
        </p:txBody>
      </p:sp>
      <p:sp>
        <p:nvSpPr>
          <p:cNvPr id="25" name="Content Placeholder 3"/>
          <p:cNvSpPr txBox="1">
            <a:spLocks/>
          </p:cNvSpPr>
          <p:nvPr/>
        </p:nvSpPr>
        <p:spPr>
          <a:xfrm>
            <a:off x="4432526" y="1908441"/>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Senior Vice President</a:t>
            </a:r>
          </a:p>
          <a:p>
            <a:r>
              <a:rPr lang="en-US" sz="2400" dirty="0"/>
              <a:t>Chief Mental &amp; Behavioral Health Officer</a:t>
            </a:r>
          </a:p>
          <a:p>
            <a:r>
              <a:rPr lang="en-US" sz="2400" dirty="0">
                <a:hlinkClick r:id="rId5"/>
              </a:rPr>
              <a:t>WilliamsJ6@archildrens.org</a:t>
            </a:r>
            <a:endParaRPr lang="en-US" sz="2400" dirty="0"/>
          </a:p>
        </p:txBody>
      </p:sp>
      <p:pic>
        <p:nvPicPr>
          <p:cNvPr id="5122" name="Picture 2" descr="UAMS, Children's pick leader of pediatric mental health | Regional News |  magnoliareporter.com">
            <a:extLst>
              <a:ext uri="{FF2B5EF4-FFF2-40B4-BE49-F238E27FC236}">
                <a16:creationId xmlns:a16="http://schemas.microsoft.com/office/drawing/2014/main" id="{A5218624-D67D-5564-4C09-287EBBD05D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32567" y="946982"/>
            <a:ext cx="2248569" cy="313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75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DA2B2-8CBA-38B4-C585-D68CFFEE7482}"/>
              </a:ext>
            </a:extLst>
          </p:cNvPr>
          <p:cNvSpPr/>
          <p:nvPr/>
        </p:nvSpPr>
        <p:spPr>
          <a:xfrm>
            <a:off x="-341575" y="73246"/>
            <a:ext cx="8779722" cy="851326"/>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400" b="1" dirty="0">
                <a:solidFill>
                  <a:srgbClr val="0064A8"/>
                </a:solidFill>
                <a:latin typeface="Calibri" panose="020F0502020204030204"/>
              </a:rPr>
              <a:t>                              </a:t>
            </a:r>
          </a:p>
          <a:p>
            <a:pPr defTabSz="685800"/>
            <a:r>
              <a:rPr lang="en-US" sz="1400" b="1" dirty="0">
                <a:solidFill>
                  <a:srgbClr val="0064A8"/>
                </a:solidFill>
                <a:latin typeface="Calibri" panose="020F0502020204030204"/>
              </a:rPr>
              <a:t>                            </a:t>
            </a:r>
          </a:p>
          <a:p>
            <a:pPr defTabSz="685800"/>
            <a:r>
              <a:rPr lang="en-US" sz="1400" b="1" dirty="0">
                <a:solidFill>
                  <a:srgbClr val="0064A8"/>
                </a:solidFill>
                <a:latin typeface="Calibri" panose="020F0502020204030204"/>
              </a:rPr>
              <a:t>                           </a:t>
            </a:r>
            <a:r>
              <a:rPr lang="en-US" sz="2800" b="1" dirty="0">
                <a:solidFill>
                  <a:srgbClr val="0064A8"/>
                </a:solidFill>
                <a:latin typeface="Calibri" panose="020F0502020204030204"/>
              </a:rPr>
              <a:t>Bridget Norton, </a:t>
            </a:r>
            <a:r>
              <a:rPr lang="en-US" sz="2800" b="1" dirty="0">
                <a:solidFill>
                  <a:schemeClr val="accent1"/>
                </a:solidFill>
                <a:effectLst/>
                <a:latin typeface="+mj-lt"/>
              </a:rPr>
              <a:t>MD, MBA, CPHQ, CPPS </a:t>
            </a:r>
            <a:endParaRPr lang="en-US" sz="2800" dirty="0">
              <a:solidFill>
                <a:schemeClr val="accent1"/>
              </a:solidFill>
              <a:latin typeface="+mj-lt"/>
            </a:endParaRPr>
          </a:p>
          <a:p>
            <a:pPr defTabSz="685800"/>
            <a:endParaRPr lang="en-US" sz="2800" b="1" dirty="0">
              <a:solidFill>
                <a:srgbClr val="0064A8"/>
              </a:solidFill>
              <a:latin typeface="Calibri" panose="020F0502020204030204"/>
            </a:endParaRPr>
          </a:p>
        </p:txBody>
      </p:sp>
      <p:pic>
        <p:nvPicPr>
          <p:cNvPr id="3" name="Picture 2">
            <a:extLst>
              <a:ext uri="{FF2B5EF4-FFF2-40B4-BE49-F238E27FC236}">
                <a16:creationId xmlns:a16="http://schemas.microsoft.com/office/drawing/2014/main" id="{E7BC8315-4827-3E9E-6C96-44799EFC54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sp>
        <p:nvSpPr>
          <p:cNvPr id="5" name="TextBox 4">
            <a:extLst>
              <a:ext uri="{FF2B5EF4-FFF2-40B4-BE49-F238E27FC236}">
                <a16:creationId xmlns:a16="http://schemas.microsoft.com/office/drawing/2014/main" id="{0F9CE451-5068-1C53-2797-C741856A6A1B}"/>
              </a:ext>
            </a:extLst>
          </p:cNvPr>
          <p:cNvSpPr txBox="1"/>
          <p:nvPr/>
        </p:nvSpPr>
        <p:spPr>
          <a:xfrm>
            <a:off x="3762129" y="2177361"/>
            <a:ext cx="5116482" cy="1938992"/>
          </a:xfrm>
          <a:prstGeom prst="rect">
            <a:avLst/>
          </a:prstGeom>
          <a:noFill/>
        </p:spPr>
        <p:txBody>
          <a:bodyPr wrap="square">
            <a:spAutoFit/>
          </a:bodyPr>
          <a:lstStyle/>
          <a:p>
            <a:pPr marL="285750" indent="-285750">
              <a:buFont typeface="Arial" panose="020B0604020202020204" pitchFamily="34" charset="0"/>
              <a:buChar char="•"/>
            </a:pPr>
            <a:r>
              <a:rPr lang="en-US" sz="2400" dirty="0"/>
              <a:t>Senior Vice President</a:t>
            </a:r>
          </a:p>
          <a:p>
            <a:pPr marL="285750" indent="-285750">
              <a:buFont typeface="Arial" panose="020B0604020202020204" pitchFamily="34" charset="0"/>
              <a:buChar char="•"/>
            </a:pPr>
            <a:r>
              <a:rPr lang="en-US" sz="2400" b="0" i="0" u="none" strike="noStrike" dirty="0">
                <a:solidFill>
                  <a:srgbClr val="4D5156"/>
                </a:solidFill>
                <a:effectLst/>
              </a:rPr>
              <a:t>Chief Quality and Safety Officer,  Arkansas Children’s</a:t>
            </a:r>
          </a:p>
          <a:p>
            <a:pPr marL="285750" indent="-285750">
              <a:buFont typeface="Arial" panose="020B0604020202020204" pitchFamily="34" charset="0"/>
              <a:buChar char="•"/>
            </a:pPr>
            <a:r>
              <a:rPr lang="en-US" sz="2400" dirty="0" err="1">
                <a:solidFill>
                  <a:srgbClr val="4D5156"/>
                </a:solidFill>
              </a:rPr>
              <a:t>nortonbm@archildrens.org</a:t>
            </a:r>
            <a:endParaRPr lang="en-US" sz="2400" dirty="0"/>
          </a:p>
          <a:p>
            <a:pPr marL="285750" indent="-285750">
              <a:buFont typeface="Arial" panose="020B0604020202020204" pitchFamily="34" charset="0"/>
              <a:buChar char="•"/>
            </a:pPr>
            <a:endParaRPr lang="en-US" sz="2400" b="0" i="0" u="none" strike="noStrike" dirty="0">
              <a:solidFill>
                <a:srgbClr val="FFC000"/>
              </a:solidFill>
              <a:effectLst/>
            </a:endParaRPr>
          </a:p>
        </p:txBody>
      </p:sp>
      <p:pic>
        <p:nvPicPr>
          <p:cNvPr id="4" name="Picture 3">
            <a:extLst>
              <a:ext uri="{FF2B5EF4-FFF2-40B4-BE49-F238E27FC236}">
                <a16:creationId xmlns:a16="http://schemas.microsoft.com/office/drawing/2014/main" id="{E4089C6E-3D2F-80A0-55DC-A16BD0B052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6063" y="1137589"/>
            <a:ext cx="2630905" cy="2978764"/>
          </a:xfrm>
          <a:prstGeom prst="rect">
            <a:avLst/>
          </a:prstGeom>
        </p:spPr>
      </p:pic>
    </p:spTree>
    <p:extLst>
      <p:ext uri="{BB962C8B-B14F-4D97-AF65-F5344CB8AC3E}">
        <p14:creationId xmlns:p14="http://schemas.microsoft.com/office/powerpoint/2010/main" val="246551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chemeClr val="accent1">
                    <a:lumMod val="75000"/>
                  </a:schemeClr>
                </a:solidFill>
                <a:latin typeface="Calibri" panose="020F0502020204030204"/>
              </a:rPr>
              <a:t>Ashlie Hilbun</a:t>
            </a:r>
            <a:r>
              <a:rPr lang="en-US" sz="2800" b="1" dirty="0">
                <a:solidFill>
                  <a:srgbClr val="0064A8"/>
                </a:solidFill>
                <a:latin typeface="Calibri" panose="020F0502020204030204"/>
              </a:rPr>
              <a:t>, </a:t>
            </a:r>
            <a:r>
              <a:rPr lang="en-US" sz="2800" b="1" i="0" u="none" strike="noStrike" dirty="0">
                <a:solidFill>
                  <a:schemeClr val="accent1">
                    <a:lumMod val="75000"/>
                  </a:schemeClr>
                </a:solidFill>
                <a:effectLst/>
                <a:latin typeface="+mj-lt"/>
                <a:cs typeface="Leelawadee" panose="020B0502040204020203" pitchFamily="34" charset="-34"/>
              </a:rPr>
              <a:t>EdD, FACHE, CFRE</a:t>
            </a:r>
            <a:endParaRPr lang="en-US" sz="2800" b="1" dirty="0">
              <a:solidFill>
                <a:schemeClr val="accent1">
                  <a:lumMod val="75000"/>
                </a:schemeClr>
              </a:solidFill>
              <a:latin typeface="+mj-lt"/>
            </a:endParaRPr>
          </a:p>
        </p:txBody>
      </p:sp>
      <p:sp>
        <p:nvSpPr>
          <p:cNvPr id="25" name="Content Placeholder 3"/>
          <p:cNvSpPr txBox="1">
            <a:spLocks/>
          </p:cNvSpPr>
          <p:nvPr/>
        </p:nvSpPr>
        <p:spPr>
          <a:xfrm>
            <a:off x="4328023" y="2117446"/>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Senior Vice President</a:t>
            </a:r>
          </a:p>
          <a:p>
            <a:r>
              <a:rPr lang="en-US" sz="2400" dirty="0"/>
              <a:t>Chief Strategy Officer</a:t>
            </a:r>
          </a:p>
          <a:p>
            <a:r>
              <a:rPr lang="en-US" dirty="0">
                <a:hlinkClick r:id="rId5"/>
              </a:rPr>
              <a:t>hilbunaj@archildrens.org</a:t>
            </a:r>
            <a:endParaRPr lang="en-US" dirty="0"/>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52483" y="1378601"/>
            <a:ext cx="2463214" cy="2463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678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Crystal </a:t>
            </a:r>
            <a:r>
              <a:rPr lang="en-US" sz="2800" b="1" dirty="0" err="1">
                <a:solidFill>
                  <a:srgbClr val="0064A8"/>
                </a:solidFill>
                <a:latin typeface="Calibri" panose="020F0502020204030204"/>
              </a:rPr>
              <a:t>Kohanke</a:t>
            </a:r>
            <a:r>
              <a:rPr lang="en-US" sz="2800" b="1" dirty="0">
                <a:solidFill>
                  <a:srgbClr val="0064A8"/>
                </a:solidFill>
                <a:latin typeface="Calibri" panose="020F0502020204030204"/>
              </a:rPr>
              <a:t>,</a:t>
            </a:r>
            <a:r>
              <a:rPr lang="en-US" sz="2800" b="0" i="0" u="none" strike="noStrike" dirty="0">
                <a:solidFill>
                  <a:srgbClr val="212121"/>
                </a:solidFill>
                <a:effectLst/>
                <a:latin typeface="Leelawadee" panose="020B0502040204020203" pitchFamily="34" charset="-34"/>
                <a:cs typeface="Leelawadee" panose="020B0502040204020203" pitchFamily="34" charset="-34"/>
              </a:rPr>
              <a:t> </a:t>
            </a:r>
            <a:r>
              <a:rPr lang="en-US" sz="2800" b="1" i="0" u="none" strike="noStrike" dirty="0">
                <a:solidFill>
                  <a:schemeClr val="accent1">
                    <a:lumMod val="75000"/>
                  </a:schemeClr>
                </a:solidFill>
                <a:effectLst/>
                <a:latin typeface="+mj-lt"/>
                <a:cs typeface="Leelawadee" panose="020B0502040204020203" pitchFamily="34" charset="-34"/>
              </a:rPr>
              <a:t>MS, PHR, SHRM-CP, ACC</a:t>
            </a:r>
            <a:endParaRPr lang="en-US" sz="2800" b="1" dirty="0">
              <a:solidFill>
                <a:schemeClr val="accent1">
                  <a:lumMod val="75000"/>
                </a:schemeClr>
              </a:solidFill>
              <a:latin typeface="+mj-lt"/>
            </a:endParaRPr>
          </a:p>
        </p:txBody>
      </p:sp>
      <p:sp>
        <p:nvSpPr>
          <p:cNvPr id="2" name="TextBox 1">
            <a:extLst>
              <a:ext uri="{FF2B5EF4-FFF2-40B4-BE49-F238E27FC236}">
                <a16:creationId xmlns:a16="http://schemas.microsoft.com/office/drawing/2014/main" id="{9133E05D-7BAE-2F52-3E9E-2716F8833CD1}"/>
              </a:ext>
            </a:extLst>
          </p:cNvPr>
          <p:cNvSpPr txBox="1"/>
          <p:nvPr/>
        </p:nvSpPr>
        <p:spPr>
          <a:xfrm>
            <a:off x="3946221" y="2156250"/>
            <a:ext cx="5042452" cy="1200329"/>
          </a:xfrm>
          <a:prstGeom prst="rect">
            <a:avLst/>
          </a:prstGeom>
          <a:noFill/>
        </p:spPr>
        <p:txBody>
          <a:bodyPr wrap="square">
            <a:spAutoFit/>
          </a:bodyPr>
          <a:lstStyle/>
          <a:p>
            <a:pPr marL="0" indent="0" algn="ctr">
              <a:buNone/>
            </a:pPr>
            <a:r>
              <a:rPr lang="en-US" sz="2400" dirty="0"/>
              <a:t>Senior Vice President</a:t>
            </a:r>
          </a:p>
          <a:p>
            <a:pPr marL="0" indent="0" algn="ctr">
              <a:buNone/>
            </a:pPr>
            <a:r>
              <a:rPr lang="en-US" sz="2400" dirty="0"/>
              <a:t>Chief People Officer</a:t>
            </a:r>
          </a:p>
          <a:p>
            <a:pPr marL="0" indent="0" algn="ctr">
              <a:buNone/>
            </a:pPr>
            <a:r>
              <a:rPr lang="en-US" sz="2400" dirty="0" err="1">
                <a:hlinkClick r:id="rId5"/>
              </a:rPr>
              <a:t>KohankeCH@archildrens.org</a:t>
            </a:r>
            <a:endParaRPr lang="en-US" sz="2400" dirty="0"/>
          </a:p>
        </p:txBody>
      </p:sp>
      <p:pic>
        <p:nvPicPr>
          <p:cNvPr id="3" name="Picture 2">
            <a:extLst>
              <a:ext uri="{FF2B5EF4-FFF2-40B4-BE49-F238E27FC236}">
                <a16:creationId xmlns:a16="http://schemas.microsoft.com/office/drawing/2014/main" id="{377BCD3C-AE07-3208-1B45-7AD3FB1B3F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55"/>
          <a:stretch/>
        </p:blipFill>
        <p:spPr>
          <a:xfrm>
            <a:off x="1387676" y="1292477"/>
            <a:ext cx="2558545" cy="2558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532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Pete Mourani, MD</a:t>
            </a:r>
          </a:p>
        </p:txBody>
      </p:sp>
      <p:sp>
        <p:nvSpPr>
          <p:cNvPr id="25" name="Content Placeholder 3"/>
          <p:cNvSpPr txBox="1">
            <a:spLocks/>
          </p:cNvSpPr>
          <p:nvPr/>
        </p:nvSpPr>
        <p:spPr>
          <a:xfrm>
            <a:off x="4432526" y="2131238"/>
            <a:ext cx="4041775"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Senior Vice President</a:t>
            </a:r>
          </a:p>
          <a:p>
            <a:r>
              <a:rPr lang="en-US" dirty="0"/>
              <a:t>President, ACRI</a:t>
            </a:r>
          </a:p>
          <a:p>
            <a:r>
              <a:rPr lang="en-US" dirty="0">
                <a:hlinkClick r:id="rId5"/>
              </a:rPr>
              <a:t>mouranip@archildrens.org</a:t>
            </a:r>
            <a:endParaRPr lang="en-US" dirty="0"/>
          </a:p>
        </p:txBody>
      </p:sp>
      <p:pic>
        <p:nvPicPr>
          <p:cNvPr id="2050" name="Picture 2" descr="Peter M. Mourani, M.D. | UAMS Health">
            <a:extLst>
              <a:ext uri="{FF2B5EF4-FFF2-40B4-BE49-F238E27FC236}">
                <a16:creationId xmlns:a16="http://schemas.microsoft.com/office/drawing/2014/main" id="{0651F218-39E6-F2AB-D1E6-E0BB1EB6CF3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91443" y="1140141"/>
            <a:ext cx="2140033" cy="28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308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Pele Yu, MD</a:t>
            </a:r>
          </a:p>
        </p:txBody>
      </p:sp>
      <p:sp>
        <p:nvSpPr>
          <p:cNvPr id="25" name="Content Placeholder 3"/>
          <p:cNvSpPr txBox="1">
            <a:spLocks/>
          </p:cNvSpPr>
          <p:nvPr/>
        </p:nvSpPr>
        <p:spPr>
          <a:xfrm>
            <a:off x="4432526" y="1908441"/>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Chief Medical Information Officer</a:t>
            </a:r>
          </a:p>
          <a:p>
            <a:r>
              <a:rPr lang="en-US" dirty="0">
                <a:hlinkClick r:id="rId5"/>
              </a:rPr>
              <a:t>yuFB@archildrens.org</a:t>
            </a:r>
            <a:endParaRPr lang="en-US" dirty="0"/>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45979" y="1209316"/>
            <a:ext cx="2748505" cy="27485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782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Ryan Solomon, JD, MPS</a:t>
            </a:r>
          </a:p>
        </p:txBody>
      </p:sp>
      <p:sp>
        <p:nvSpPr>
          <p:cNvPr id="4" name="TextBox 3">
            <a:extLst>
              <a:ext uri="{FF2B5EF4-FFF2-40B4-BE49-F238E27FC236}">
                <a16:creationId xmlns:a16="http://schemas.microsoft.com/office/drawing/2014/main" id="{4EE111DF-5320-29A3-B84B-FE973F665596}"/>
              </a:ext>
            </a:extLst>
          </p:cNvPr>
          <p:cNvSpPr txBox="1"/>
          <p:nvPr/>
        </p:nvSpPr>
        <p:spPr>
          <a:xfrm>
            <a:off x="4664765" y="2080591"/>
            <a:ext cx="3790122" cy="1200329"/>
          </a:xfrm>
          <a:prstGeom prst="rect">
            <a:avLst/>
          </a:prstGeom>
          <a:noFill/>
        </p:spPr>
        <p:txBody>
          <a:bodyPr wrap="square" rtlCol="0">
            <a:spAutoFit/>
          </a:bodyPr>
          <a:lstStyle/>
          <a:p>
            <a:r>
              <a:rPr lang="en-US" sz="2400" dirty="0"/>
              <a:t>Senior Vice President</a:t>
            </a:r>
          </a:p>
          <a:p>
            <a:r>
              <a:rPr lang="en-US" sz="2400" dirty="0"/>
              <a:t>Hospital Operations</a:t>
            </a:r>
          </a:p>
          <a:p>
            <a:r>
              <a:rPr lang="en-US" sz="2400" dirty="0" err="1">
                <a:hlinkClick r:id="rId5"/>
              </a:rPr>
              <a:t>SolomonJR@archildrens.org</a:t>
            </a:r>
            <a:endParaRPr lang="en-US" sz="2400" dirty="0"/>
          </a:p>
        </p:txBody>
      </p:sp>
      <p:pic>
        <p:nvPicPr>
          <p:cNvPr id="1026" name="Picture 2" descr="Ryan Solomon Tagged Archives - AMP">
            <a:extLst>
              <a:ext uri="{FF2B5EF4-FFF2-40B4-BE49-F238E27FC236}">
                <a16:creationId xmlns:a16="http://schemas.microsoft.com/office/drawing/2014/main" id="{9EAB62AF-725B-0340-2D1E-070C44A4D356}"/>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1099931" y="1035280"/>
            <a:ext cx="2947514" cy="307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43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Erin Parker</a:t>
            </a:r>
          </a:p>
        </p:txBody>
      </p:sp>
      <p:sp>
        <p:nvSpPr>
          <p:cNvPr id="25" name="Content Placeholder 3"/>
          <p:cNvSpPr txBox="1">
            <a:spLocks/>
          </p:cNvSpPr>
          <p:nvPr/>
        </p:nvSpPr>
        <p:spPr>
          <a:xfrm>
            <a:off x="4432526" y="2131238"/>
            <a:ext cx="4041775"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Senior Vice President</a:t>
            </a:r>
          </a:p>
          <a:p>
            <a:r>
              <a:rPr lang="en-US" dirty="0"/>
              <a:t>Chief Information Officer</a:t>
            </a:r>
          </a:p>
          <a:p>
            <a:r>
              <a:rPr lang="en-US" dirty="0" err="1">
                <a:hlinkClick r:id="rId5"/>
              </a:rPr>
              <a:t>ParkerEE@archildrens.org</a:t>
            </a:r>
            <a:endParaRPr lang="en-US" dirty="0"/>
          </a:p>
        </p:txBody>
      </p:sp>
      <p:pic>
        <p:nvPicPr>
          <p:cNvPr id="2" name="Picture 1">
            <a:extLst>
              <a:ext uri="{FF2B5EF4-FFF2-40B4-BE49-F238E27FC236}">
                <a16:creationId xmlns:a16="http://schemas.microsoft.com/office/drawing/2014/main" id="{3927BCA7-55DA-B1C6-5963-9D1290C0871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48775" y="1337650"/>
            <a:ext cx="2468199" cy="2468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74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Enid </a:t>
            </a:r>
            <a:r>
              <a:rPr lang="en-US" sz="2800" b="1" dirty="0" err="1">
                <a:solidFill>
                  <a:srgbClr val="0064A8"/>
                </a:solidFill>
                <a:latin typeface="Calibri" panose="020F0502020204030204"/>
              </a:rPr>
              <a:t>Olvey</a:t>
            </a:r>
            <a:r>
              <a:rPr lang="en-US" sz="2800" b="1" dirty="0">
                <a:solidFill>
                  <a:srgbClr val="0064A8"/>
                </a:solidFill>
                <a:latin typeface="Calibri" panose="020F0502020204030204"/>
              </a:rPr>
              <a:t>, CFRE</a:t>
            </a:r>
          </a:p>
        </p:txBody>
      </p:sp>
      <p:sp>
        <p:nvSpPr>
          <p:cNvPr id="25" name="Content Placeholder 3"/>
          <p:cNvSpPr txBox="1">
            <a:spLocks/>
          </p:cNvSpPr>
          <p:nvPr/>
        </p:nvSpPr>
        <p:spPr>
          <a:xfrm>
            <a:off x="4432526" y="2131238"/>
            <a:ext cx="4041775"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Senior Vice President</a:t>
            </a:r>
          </a:p>
          <a:p>
            <a:r>
              <a:rPr lang="en-US" dirty="0"/>
              <a:t>President, Arkansas Children’s Foundation</a:t>
            </a:r>
          </a:p>
          <a:p>
            <a:r>
              <a:rPr lang="en-US" dirty="0" err="1"/>
              <a:t>OlveyEC@archildrens.org</a:t>
            </a:r>
            <a:endParaRPr lang="en-US" dirty="0"/>
          </a:p>
        </p:txBody>
      </p:sp>
      <p:pic>
        <p:nvPicPr>
          <p:cNvPr id="1026" name="Picture 2" descr="Enid Olvey, CFRE | Arkansas Children's ...">
            <a:extLst>
              <a:ext uri="{FF2B5EF4-FFF2-40B4-BE49-F238E27FC236}">
                <a16:creationId xmlns:a16="http://schemas.microsoft.com/office/drawing/2014/main" id="{3E2CBBF0-26B3-2AEE-39A6-F938F190F33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40310" y="1258644"/>
            <a:ext cx="2628008" cy="268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0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CA5EF0E-DC1B-0BD1-71B6-25A4F1C328CD}"/>
              </a:ext>
            </a:extLst>
          </p:cNvPr>
          <p:cNvSpPr txBox="1">
            <a:spLocks/>
          </p:cNvSpPr>
          <p:nvPr/>
        </p:nvSpPr>
        <p:spPr>
          <a:xfrm>
            <a:off x="380651" y="2286312"/>
            <a:ext cx="8382698" cy="898590"/>
          </a:xfrm>
          <a:prstGeom prst="rect">
            <a:avLst/>
          </a:prstGeom>
        </p:spPr>
        <p:txBody>
          <a:bodyPr vert="horz" lIns="91440" tIns="45720" rIns="91440" bIns="45720" rtlCol="0" anchor="b">
            <a:normAutofit fontScale="97500"/>
          </a:bodyPr>
          <a:lstStyle>
            <a:lvl1pPr algn="ctr" defTabSz="457200" rtl="0" eaLnBrk="1" latinLnBrk="0" hangingPunct="1">
              <a:spcBef>
                <a:spcPct val="0"/>
              </a:spcBef>
              <a:buNone/>
              <a:defRPr sz="4950" b="1" kern="1200">
                <a:solidFill>
                  <a:schemeClr val="bg1"/>
                </a:solidFill>
                <a:effectLst>
                  <a:outerShdw blurRad="38100" dist="38100" dir="2700000" algn="tl">
                    <a:srgbClr val="000000">
                      <a:alpha val="43137"/>
                    </a:srgbClr>
                  </a:outerShdw>
                </a:effectLst>
                <a:latin typeface="+mn-lt"/>
                <a:ea typeface="+mj-ea"/>
                <a:cs typeface="+mj-cs"/>
              </a:defRPr>
            </a:lvl1pPr>
          </a:lstStyle>
          <a:p>
            <a:r>
              <a:rPr lang="en-US" dirty="0"/>
              <a:t>Arkansas Children’s Leadership</a:t>
            </a:r>
          </a:p>
        </p:txBody>
      </p:sp>
    </p:spTree>
    <p:extLst>
      <p:ext uri="{BB962C8B-B14F-4D97-AF65-F5344CB8AC3E}">
        <p14:creationId xmlns:p14="http://schemas.microsoft.com/office/powerpoint/2010/main" val="4142876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Todd Maxson, MD</a:t>
            </a:r>
          </a:p>
        </p:txBody>
      </p:sp>
      <p:sp>
        <p:nvSpPr>
          <p:cNvPr id="25" name="Content Placeholder 3"/>
          <p:cNvSpPr txBox="1">
            <a:spLocks/>
          </p:cNvSpPr>
          <p:nvPr/>
        </p:nvSpPr>
        <p:spPr>
          <a:xfrm>
            <a:off x="4432526" y="1908441"/>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Surgeon–In-Chief</a:t>
            </a:r>
          </a:p>
          <a:p>
            <a:r>
              <a:rPr lang="en-US" sz="2400" dirty="0"/>
              <a:t>Professor, Surgery</a:t>
            </a:r>
          </a:p>
          <a:p>
            <a:r>
              <a:rPr lang="en-US" sz="2400" dirty="0" err="1">
                <a:hlinkClick r:id="rId5"/>
              </a:rPr>
              <a:t>RTMaxson@uams.edu</a:t>
            </a:r>
            <a:endParaRPr lang="en-US" sz="2400" dirty="0"/>
          </a:p>
        </p:txBody>
      </p:sp>
      <p:pic>
        <p:nvPicPr>
          <p:cNvPr id="4" name="Picture 3">
            <a:extLst>
              <a:ext uri="{FF2B5EF4-FFF2-40B4-BE49-F238E27FC236}">
                <a16:creationId xmlns:a16="http://schemas.microsoft.com/office/drawing/2014/main" id="{6F42B20A-8AD7-C0DE-A416-4B2FB13B7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7323" y="1315452"/>
            <a:ext cx="2622113" cy="2758849"/>
          </a:xfrm>
          <a:prstGeom prst="rect">
            <a:avLst/>
          </a:prstGeom>
        </p:spPr>
      </p:pic>
    </p:spTree>
    <p:extLst>
      <p:ext uri="{BB962C8B-B14F-4D97-AF65-F5344CB8AC3E}">
        <p14:creationId xmlns:p14="http://schemas.microsoft.com/office/powerpoint/2010/main" val="17705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382398-01D3-384C-8CFC-6AC8C69B1B85}"/>
              </a:ext>
            </a:extLst>
          </p:cNvPr>
          <p:cNvSpPr>
            <a:spLocks noGrp="1"/>
          </p:cNvSpPr>
          <p:nvPr>
            <p:ph sz="half" idx="2"/>
          </p:nvPr>
        </p:nvSpPr>
        <p:spPr>
          <a:xfrm>
            <a:off x="3612630" y="1644065"/>
            <a:ext cx="5373973" cy="2545556"/>
          </a:xfrm>
        </p:spPr>
        <p:txBody>
          <a:bodyPr>
            <a:normAutofit/>
          </a:bodyPr>
          <a:lstStyle/>
          <a:p>
            <a:r>
              <a:rPr lang="en-US" dirty="0"/>
              <a:t>Pediatrician-in-Chief, Arkansas Children’s</a:t>
            </a:r>
          </a:p>
          <a:p>
            <a:r>
              <a:rPr lang="en-US" dirty="0"/>
              <a:t>Professor &amp; Chair, Department of Pediatrics</a:t>
            </a:r>
          </a:p>
          <a:p>
            <a:r>
              <a:rPr lang="en-US" b="1" dirty="0">
                <a:hlinkClick r:id="rId2"/>
              </a:rPr>
              <a:t>WSteinbach@uams.edu</a:t>
            </a:r>
            <a:endParaRPr lang="en-US" b="1" dirty="0"/>
          </a:p>
          <a:p>
            <a:endParaRPr lang="en-US" b="1" dirty="0"/>
          </a:p>
        </p:txBody>
      </p:sp>
      <p:sp>
        <p:nvSpPr>
          <p:cNvPr id="6" name="Title 1">
            <a:extLst>
              <a:ext uri="{FF2B5EF4-FFF2-40B4-BE49-F238E27FC236}">
                <a16:creationId xmlns:a16="http://schemas.microsoft.com/office/drawing/2014/main" id="{60E92383-2F8D-004C-A413-8C448DA5F2FB}"/>
              </a:ext>
            </a:extLst>
          </p:cNvPr>
          <p:cNvSpPr txBox="1">
            <a:spLocks/>
          </p:cNvSpPr>
          <p:nvPr/>
        </p:nvSpPr>
        <p:spPr>
          <a:xfrm>
            <a:off x="407882" y="164238"/>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0064A8"/>
                </a:solidFill>
                <a:latin typeface="+mj-lt"/>
                <a:ea typeface="+mj-ea"/>
                <a:cs typeface="+mj-cs"/>
              </a:defRPr>
            </a:lvl1pPr>
          </a:lstStyle>
          <a:p>
            <a:r>
              <a:rPr lang="en-US" dirty="0"/>
              <a:t>William J. “Bill” Steinbach, MD</a:t>
            </a:r>
          </a:p>
        </p:txBody>
      </p:sp>
      <p:pic>
        <p:nvPicPr>
          <p:cNvPr id="11" name="Content Placeholder 10">
            <a:extLst>
              <a:ext uri="{FF2B5EF4-FFF2-40B4-BE49-F238E27FC236}">
                <a16:creationId xmlns:a16="http://schemas.microsoft.com/office/drawing/2014/main" id="{F38B4B52-B83B-EBD8-236A-257EAF27226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27977" y="1544690"/>
            <a:ext cx="2187773" cy="2546350"/>
          </a:xfrm>
        </p:spPr>
      </p:pic>
    </p:spTree>
    <p:extLst>
      <p:ext uri="{BB962C8B-B14F-4D97-AF65-F5344CB8AC3E}">
        <p14:creationId xmlns:p14="http://schemas.microsoft.com/office/powerpoint/2010/main" val="2212433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Cindy Martin</a:t>
            </a:r>
          </a:p>
        </p:txBody>
      </p:sp>
      <p:sp>
        <p:nvSpPr>
          <p:cNvPr id="25" name="Content Placeholder 3"/>
          <p:cNvSpPr txBox="1">
            <a:spLocks/>
          </p:cNvSpPr>
          <p:nvPr/>
        </p:nvSpPr>
        <p:spPr>
          <a:xfrm>
            <a:off x="4328023" y="2117446"/>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Vice President, AC Practice Plan</a:t>
            </a:r>
          </a:p>
          <a:p>
            <a:r>
              <a:rPr lang="en-US" sz="2400" dirty="0"/>
              <a:t>501.364.4037</a:t>
            </a:r>
          </a:p>
          <a:p>
            <a:r>
              <a:rPr lang="en-US" sz="2400" dirty="0">
                <a:hlinkClick r:id="rId5"/>
              </a:rPr>
              <a:t>martincl@archildrens.org</a:t>
            </a:r>
            <a:endParaRPr lang="en-US" sz="2400" dirty="0"/>
          </a:p>
        </p:txBody>
      </p:sp>
      <p:pic>
        <p:nvPicPr>
          <p:cNvPr id="7" name="Content Placeholder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49828" y="1584062"/>
            <a:ext cx="2333897" cy="2322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9245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Rustin Morse, MD</a:t>
            </a:r>
          </a:p>
        </p:txBody>
      </p:sp>
      <p:sp>
        <p:nvSpPr>
          <p:cNvPr id="4" name="TextBox 3">
            <a:extLst>
              <a:ext uri="{FF2B5EF4-FFF2-40B4-BE49-F238E27FC236}">
                <a16:creationId xmlns:a16="http://schemas.microsoft.com/office/drawing/2014/main" id="{846BFA5F-FB44-818B-B7EA-D5A54E46ECC3}"/>
              </a:ext>
            </a:extLst>
          </p:cNvPr>
          <p:cNvSpPr txBox="1"/>
          <p:nvPr/>
        </p:nvSpPr>
        <p:spPr>
          <a:xfrm>
            <a:off x="4240697" y="1736035"/>
            <a:ext cx="4611756" cy="1384995"/>
          </a:xfrm>
          <a:prstGeom prst="rect">
            <a:avLst/>
          </a:prstGeom>
          <a:noFill/>
        </p:spPr>
        <p:txBody>
          <a:bodyPr wrap="square" rtlCol="0">
            <a:spAutoFit/>
          </a:bodyPr>
          <a:lstStyle/>
          <a:p>
            <a:r>
              <a:rPr lang="en-US" sz="2800" dirty="0"/>
              <a:t>Senior Vice President </a:t>
            </a:r>
          </a:p>
          <a:p>
            <a:r>
              <a:rPr lang="en-US" sz="2800" dirty="0"/>
              <a:t>Chief Administrator ACNW</a:t>
            </a:r>
          </a:p>
          <a:p>
            <a:r>
              <a:rPr lang="en-US" sz="2800" dirty="0" err="1">
                <a:hlinkClick r:id="rId5"/>
              </a:rPr>
              <a:t>MorseR@archildrens.org</a:t>
            </a:r>
            <a:endParaRPr lang="en-US" sz="2800" dirty="0"/>
          </a:p>
        </p:txBody>
      </p:sp>
      <p:pic>
        <p:nvPicPr>
          <p:cNvPr id="2050" name="Picture 2" descr="Rustin Morse, MD, Named Chief Medical ...">
            <a:extLst>
              <a:ext uri="{FF2B5EF4-FFF2-40B4-BE49-F238E27FC236}">
                <a16:creationId xmlns:a16="http://schemas.microsoft.com/office/drawing/2014/main" id="{15F072D8-5EE7-C863-BDCA-887C5959C23C}"/>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1550504" y="1210916"/>
            <a:ext cx="2247051" cy="257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4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Rob Williams, MD</a:t>
            </a:r>
          </a:p>
        </p:txBody>
      </p:sp>
      <p:pic>
        <p:nvPicPr>
          <p:cNvPr id="3074" name="Picture 2" descr="Dr. Robert Williams MD">
            <a:extLst>
              <a:ext uri="{FF2B5EF4-FFF2-40B4-BE49-F238E27FC236}">
                <a16:creationId xmlns:a16="http://schemas.microsoft.com/office/drawing/2014/main" id="{8F8B0296-C54A-190A-A2CB-40E327ECC459}"/>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1425677" y="1313101"/>
            <a:ext cx="2786804" cy="266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4EE995-04AD-3DE9-8D63-36C574B82942}"/>
              </a:ext>
            </a:extLst>
          </p:cNvPr>
          <p:cNvSpPr txBox="1"/>
          <p:nvPr/>
        </p:nvSpPr>
        <p:spPr>
          <a:xfrm>
            <a:off x="4658159" y="2048529"/>
            <a:ext cx="3405099" cy="954107"/>
          </a:xfrm>
          <a:prstGeom prst="rect">
            <a:avLst/>
          </a:prstGeom>
          <a:noFill/>
        </p:spPr>
        <p:txBody>
          <a:bodyPr wrap="none" rtlCol="0">
            <a:spAutoFit/>
          </a:bodyPr>
          <a:lstStyle/>
          <a:p>
            <a:r>
              <a:rPr lang="en-US" sz="2800" dirty="0"/>
              <a:t>Chief Medical Officer  </a:t>
            </a:r>
          </a:p>
          <a:p>
            <a:r>
              <a:rPr lang="en-US" sz="2800" dirty="0"/>
              <a:t>ACNW</a:t>
            </a:r>
          </a:p>
        </p:txBody>
      </p:sp>
    </p:spTree>
    <p:extLst>
      <p:ext uri="{BB962C8B-B14F-4D97-AF65-F5344CB8AC3E}">
        <p14:creationId xmlns:p14="http://schemas.microsoft.com/office/powerpoint/2010/main" val="255220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29868" y="273844"/>
            <a:ext cx="8284265" cy="4632722"/>
          </a:xfrm>
          <a:prstGeom prst="rect">
            <a:avLst/>
          </a:prstGeom>
        </p:spPr>
      </p:pic>
    </p:spTree>
    <p:extLst>
      <p:ext uri="{BB962C8B-B14F-4D97-AF65-F5344CB8AC3E}">
        <p14:creationId xmlns:p14="http://schemas.microsoft.com/office/powerpoint/2010/main" val="123514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90" y="-2951"/>
            <a:ext cx="7886700" cy="727057"/>
          </a:xfrm>
          <a:solidFill>
            <a:schemeClr val="accent2">
              <a:lumMod val="20000"/>
              <a:lumOff val="80000"/>
            </a:schemeClr>
          </a:solidFill>
        </p:spPr>
        <p:txBody>
          <a:bodyPr>
            <a:noAutofit/>
          </a:bodyPr>
          <a:lstStyle/>
          <a:p>
            <a:pPr algn="ctr"/>
            <a:r>
              <a:rPr lang="en-US" sz="2400" dirty="0"/>
              <a:t>Medical Staff Services</a:t>
            </a:r>
            <a:br>
              <a:rPr lang="en-US" sz="2400" dirty="0"/>
            </a:br>
            <a:r>
              <a:rPr lang="en-US" sz="2400" dirty="0"/>
              <a:t>(LIPs = physicians and APPs</a:t>
            </a:r>
          </a:p>
        </p:txBody>
      </p:sp>
      <p:sp>
        <p:nvSpPr>
          <p:cNvPr id="3" name="Content Placeholder 2"/>
          <p:cNvSpPr>
            <a:spLocks noGrp="1"/>
          </p:cNvSpPr>
          <p:nvPr>
            <p:ph idx="1"/>
          </p:nvPr>
        </p:nvSpPr>
        <p:spPr>
          <a:xfrm>
            <a:off x="419930" y="802119"/>
            <a:ext cx="5692637" cy="4287235"/>
          </a:xfrm>
        </p:spPr>
        <p:txBody>
          <a:bodyPr>
            <a:normAutofit fontScale="62500" lnSpcReduction="20000"/>
          </a:bodyPr>
          <a:lstStyle/>
          <a:p>
            <a:r>
              <a:rPr lang="en-US" dirty="0"/>
              <a:t>Credentialing (Compliance and Quality/Safety)</a:t>
            </a:r>
          </a:p>
          <a:p>
            <a:pPr lvl="1"/>
            <a:r>
              <a:rPr lang="en-US" sz="2100" dirty="0"/>
              <a:t>Initial</a:t>
            </a:r>
          </a:p>
          <a:p>
            <a:pPr lvl="1"/>
            <a:r>
              <a:rPr lang="en-US" sz="2100" dirty="0"/>
              <a:t>Ongoing</a:t>
            </a:r>
          </a:p>
          <a:p>
            <a:r>
              <a:rPr lang="en-US" dirty="0"/>
              <a:t>Medical Executive Committee (meets monthly)</a:t>
            </a:r>
          </a:p>
          <a:p>
            <a:pPr lvl="1"/>
            <a:r>
              <a:rPr lang="en-US" sz="2100" dirty="0"/>
              <a:t>Elected reps from surgical and medical service lines</a:t>
            </a:r>
          </a:p>
          <a:p>
            <a:pPr lvl="1"/>
            <a:r>
              <a:rPr lang="en-US" sz="2100" dirty="0"/>
              <a:t>Officers (Secretary-Vice Chief-Chief of Staff)</a:t>
            </a:r>
          </a:p>
          <a:p>
            <a:pPr lvl="1"/>
            <a:r>
              <a:rPr lang="en-US" sz="2100" dirty="0"/>
              <a:t>Med Staff Committees</a:t>
            </a:r>
          </a:p>
          <a:p>
            <a:pPr lvl="2"/>
            <a:r>
              <a:rPr lang="en-US" sz="2100" dirty="0"/>
              <a:t>Credentialing</a:t>
            </a:r>
          </a:p>
          <a:p>
            <a:pPr lvl="2"/>
            <a:r>
              <a:rPr lang="en-US" sz="2100" dirty="0"/>
              <a:t>Professionalism</a:t>
            </a:r>
          </a:p>
          <a:p>
            <a:pPr lvl="2"/>
            <a:r>
              <a:rPr lang="en-US" sz="2100" dirty="0"/>
              <a:t>Health</a:t>
            </a:r>
          </a:p>
          <a:p>
            <a:pPr lvl="2"/>
            <a:r>
              <a:rPr lang="en-US" sz="2100" dirty="0"/>
              <a:t>CPE</a:t>
            </a:r>
          </a:p>
          <a:p>
            <a:r>
              <a:rPr lang="en-US" dirty="0"/>
              <a:t>Provider Leadership Training</a:t>
            </a:r>
          </a:p>
          <a:p>
            <a:r>
              <a:rPr lang="en-US" dirty="0"/>
              <a:t>Oversees Maintenance of Certification projects for AAP/ABP</a:t>
            </a:r>
          </a:p>
          <a:p>
            <a:r>
              <a:rPr lang="en-US" dirty="0"/>
              <a:t>Lots, lots more……</a:t>
            </a:r>
          </a:p>
          <a:p>
            <a:endParaRPr lang="en-US" sz="2400" dirty="0"/>
          </a:p>
          <a:p>
            <a:pPr lvl="1"/>
            <a:endParaRPr lang="en-US" dirty="0"/>
          </a:p>
          <a:p>
            <a:endParaRPr lang="en-US" dirty="0"/>
          </a:p>
          <a:p>
            <a:endParaRPr lang="en-US" dirty="0"/>
          </a:p>
          <a:p>
            <a:pPr lvl="1"/>
            <a:endParaRPr lang="en-US" dirty="0"/>
          </a:p>
        </p:txBody>
      </p:sp>
      <p:sp>
        <p:nvSpPr>
          <p:cNvPr id="4" name="TextBox 3"/>
          <p:cNvSpPr txBox="1"/>
          <p:nvPr/>
        </p:nvSpPr>
        <p:spPr>
          <a:xfrm>
            <a:off x="6112567" y="802119"/>
            <a:ext cx="2723321" cy="3693319"/>
          </a:xfrm>
          <a:prstGeom prst="rect">
            <a:avLst/>
          </a:prstGeom>
          <a:solidFill>
            <a:schemeClr val="accent5">
              <a:lumMod val="20000"/>
              <a:lumOff val="80000"/>
            </a:schemeClr>
          </a:solidFill>
        </p:spPr>
        <p:txBody>
          <a:bodyPr wrap="square" rtlCol="0">
            <a:spAutoFit/>
          </a:bodyPr>
          <a:lstStyle/>
          <a:p>
            <a:pPr marL="214313" indent="-214313">
              <a:buFont typeface="Arial" panose="020B0604020202020204" pitchFamily="34" charset="0"/>
              <a:buChar char="•"/>
            </a:pPr>
            <a:r>
              <a:rPr lang="en-US" dirty="0"/>
              <a:t>FPPE</a:t>
            </a:r>
          </a:p>
          <a:p>
            <a:pPr marL="557213" lvl="1" indent="-214313">
              <a:buFont typeface="Arial" panose="020B0604020202020204" pitchFamily="34" charset="0"/>
              <a:buChar char="•"/>
            </a:pPr>
            <a:r>
              <a:rPr lang="en-US" dirty="0"/>
              <a:t>Focused Professional Practice Evaluation</a:t>
            </a:r>
          </a:p>
          <a:p>
            <a:pPr marL="557213" lvl="1" indent="-214313">
              <a:buFont typeface="Arial" panose="020B0604020202020204" pitchFamily="34" charset="0"/>
              <a:buChar char="•"/>
            </a:pPr>
            <a:r>
              <a:rPr lang="en-US" dirty="0"/>
              <a:t>Follows initial credentialing (once)</a:t>
            </a:r>
          </a:p>
          <a:p>
            <a:pPr marL="557213" lvl="1" indent="-214313">
              <a:buFont typeface="Arial" panose="020B0604020202020204" pitchFamily="34" charset="0"/>
              <a:buChar char="•"/>
            </a:pPr>
            <a:endParaRPr lang="en-US" dirty="0"/>
          </a:p>
          <a:p>
            <a:pPr lvl="1"/>
            <a:endParaRPr lang="en-US" dirty="0"/>
          </a:p>
          <a:p>
            <a:pPr marL="214313" indent="-214313">
              <a:buFont typeface="Arial" panose="020B0604020202020204" pitchFamily="34" charset="0"/>
              <a:buChar char="•"/>
            </a:pPr>
            <a:r>
              <a:rPr lang="en-US" dirty="0"/>
              <a:t>OPPE</a:t>
            </a:r>
          </a:p>
          <a:p>
            <a:pPr marL="557213" lvl="1" indent="-214313">
              <a:buFont typeface="Arial" panose="020B0604020202020204" pitchFamily="34" charset="0"/>
              <a:buChar char="•"/>
            </a:pPr>
            <a:r>
              <a:rPr lang="en-US" dirty="0"/>
              <a:t>Ongoing Professional Practice Evaluation</a:t>
            </a:r>
          </a:p>
          <a:p>
            <a:pPr marL="557213" lvl="1" indent="-214313">
              <a:buFont typeface="Arial" panose="020B0604020202020204" pitchFamily="34" charset="0"/>
              <a:buChar char="•"/>
            </a:pPr>
            <a:r>
              <a:rPr lang="en-US" dirty="0"/>
              <a:t>Every cycle of re-credentialing (currently 2 years)</a:t>
            </a:r>
          </a:p>
        </p:txBody>
      </p:sp>
    </p:spTree>
    <p:extLst>
      <p:ext uri="{BB962C8B-B14F-4D97-AF65-F5344CB8AC3E}">
        <p14:creationId xmlns:p14="http://schemas.microsoft.com/office/powerpoint/2010/main" val="115956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pPr algn="ctr"/>
            <a:r>
              <a:rPr lang="en-US" dirty="0"/>
              <a:t>Communication about issues pertaining to Medical Staff</a:t>
            </a:r>
          </a:p>
        </p:txBody>
      </p:sp>
      <p:sp>
        <p:nvSpPr>
          <p:cNvPr id="3" name="Content Placeholder 2"/>
          <p:cNvSpPr>
            <a:spLocks noGrp="1"/>
          </p:cNvSpPr>
          <p:nvPr>
            <p:ph idx="1"/>
          </p:nvPr>
        </p:nvSpPr>
        <p:spPr>
          <a:xfrm>
            <a:off x="3438939" y="1458671"/>
            <a:ext cx="4114800" cy="2616372"/>
          </a:xfrm>
        </p:spPr>
        <p:txBody>
          <a:bodyPr>
            <a:normAutofit fontScale="85000" lnSpcReduction="20000"/>
          </a:bodyPr>
          <a:lstStyle/>
          <a:p>
            <a:r>
              <a:rPr lang="en-US" dirty="0"/>
              <a:t>Email</a:t>
            </a:r>
          </a:p>
          <a:p>
            <a:pPr lvl="1"/>
            <a:r>
              <a:rPr lang="en-US" sz="2100" dirty="0"/>
              <a:t>Direct</a:t>
            </a:r>
          </a:p>
          <a:p>
            <a:pPr lvl="1"/>
            <a:r>
              <a:rPr lang="en-US" sz="2100" dirty="0"/>
              <a:t>Newsletter</a:t>
            </a:r>
          </a:p>
          <a:p>
            <a:r>
              <a:rPr lang="en-US" dirty="0"/>
              <a:t>Service/section meetings</a:t>
            </a:r>
          </a:p>
          <a:p>
            <a:r>
              <a:rPr lang="en-US" dirty="0"/>
              <a:t>Faculty meetings</a:t>
            </a:r>
          </a:p>
          <a:p>
            <a:r>
              <a:rPr lang="en-US" dirty="0"/>
              <a:t>Chief meetings</a:t>
            </a:r>
          </a:p>
          <a:p>
            <a:r>
              <a:rPr lang="en-US" dirty="0"/>
              <a:t>Medical Staff meetings</a:t>
            </a:r>
          </a:p>
          <a:p>
            <a:endParaRPr lang="en-US" dirty="0"/>
          </a:p>
        </p:txBody>
      </p:sp>
    </p:spTree>
    <p:extLst>
      <p:ext uri="{BB962C8B-B14F-4D97-AF65-F5344CB8AC3E}">
        <p14:creationId xmlns:p14="http://schemas.microsoft.com/office/powerpoint/2010/main" val="348519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3E9F-FAAD-3644-A429-6FBD30AFDFDC}"/>
              </a:ext>
            </a:extLst>
          </p:cNvPr>
          <p:cNvSpPr>
            <a:spLocks noGrp="1"/>
          </p:cNvSpPr>
          <p:nvPr>
            <p:ph type="title"/>
          </p:nvPr>
        </p:nvSpPr>
        <p:spPr/>
        <p:txBody>
          <a:bodyPr/>
          <a:lstStyle/>
          <a:p>
            <a:r>
              <a:rPr lang="en-US" dirty="0"/>
              <a:t>Research</a:t>
            </a:r>
          </a:p>
        </p:txBody>
      </p:sp>
    </p:spTree>
    <p:extLst>
      <p:ext uri="{BB962C8B-B14F-4D97-AF65-F5344CB8AC3E}">
        <p14:creationId xmlns:p14="http://schemas.microsoft.com/office/powerpoint/2010/main" val="276985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rian M. Varisco, M.D. | UAMS ...">
            <a:extLst>
              <a:ext uri="{FF2B5EF4-FFF2-40B4-BE49-F238E27FC236}">
                <a16:creationId xmlns:a16="http://schemas.microsoft.com/office/drawing/2014/main" id="{FB4E34B6-9375-DEC9-8720-90F3858AD4D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41" t="-168"/>
          <a:stretch/>
        </p:blipFill>
        <p:spPr bwMode="auto">
          <a:xfrm>
            <a:off x="1028326" y="807886"/>
            <a:ext cx="2443420" cy="321246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F90F9C9B-B0FB-DBC6-D78A-34AF85300B9C}"/>
              </a:ext>
            </a:extLst>
          </p:cNvPr>
          <p:cNvSpPr txBox="1">
            <a:spLocks noGrp="1"/>
          </p:cNvSpPr>
          <p:nvPr>
            <p:ph sz="half" idx="2"/>
          </p:nvPr>
        </p:nvSpPr>
        <p:spPr>
          <a:xfrm>
            <a:off x="4400550" y="1298575"/>
            <a:ext cx="4038600" cy="2591479"/>
          </a:xfrm>
          <a:prstGeom prst="rect">
            <a:avLst/>
          </a:prstGeom>
          <a:noFill/>
        </p:spPr>
        <p:txBody>
          <a:bodyPr wrap="square" rtlCol="0">
            <a:spAutoFit/>
          </a:bodyPr>
          <a:lstStyle/>
          <a:p>
            <a:pPr marL="0" indent="0">
              <a:buNone/>
            </a:pPr>
            <a:r>
              <a:rPr lang="en-US" b="1" dirty="0"/>
              <a:t>Brian </a:t>
            </a:r>
            <a:r>
              <a:rPr lang="en-US" b="1" dirty="0" err="1"/>
              <a:t>Varisco</a:t>
            </a:r>
            <a:r>
              <a:rPr lang="en-US" b="1" dirty="0"/>
              <a:t>, MD</a:t>
            </a:r>
            <a:r>
              <a:rPr lang="en-US" dirty="0"/>
              <a:t> </a:t>
            </a:r>
          </a:p>
          <a:p>
            <a:pPr marL="0" indent="0">
              <a:buNone/>
            </a:pPr>
            <a:r>
              <a:rPr lang="en-US" dirty="0"/>
              <a:t>Vice Chair, Research</a:t>
            </a:r>
          </a:p>
          <a:p>
            <a:pPr marL="0" indent="0">
              <a:buNone/>
            </a:pPr>
            <a:r>
              <a:rPr lang="en-US" dirty="0"/>
              <a:t>Professor, Critical Care</a:t>
            </a:r>
          </a:p>
          <a:p>
            <a:pPr marL="0" indent="0">
              <a:buNone/>
            </a:pPr>
            <a:r>
              <a:rPr lang="en-US" dirty="0">
                <a:hlinkClick r:id="rId3"/>
              </a:rPr>
              <a:t>BVarisco@uams.edu</a:t>
            </a:r>
            <a:endParaRPr lang="en-US" dirty="0"/>
          </a:p>
          <a:p>
            <a:endParaRPr lang="en-US" dirty="0"/>
          </a:p>
        </p:txBody>
      </p:sp>
    </p:spTree>
    <p:extLst>
      <p:ext uri="{BB962C8B-B14F-4D97-AF65-F5344CB8AC3E}">
        <p14:creationId xmlns:p14="http://schemas.microsoft.com/office/powerpoint/2010/main" val="35412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Marcy Doderer, FACHE</a:t>
            </a:r>
          </a:p>
        </p:txBody>
      </p:sp>
      <p:sp>
        <p:nvSpPr>
          <p:cNvPr id="25" name="Content Placeholder 3"/>
          <p:cNvSpPr txBox="1">
            <a:spLocks/>
          </p:cNvSpPr>
          <p:nvPr/>
        </p:nvSpPr>
        <p:spPr>
          <a:xfrm>
            <a:off x="4432526" y="1766384"/>
            <a:ext cx="4041775" cy="2963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President and CEO of Arkansas Children’s</a:t>
            </a:r>
          </a:p>
          <a:p>
            <a:r>
              <a:rPr lang="en-US"/>
              <a:t>501.364.8000</a:t>
            </a:r>
          </a:p>
          <a:p>
            <a:r>
              <a:rPr lang="en-US">
                <a:hlinkClick r:id="rId5"/>
              </a:rPr>
              <a:t>dodererml@archildrens.org</a:t>
            </a:r>
            <a:r>
              <a:rPr lang="en-US"/>
              <a:t> </a:t>
            </a:r>
          </a:p>
          <a:p>
            <a:endParaRPr lang="en-US" dirty="0"/>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3019" y="1309413"/>
            <a:ext cx="2097612" cy="25560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163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7559"/>
            <a:ext cx="7772400" cy="1102519"/>
          </a:xfrm>
        </p:spPr>
        <p:txBody>
          <a:bodyPr>
            <a:normAutofit fontScale="90000"/>
          </a:bodyPr>
          <a:lstStyle/>
          <a:p>
            <a:pPr>
              <a:lnSpc>
                <a:spcPts val="3000"/>
              </a:lnSpc>
            </a:pPr>
            <a:r>
              <a:rPr lang="en-US" dirty="0">
                <a:solidFill>
                  <a:schemeClr val="accent2">
                    <a:lumMod val="60000"/>
                    <a:lumOff val="40000"/>
                  </a:schemeClr>
                </a:solidFill>
              </a:rPr>
              <a:t>ACRI Resources for Researchers</a:t>
            </a:r>
            <a:br>
              <a:rPr lang="en-US" dirty="0">
                <a:solidFill>
                  <a:schemeClr val="accent2">
                    <a:lumMod val="60000"/>
                    <a:lumOff val="40000"/>
                  </a:schemeClr>
                </a:solidFill>
              </a:rPr>
            </a:br>
            <a:br>
              <a:rPr lang="en-US" dirty="0">
                <a:solidFill>
                  <a:schemeClr val="accent2">
                    <a:lumMod val="60000"/>
                    <a:lumOff val="40000"/>
                  </a:schemeClr>
                </a:solidFill>
              </a:rPr>
            </a:br>
            <a:br>
              <a:rPr lang="en-US" dirty="0">
                <a:solidFill>
                  <a:schemeClr val="accent2">
                    <a:lumMod val="60000"/>
                    <a:lumOff val="40000"/>
                  </a:schemeClr>
                </a:solidFill>
              </a:rPr>
            </a:br>
            <a:r>
              <a:rPr lang="en-US" sz="3600" b="0" u="sng" dirty="0"/>
              <a:t>archildrens.org/research</a:t>
            </a:r>
          </a:p>
        </p:txBody>
      </p:sp>
      <p:sp>
        <p:nvSpPr>
          <p:cNvPr id="3" name="Subtitle 2"/>
          <p:cNvSpPr>
            <a:spLocks noGrp="1"/>
          </p:cNvSpPr>
          <p:nvPr>
            <p:ph type="subTitle" idx="1"/>
          </p:nvPr>
        </p:nvSpPr>
        <p:spPr>
          <a:xfrm>
            <a:off x="1360712" y="3046519"/>
            <a:ext cx="6400800" cy="1078293"/>
          </a:xfrm>
        </p:spPr>
        <p:txBody>
          <a:bodyPr>
            <a:normAutofit/>
          </a:bodyPr>
          <a:lstStyle/>
          <a:p>
            <a:endParaRPr lang="en-US" sz="2400" dirty="0">
              <a:solidFill>
                <a:srgbClr val="002060"/>
              </a:solidFill>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7277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4803024" y="2126980"/>
            <a:ext cx="1238368" cy="110214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15" name="TextBox 14"/>
          <p:cNvSpPr txBox="1"/>
          <p:nvPr/>
        </p:nvSpPr>
        <p:spPr>
          <a:xfrm>
            <a:off x="4750077" y="2135089"/>
            <a:ext cx="1313543" cy="1338828"/>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Research Faculty Development</a:t>
            </a:r>
          </a:p>
          <a:p>
            <a:pPr algn="ctr" defTabSz="457189">
              <a:defRPr/>
            </a:pPr>
            <a:r>
              <a:rPr lang="en-US" sz="1350" dirty="0">
                <a:solidFill>
                  <a:schemeClr val="accent1"/>
                </a:solidFill>
              </a:rPr>
              <a:t>TBD</a:t>
            </a:r>
          </a:p>
          <a:p>
            <a:pPr algn="ctr" defTabSz="457189">
              <a:defRPr/>
            </a:pPr>
            <a:endParaRPr lang="en-US" sz="1350" dirty="0">
              <a:solidFill>
                <a:prstClr val="black"/>
              </a:solidFill>
              <a:latin typeface="Calibri" panose="020F0502020204030204"/>
            </a:endParaRPr>
          </a:p>
        </p:txBody>
      </p:sp>
      <p:sp>
        <p:nvSpPr>
          <p:cNvPr id="26" name="Rounded Rectangle 25"/>
          <p:cNvSpPr/>
          <p:nvPr/>
        </p:nvSpPr>
        <p:spPr>
          <a:xfrm>
            <a:off x="1087381" y="3462654"/>
            <a:ext cx="1388559" cy="118382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25" name="Rounded Rectangle 24"/>
          <p:cNvSpPr/>
          <p:nvPr/>
        </p:nvSpPr>
        <p:spPr>
          <a:xfrm>
            <a:off x="43442" y="3455034"/>
            <a:ext cx="1037329" cy="118382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24" name="Rounded Rectangle 23"/>
          <p:cNvSpPr/>
          <p:nvPr/>
        </p:nvSpPr>
        <p:spPr>
          <a:xfrm>
            <a:off x="7061985" y="2126980"/>
            <a:ext cx="1023090" cy="108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22" name="Rounded Rectangle 21"/>
          <p:cNvSpPr/>
          <p:nvPr/>
        </p:nvSpPr>
        <p:spPr>
          <a:xfrm>
            <a:off x="3744970" y="2126980"/>
            <a:ext cx="1018242" cy="108783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21" name="Rounded Rectangle 20"/>
          <p:cNvSpPr/>
          <p:nvPr/>
        </p:nvSpPr>
        <p:spPr>
          <a:xfrm>
            <a:off x="2316356" y="2126983"/>
            <a:ext cx="1387650" cy="108783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20" name="Rounded Rectangle 19"/>
          <p:cNvSpPr/>
          <p:nvPr/>
        </p:nvSpPr>
        <p:spPr>
          <a:xfrm>
            <a:off x="1088290" y="2126982"/>
            <a:ext cx="1189337" cy="108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19" name="Rounded Rectangle 18"/>
          <p:cNvSpPr/>
          <p:nvPr/>
        </p:nvSpPr>
        <p:spPr>
          <a:xfrm>
            <a:off x="66624" y="2126983"/>
            <a:ext cx="1014148" cy="108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3" name="Rounded Rectangle 2"/>
          <p:cNvSpPr/>
          <p:nvPr/>
        </p:nvSpPr>
        <p:spPr>
          <a:xfrm>
            <a:off x="3765431" y="1144915"/>
            <a:ext cx="1409556" cy="57499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6" name="Title 1">
            <a:extLst>
              <a:ext uri="{FF2B5EF4-FFF2-40B4-BE49-F238E27FC236}">
                <a16:creationId xmlns:a16="http://schemas.microsoft.com/office/drawing/2014/main" id="{04D5B3CB-9CE6-4E04-BE39-57F84DD9C9FC}"/>
              </a:ext>
            </a:extLst>
          </p:cNvPr>
          <p:cNvSpPr txBox="1">
            <a:spLocks/>
          </p:cNvSpPr>
          <p:nvPr/>
        </p:nvSpPr>
        <p:spPr>
          <a:xfrm>
            <a:off x="628652" y="273847"/>
            <a:ext cx="7886700"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8">
              <a:defRPr/>
            </a:pPr>
            <a:endParaRPr lang="en-US" sz="3300" b="1" dirty="0">
              <a:solidFill>
                <a:prstClr val="white"/>
              </a:solidFill>
              <a:latin typeface="Calibri" panose="020F0502020204030204"/>
            </a:endParaRPr>
          </a:p>
        </p:txBody>
      </p:sp>
      <p:sp>
        <p:nvSpPr>
          <p:cNvPr id="9" name="Title 1">
            <a:extLst>
              <a:ext uri="{FF2B5EF4-FFF2-40B4-BE49-F238E27FC236}">
                <a16:creationId xmlns:a16="http://schemas.microsoft.com/office/drawing/2014/main" id="{89826B50-5FE0-4B06-9AC1-1DE17296A266}"/>
              </a:ext>
            </a:extLst>
          </p:cNvPr>
          <p:cNvSpPr txBox="1">
            <a:spLocks/>
          </p:cNvSpPr>
          <p:nvPr/>
        </p:nvSpPr>
        <p:spPr>
          <a:xfrm>
            <a:off x="241815" y="63285"/>
            <a:ext cx="8219516" cy="994172"/>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8">
              <a:defRPr/>
            </a:pPr>
            <a:r>
              <a:rPr lang="en-US" sz="3300" dirty="0">
                <a:solidFill>
                  <a:srgbClr val="0070C0"/>
                </a:solidFill>
                <a:latin typeface="Calibri" panose="020F0502020204030204"/>
              </a:rPr>
              <a:t>ACRI Faculty Leadership Structure</a:t>
            </a:r>
          </a:p>
        </p:txBody>
      </p:sp>
      <p:sp>
        <p:nvSpPr>
          <p:cNvPr id="2" name="TextBox 1"/>
          <p:cNvSpPr txBox="1"/>
          <p:nvPr/>
        </p:nvSpPr>
        <p:spPr>
          <a:xfrm>
            <a:off x="3765431" y="1132217"/>
            <a:ext cx="1409556" cy="484748"/>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ACRI President</a:t>
            </a:r>
          </a:p>
          <a:p>
            <a:pPr algn="ctr" defTabSz="457189">
              <a:defRPr/>
            </a:pPr>
            <a:r>
              <a:rPr lang="en-US" sz="1200" dirty="0">
                <a:solidFill>
                  <a:schemeClr val="accent1"/>
                </a:solidFill>
                <a:latin typeface="Calibri" panose="020F0502020204030204"/>
              </a:rPr>
              <a:t>Peter Mourani</a:t>
            </a:r>
          </a:p>
        </p:txBody>
      </p:sp>
      <p:sp>
        <p:nvSpPr>
          <p:cNvPr id="11" name="TextBox 10"/>
          <p:cNvSpPr txBox="1"/>
          <p:nvPr/>
        </p:nvSpPr>
        <p:spPr>
          <a:xfrm>
            <a:off x="-115226" y="2152986"/>
            <a:ext cx="1377849" cy="900246"/>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Laboratory Research</a:t>
            </a:r>
          </a:p>
          <a:p>
            <a:pPr algn="ctr" defTabSz="457189">
              <a:defRPr/>
            </a:pPr>
            <a:r>
              <a:rPr lang="en-US" sz="1200" dirty="0">
                <a:solidFill>
                  <a:schemeClr val="accent1"/>
                </a:solidFill>
                <a:latin typeface="Calibri" panose="020F0502020204030204"/>
              </a:rPr>
              <a:t>Brian Varisco</a:t>
            </a:r>
          </a:p>
        </p:txBody>
      </p:sp>
      <p:sp>
        <p:nvSpPr>
          <p:cNvPr id="12" name="TextBox 11"/>
          <p:cNvSpPr txBox="1"/>
          <p:nvPr/>
        </p:nvSpPr>
        <p:spPr>
          <a:xfrm>
            <a:off x="1042301" y="2151230"/>
            <a:ext cx="1290793" cy="1107996"/>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Clinical Translational Research</a:t>
            </a:r>
          </a:p>
          <a:p>
            <a:pPr algn="ctr" defTabSz="457189">
              <a:defRPr/>
            </a:pPr>
            <a:r>
              <a:rPr lang="en-US" sz="1200" dirty="0">
                <a:solidFill>
                  <a:schemeClr val="accent1"/>
                </a:solidFill>
                <a:latin typeface="Calibri" panose="020F0502020204030204"/>
              </a:rPr>
              <a:t>TBD</a:t>
            </a:r>
          </a:p>
        </p:txBody>
      </p:sp>
      <p:sp>
        <p:nvSpPr>
          <p:cNvPr id="13" name="TextBox 12"/>
          <p:cNvSpPr txBox="1"/>
          <p:nvPr/>
        </p:nvSpPr>
        <p:spPr>
          <a:xfrm>
            <a:off x="2247667" y="2128145"/>
            <a:ext cx="1489943" cy="923330"/>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Population Health Research</a:t>
            </a:r>
          </a:p>
          <a:p>
            <a:pPr algn="ctr" defTabSz="457189">
              <a:defRPr/>
            </a:pPr>
            <a:r>
              <a:rPr lang="en-US" sz="1350" dirty="0">
                <a:solidFill>
                  <a:schemeClr val="accent1"/>
                </a:solidFill>
              </a:rPr>
              <a:t>Paul Darden</a:t>
            </a:r>
            <a:endParaRPr lang="en-US" sz="1350" dirty="0">
              <a:solidFill>
                <a:prstClr val="black"/>
              </a:solidFill>
              <a:latin typeface="Calibri" panose="020F0502020204030204"/>
            </a:endParaRPr>
          </a:p>
        </p:txBody>
      </p:sp>
      <p:sp>
        <p:nvSpPr>
          <p:cNvPr id="14" name="TextBox 13"/>
          <p:cNvSpPr txBox="1"/>
          <p:nvPr/>
        </p:nvSpPr>
        <p:spPr>
          <a:xfrm>
            <a:off x="3745628" y="2135425"/>
            <a:ext cx="1047048" cy="900246"/>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Research Informatics</a:t>
            </a:r>
          </a:p>
          <a:p>
            <a:pPr algn="ctr" defTabSz="457189">
              <a:defRPr/>
            </a:pPr>
            <a:r>
              <a:rPr lang="en-US" sz="1200" dirty="0">
                <a:solidFill>
                  <a:schemeClr val="accent1"/>
                </a:solidFill>
                <a:latin typeface="Calibri" panose="020F0502020204030204"/>
              </a:rPr>
              <a:t>Fred Prior</a:t>
            </a:r>
          </a:p>
        </p:txBody>
      </p:sp>
      <p:sp>
        <p:nvSpPr>
          <p:cNvPr id="16" name="TextBox 15"/>
          <p:cNvSpPr txBox="1"/>
          <p:nvPr/>
        </p:nvSpPr>
        <p:spPr>
          <a:xfrm>
            <a:off x="66624" y="3467221"/>
            <a:ext cx="1014146" cy="1131079"/>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Associate Director of Laboratory Research</a:t>
            </a:r>
          </a:p>
          <a:p>
            <a:pPr algn="ctr" defTabSz="457189">
              <a:defRPr/>
            </a:pPr>
            <a:r>
              <a:rPr lang="en-US" sz="1350" dirty="0">
                <a:solidFill>
                  <a:schemeClr val="accent1"/>
                </a:solidFill>
              </a:rPr>
              <a:t>Craig Porter</a:t>
            </a:r>
            <a:endParaRPr lang="en-US" sz="1350" dirty="0">
              <a:solidFill>
                <a:prstClr val="black"/>
              </a:solidFill>
              <a:latin typeface="Calibri" panose="020F0502020204030204"/>
            </a:endParaRPr>
          </a:p>
        </p:txBody>
      </p:sp>
      <p:sp>
        <p:nvSpPr>
          <p:cNvPr id="17" name="TextBox 16"/>
          <p:cNvSpPr txBox="1"/>
          <p:nvPr/>
        </p:nvSpPr>
        <p:spPr>
          <a:xfrm>
            <a:off x="1027792" y="3478829"/>
            <a:ext cx="1517751" cy="1131079"/>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Associate Director of Clinical Translational Research</a:t>
            </a:r>
          </a:p>
          <a:p>
            <a:pPr algn="ctr" defTabSz="457189">
              <a:defRPr/>
            </a:pPr>
            <a:r>
              <a:rPr lang="en-US" sz="1350" dirty="0">
                <a:solidFill>
                  <a:schemeClr val="accent1"/>
                </a:solidFill>
                <a:latin typeface="Calibri" panose="020F0502020204030204"/>
              </a:rPr>
              <a:t>Michael Bishop</a:t>
            </a:r>
          </a:p>
        </p:txBody>
      </p:sp>
      <p:sp>
        <p:nvSpPr>
          <p:cNvPr id="18" name="TextBox 17"/>
          <p:cNvSpPr txBox="1"/>
          <p:nvPr/>
        </p:nvSpPr>
        <p:spPr>
          <a:xfrm>
            <a:off x="7124702" y="2152986"/>
            <a:ext cx="959785" cy="923330"/>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ACRI VP Operations</a:t>
            </a:r>
          </a:p>
          <a:p>
            <a:pPr algn="ctr" defTabSz="457189">
              <a:defRPr/>
            </a:pPr>
            <a:r>
              <a:rPr lang="en-US" sz="1350" dirty="0">
                <a:solidFill>
                  <a:schemeClr val="accent1"/>
                </a:solidFill>
                <a:latin typeface="Calibri" panose="020F0502020204030204"/>
              </a:rPr>
              <a:t>Veronica Smith</a:t>
            </a:r>
          </a:p>
        </p:txBody>
      </p:sp>
      <p:cxnSp>
        <p:nvCxnSpPr>
          <p:cNvPr id="5" name="Straight Connector 4"/>
          <p:cNvCxnSpPr/>
          <p:nvPr/>
        </p:nvCxnSpPr>
        <p:spPr>
          <a:xfrm>
            <a:off x="4284980" y="1719907"/>
            <a:ext cx="0" cy="2057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3697"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94322"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60006"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82796"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45340"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20490"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91542" y="3229128"/>
            <a:ext cx="0" cy="206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59363" y="3213324"/>
            <a:ext cx="0" cy="206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73697" y="1920400"/>
            <a:ext cx="7895590" cy="5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6079545" y="2126980"/>
            <a:ext cx="917665" cy="108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42" name="TextBox 41"/>
          <p:cNvSpPr txBox="1"/>
          <p:nvPr/>
        </p:nvSpPr>
        <p:spPr>
          <a:xfrm>
            <a:off x="6012263" y="2151229"/>
            <a:ext cx="1011569" cy="877163"/>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Director of ACNC</a:t>
            </a:r>
          </a:p>
          <a:p>
            <a:pPr algn="ctr" defTabSz="457189">
              <a:defRPr/>
            </a:pPr>
            <a:r>
              <a:rPr lang="en-US" sz="1200" dirty="0">
                <a:solidFill>
                  <a:schemeClr val="accent1"/>
                </a:solidFill>
                <a:latin typeface="Calibri" panose="020F0502020204030204"/>
              </a:rPr>
              <a:t>Mario Ferruzzi</a:t>
            </a:r>
          </a:p>
        </p:txBody>
      </p:sp>
      <p:cxnSp>
        <p:nvCxnSpPr>
          <p:cNvPr id="43" name="Straight Connector 42"/>
          <p:cNvCxnSpPr/>
          <p:nvPr/>
        </p:nvCxnSpPr>
        <p:spPr>
          <a:xfrm>
            <a:off x="7699330"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904230" y="4465320"/>
            <a:ext cx="388620" cy="24384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47" name="Rounded Rectangle 46"/>
          <p:cNvSpPr/>
          <p:nvPr/>
        </p:nvSpPr>
        <p:spPr>
          <a:xfrm>
            <a:off x="5904230" y="4153620"/>
            <a:ext cx="388620" cy="243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48" name="TextBox 47"/>
          <p:cNvSpPr txBox="1"/>
          <p:nvPr/>
        </p:nvSpPr>
        <p:spPr>
          <a:xfrm>
            <a:off x="6462104" y="4137040"/>
            <a:ext cx="1562784" cy="300082"/>
          </a:xfrm>
          <a:prstGeom prst="rect">
            <a:avLst/>
          </a:prstGeom>
          <a:noFill/>
        </p:spPr>
        <p:txBody>
          <a:bodyPr wrap="square" rtlCol="0">
            <a:spAutoFit/>
          </a:bodyPr>
          <a:lstStyle/>
          <a:p>
            <a:pPr defTabSz="457189">
              <a:defRPr/>
            </a:pPr>
            <a:r>
              <a:rPr lang="en-US" sz="1350" dirty="0">
                <a:solidFill>
                  <a:prstClr val="black"/>
                </a:solidFill>
                <a:latin typeface="Calibri" panose="020F0502020204030204"/>
              </a:rPr>
              <a:t>Existing positions</a:t>
            </a:r>
          </a:p>
        </p:txBody>
      </p:sp>
      <p:sp>
        <p:nvSpPr>
          <p:cNvPr id="49" name="TextBox 48"/>
          <p:cNvSpPr txBox="1"/>
          <p:nvPr/>
        </p:nvSpPr>
        <p:spPr>
          <a:xfrm>
            <a:off x="6462104" y="4448740"/>
            <a:ext cx="1562784" cy="300082"/>
          </a:xfrm>
          <a:prstGeom prst="rect">
            <a:avLst/>
          </a:prstGeom>
          <a:noFill/>
        </p:spPr>
        <p:txBody>
          <a:bodyPr wrap="square" rtlCol="0">
            <a:spAutoFit/>
          </a:bodyPr>
          <a:lstStyle/>
          <a:p>
            <a:pPr defTabSz="457189">
              <a:defRPr/>
            </a:pPr>
            <a:r>
              <a:rPr lang="en-US" sz="1350" dirty="0">
                <a:solidFill>
                  <a:prstClr val="black"/>
                </a:solidFill>
                <a:latin typeface="Calibri" panose="020F0502020204030204"/>
              </a:rPr>
              <a:t>New positions</a:t>
            </a:r>
          </a:p>
        </p:txBody>
      </p:sp>
      <p:sp>
        <p:nvSpPr>
          <p:cNvPr id="40" name="Rounded Rectangle 39"/>
          <p:cNvSpPr/>
          <p:nvPr/>
        </p:nvSpPr>
        <p:spPr>
          <a:xfrm>
            <a:off x="8094400" y="2120806"/>
            <a:ext cx="1023090" cy="10878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350">
              <a:solidFill>
                <a:prstClr val="white"/>
              </a:solidFill>
              <a:latin typeface="Calibri" panose="020F0502020204030204"/>
            </a:endParaRPr>
          </a:p>
        </p:txBody>
      </p:sp>
      <p:sp>
        <p:nvSpPr>
          <p:cNvPr id="44" name="TextBox 43"/>
          <p:cNvSpPr txBox="1"/>
          <p:nvPr/>
        </p:nvSpPr>
        <p:spPr>
          <a:xfrm>
            <a:off x="8093617" y="2165862"/>
            <a:ext cx="959785" cy="923330"/>
          </a:xfrm>
          <a:prstGeom prst="rect">
            <a:avLst/>
          </a:prstGeom>
          <a:noFill/>
        </p:spPr>
        <p:txBody>
          <a:bodyPr wrap="square" rtlCol="0">
            <a:spAutoFit/>
          </a:bodyPr>
          <a:lstStyle/>
          <a:p>
            <a:pPr algn="ctr" defTabSz="457189">
              <a:defRPr/>
            </a:pPr>
            <a:r>
              <a:rPr lang="en-US" sz="1350" dirty="0">
                <a:solidFill>
                  <a:prstClr val="black"/>
                </a:solidFill>
                <a:latin typeface="Calibri" panose="020F0502020204030204"/>
              </a:rPr>
              <a:t>ACRI VP Finance</a:t>
            </a:r>
          </a:p>
          <a:p>
            <a:pPr algn="ctr" defTabSz="457189">
              <a:defRPr/>
            </a:pPr>
            <a:r>
              <a:rPr lang="en-US" sz="1350" dirty="0">
                <a:solidFill>
                  <a:schemeClr val="accent1"/>
                </a:solidFill>
                <a:latin typeface="Calibri" panose="020F0502020204030204"/>
              </a:rPr>
              <a:t>Phaedra Yount</a:t>
            </a:r>
          </a:p>
        </p:txBody>
      </p:sp>
      <p:cxnSp>
        <p:nvCxnSpPr>
          <p:cNvPr id="46" name="Straight Connector 45"/>
          <p:cNvCxnSpPr/>
          <p:nvPr/>
        </p:nvCxnSpPr>
        <p:spPr>
          <a:xfrm>
            <a:off x="8469287" y="1925123"/>
            <a:ext cx="0" cy="205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91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161" y="1563350"/>
            <a:ext cx="9426321" cy="3591306"/>
          </a:xfrm>
          <a:prstGeom prst="rect">
            <a:avLst/>
          </a:prstGeom>
        </p:spPr>
      </p:pic>
      <p:sp>
        <p:nvSpPr>
          <p:cNvPr id="8" name="Rectangle 7"/>
          <p:cNvSpPr/>
          <p:nvPr/>
        </p:nvSpPr>
        <p:spPr>
          <a:xfrm>
            <a:off x="0" y="1130395"/>
            <a:ext cx="9144000" cy="432955"/>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0070C0"/>
                </a:solidFill>
                <a:latin typeface="+mn-lt"/>
              </a:rPr>
              <a:t>Research Facilities</a:t>
            </a:r>
          </a:p>
        </p:txBody>
      </p:sp>
      <p:sp>
        <p:nvSpPr>
          <p:cNvPr id="5" name="Content Placeholder 4"/>
          <p:cNvSpPr>
            <a:spLocks noGrp="1"/>
          </p:cNvSpPr>
          <p:nvPr>
            <p:ph idx="1"/>
          </p:nvPr>
        </p:nvSpPr>
        <p:spPr>
          <a:xfrm>
            <a:off x="0" y="1130395"/>
            <a:ext cx="9144000" cy="3196934"/>
          </a:xfrm>
        </p:spPr>
        <p:txBody>
          <a:bodyPr/>
          <a:lstStyle/>
          <a:p>
            <a:pPr marL="0" indent="0" algn="ctr">
              <a:buNone/>
            </a:pPr>
            <a:r>
              <a:rPr lang="en-US" dirty="0">
                <a:solidFill>
                  <a:schemeClr val="bg1"/>
                </a:solidFill>
                <a:effectLst>
                  <a:outerShdw blurRad="38100" dist="38100" dir="2700000" algn="tl">
                    <a:srgbClr val="000000">
                      <a:alpha val="43137"/>
                    </a:srgbClr>
                  </a:outerShdw>
                </a:effectLst>
              </a:rPr>
              <a:t>Research Institute Building</a:t>
            </a:r>
          </a:p>
        </p:txBody>
      </p:sp>
      <p:sp>
        <p:nvSpPr>
          <p:cNvPr id="10" name="Rounded Rectangle 9"/>
          <p:cNvSpPr/>
          <p:nvPr/>
        </p:nvSpPr>
        <p:spPr>
          <a:xfrm>
            <a:off x="96254" y="1751025"/>
            <a:ext cx="2959767" cy="316989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04538" y="1990288"/>
            <a:ext cx="2743199" cy="2677656"/>
          </a:xfrm>
          <a:prstGeom prst="rect">
            <a:avLst/>
          </a:prstGeom>
        </p:spPr>
        <p:txBody>
          <a:bodyPr wrap="square">
            <a:spAutoFit/>
          </a:bodyPr>
          <a:lstStyle/>
          <a:p>
            <a:pPr algn="ctr"/>
            <a:r>
              <a:rPr lang="en-US" sz="2400" b="1" dirty="0">
                <a:solidFill>
                  <a:srgbClr val="0064A8"/>
                </a:solidFill>
              </a:rPr>
              <a:t>The Arkansas Children’s Research Institute Building is the headquarters for all research on the campuses of Arkansas Children’s</a:t>
            </a:r>
          </a:p>
        </p:txBody>
      </p:sp>
    </p:spTree>
    <p:extLst>
      <p:ext uri="{BB962C8B-B14F-4D97-AF65-F5344CB8AC3E}">
        <p14:creationId xmlns:p14="http://schemas.microsoft.com/office/powerpoint/2010/main" val="2209079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141"/>
            <a:ext cx="8229600" cy="857250"/>
          </a:xfrm>
        </p:spPr>
        <p:txBody>
          <a:bodyPr/>
          <a:lstStyle/>
          <a:p>
            <a:r>
              <a:rPr lang="en-US" dirty="0"/>
              <a:t>Facilities: ACRI</a:t>
            </a:r>
          </a:p>
        </p:txBody>
      </p:sp>
      <p:sp>
        <p:nvSpPr>
          <p:cNvPr id="3" name="Content Placeholder 2"/>
          <p:cNvSpPr>
            <a:spLocks noGrp="1"/>
          </p:cNvSpPr>
          <p:nvPr>
            <p:ph sz="half" idx="1"/>
          </p:nvPr>
        </p:nvSpPr>
        <p:spPr>
          <a:xfrm>
            <a:off x="457200" y="858275"/>
            <a:ext cx="4038600" cy="2545556"/>
          </a:xfrm>
        </p:spPr>
        <p:txBody>
          <a:bodyPr>
            <a:normAutofit fontScale="70000" lnSpcReduction="20000"/>
          </a:bodyPr>
          <a:lstStyle/>
          <a:p>
            <a:r>
              <a:rPr lang="en-US" dirty="0"/>
              <a:t>196,000 sq. ft.</a:t>
            </a:r>
          </a:p>
          <a:p>
            <a:pPr lvl="1"/>
            <a:r>
              <a:rPr lang="en-US" dirty="0"/>
              <a:t>Vivarium</a:t>
            </a:r>
          </a:p>
          <a:p>
            <a:pPr lvl="1"/>
            <a:r>
              <a:rPr lang="en-US" dirty="0"/>
              <a:t>Dry Lab</a:t>
            </a:r>
          </a:p>
          <a:p>
            <a:pPr lvl="1"/>
            <a:r>
              <a:rPr lang="en-US" dirty="0"/>
              <a:t>Wet Lab</a:t>
            </a:r>
          </a:p>
          <a:p>
            <a:pPr lvl="1"/>
            <a:r>
              <a:rPr lang="en-US" dirty="0"/>
              <a:t>ACNC</a:t>
            </a:r>
          </a:p>
          <a:p>
            <a:r>
              <a:rPr lang="en-US" dirty="0"/>
              <a:t>~250 staff</a:t>
            </a:r>
          </a:p>
          <a:p>
            <a:r>
              <a:rPr lang="en-US" dirty="0"/>
              <a:t>FY23-$37.9M Federal</a:t>
            </a:r>
          </a:p>
          <a:p>
            <a:r>
              <a:rPr lang="en-US" dirty="0"/>
              <a:t>FY24-about $45M</a:t>
            </a:r>
          </a:p>
        </p:txBody>
      </p:sp>
      <p:sp>
        <p:nvSpPr>
          <p:cNvPr id="4" name="Content Placeholder 3"/>
          <p:cNvSpPr>
            <a:spLocks noGrp="1"/>
          </p:cNvSpPr>
          <p:nvPr>
            <p:ph sz="half" idx="2"/>
          </p:nvPr>
        </p:nvSpPr>
        <p:spPr>
          <a:xfrm>
            <a:off x="4648200" y="858275"/>
            <a:ext cx="4038600" cy="2545556"/>
          </a:xfrm>
        </p:spPr>
        <p:txBody>
          <a:bodyPr>
            <a:normAutofit fontScale="70000" lnSpcReduction="20000"/>
          </a:bodyPr>
          <a:lstStyle/>
          <a:p>
            <a:r>
              <a:rPr lang="en-US" dirty="0"/>
              <a:t>Clinical Research Team</a:t>
            </a:r>
          </a:p>
          <a:p>
            <a:pPr lvl="1"/>
            <a:r>
              <a:rPr lang="en-US" dirty="0"/>
              <a:t>Megan Gorski, Dalton Janssen</a:t>
            </a:r>
          </a:p>
          <a:p>
            <a:r>
              <a:rPr lang="en-US" dirty="0"/>
              <a:t>PCRU</a:t>
            </a:r>
          </a:p>
          <a:p>
            <a:pPr lvl="1"/>
            <a:r>
              <a:rPr lang="en-US" dirty="0"/>
              <a:t>Jason Ketcher</a:t>
            </a:r>
          </a:p>
          <a:p>
            <a:r>
              <a:rPr lang="en-US" dirty="0"/>
              <a:t>NCOR Building</a:t>
            </a:r>
          </a:p>
          <a:p>
            <a:pPr lvl="1"/>
            <a:r>
              <a:rPr lang="en-US" dirty="0"/>
              <a:t>Fall 2025</a:t>
            </a:r>
          </a:p>
          <a:p>
            <a:pPr lvl="1"/>
            <a:r>
              <a:rPr lang="en-US" dirty="0"/>
              <a:t>50,000 sq. feet.</a:t>
            </a:r>
          </a:p>
          <a:p>
            <a:pPr lvl="1"/>
            <a:r>
              <a:rPr lang="en-US" dirty="0"/>
              <a:t>$50M grant from state</a:t>
            </a:r>
          </a:p>
          <a:p>
            <a:pPr lvl="1"/>
            <a:r>
              <a:rPr lang="en-US" dirty="0"/>
              <a:t>Jami Jones</a:t>
            </a:r>
          </a:p>
        </p:txBody>
      </p:sp>
      <p:pic>
        <p:nvPicPr>
          <p:cNvPr id="3074" name="Picture 2" descr="Megan Gorsk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3670254"/>
            <a:ext cx="1120406" cy="11204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lton Janssen, MSN, RN, RNC-NIC, CCR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277" y="3590055"/>
            <a:ext cx="1120406" cy="11204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Arkansas Urology"/>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080" name="Picture 8" descr="jason ketch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72670" y="1983636"/>
            <a:ext cx="1639408" cy="12240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Jami Jon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84755" y="3263337"/>
            <a:ext cx="1527323" cy="152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58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8414" y="1854602"/>
            <a:ext cx="5575586" cy="1848630"/>
          </a:xfrm>
          <a:prstGeom prst="rect">
            <a:avLst/>
          </a:prstGeom>
        </p:spPr>
      </p:pic>
      <p:sp>
        <p:nvSpPr>
          <p:cNvPr id="8" name="Rectangle 7"/>
          <p:cNvSpPr/>
          <p:nvPr/>
        </p:nvSpPr>
        <p:spPr>
          <a:xfrm>
            <a:off x="0" y="1130395"/>
            <a:ext cx="9144000" cy="432955"/>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0070C0"/>
                </a:solidFill>
                <a:latin typeface="+mn-lt"/>
              </a:rPr>
              <a:t>Research Facilities</a:t>
            </a:r>
          </a:p>
        </p:txBody>
      </p:sp>
      <p:sp>
        <p:nvSpPr>
          <p:cNvPr id="5" name="Content Placeholder 4"/>
          <p:cNvSpPr>
            <a:spLocks noGrp="1"/>
          </p:cNvSpPr>
          <p:nvPr>
            <p:ph idx="1"/>
          </p:nvPr>
        </p:nvSpPr>
        <p:spPr>
          <a:xfrm>
            <a:off x="19480" y="1180451"/>
            <a:ext cx="9144000" cy="3196934"/>
          </a:xfrm>
        </p:spPr>
        <p:txBody>
          <a:bodyPr/>
          <a:lstStyle/>
          <a:p>
            <a:pPr marL="0" indent="0" algn="ctr">
              <a:buNone/>
            </a:pPr>
            <a:r>
              <a:rPr lang="en-US" dirty="0">
                <a:solidFill>
                  <a:schemeClr val="bg1"/>
                </a:solidFill>
                <a:effectLst>
                  <a:outerShdw blurRad="38100" dist="38100" dir="2700000" algn="tl">
                    <a:srgbClr val="000000">
                      <a:alpha val="43137"/>
                    </a:srgbClr>
                  </a:outerShdw>
                </a:effectLst>
              </a:rPr>
              <a:t>Pediatric Clinical Research Unit</a:t>
            </a:r>
          </a:p>
        </p:txBody>
      </p:sp>
      <p:sp>
        <p:nvSpPr>
          <p:cNvPr id="3" name="TextBox 2"/>
          <p:cNvSpPr txBox="1"/>
          <p:nvPr/>
        </p:nvSpPr>
        <p:spPr>
          <a:xfrm>
            <a:off x="266700" y="1813560"/>
            <a:ext cx="3282234" cy="2793072"/>
          </a:xfrm>
          <a:prstGeom prst="rect">
            <a:avLst/>
          </a:prstGeom>
          <a:noFill/>
        </p:spPr>
        <p:txBody>
          <a:bodyPr wrap="square" rtlCol="0">
            <a:spAutoFit/>
          </a:bodyPr>
          <a:lstStyle/>
          <a:p>
            <a:pPr marL="257175" indent="-257175">
              <a:buFont typeface="Arial" panose="020B0604020202020204" pitchFamily="34" charset="0"/>
              <a:buChar char="•"/>
            </a:pPr>
            <a:r>
              <a:rPr lang="en-US" dirty="0"/>
              <a:t>3600 ft² unit </a:t>
            </a:r>
          </a:p>
          <a:p>
            <a:pPr marL="257175" indent="-257175">
              <a:buFont typeface="Arial" panose="020B0604020202020204" pitchFamily="34" charset="0"/>
              <a:buChar char="•"/>
            </a:pPr>
            <a:r>
              <a:rPr lang="en-US" dirty="0"/>
              <a:t>4 semi-private beds</a:t>
            </a:r>
          </a:p>
          <a:p>
            <a:pPr marL="257175" indent="-257175">
              <a:buFont typeface="Arial" panose="020B0604020202020204" pitchFamily="34" charset="0"/>
              <a:buChar char="•"/>
            </a:pPr>
            <a:r>
              <a:rPr lang="en-US" dirty="0"/>
              <a:t>2 private rooms</a:t>
            </a:r>
          </a:p>
          <a:p>
            <a:pPr marL="257175" indent="-257175">
              <a:buFont typeface="Arial" panose="020B0604020202020204" pitchFamily="34" charset="0"/>
              <a:buChar char="•"/>
            </a:pPr>
            <a:r>
              <a:rPr lang="en-US" dirty="0"/>
              <a:t>Kitchen</a:t>
            </a:r>
          </a:p>
          <a:p>
            <a:pPr marL="257175" indent="-257175">
              <a:buFont typeface="Arial" panose="020B0604020202020204" pitchFamily="34" charset="0"/>
              <a:buChar char="•"/>
            </a:pPr>
            <a:r>
              <a:rPr lang="en-US" dirty="0"/>
              <a:t>Specimen processing lab (additional space in Sturgis with BSC hood)</a:t>
            </a:r>
          </a:p>
          <a:p>
            <a:pPr marL="257175" indent="-257175">
              <a:buFont typeface="Arial" panose="020B0604020202020204" pitchFamily="34" charset="0"/>
              <a:buChar char="•"/>
            </a:pPr>
            <a:r>
              <a:rPr lang="en-US" dirty="0"/>
              <a:t>Conference room</a:t>
            </a:r>
          </a:p>
          <a:p>
            <a:pPr marL="257175" indent="-257175">
              <a:buFont typeface="Arial" panose="020B0604020202020204" pitchFamily="34" charset="0"/>
              <a:buChar char="•"/>
            </a:pPr>
            <a:r>
              <a:rPr lang="en-US" dirty="0"/>
              <a:t>Adjacent Research Pharmacy </a:t>
            </a:r>
          </a:p>
          <a:p>
            <a:endParaRPr lang="en-US" sz="1350" dirty="0"/>
          </a:p>
        </p:txBody>
      </p:sp>
    </p:spTree>
    <p:extLst>
      <p:ext uri="{BB962C8B-B14F-4D97-AF65-F5344CB8AC3E}">
        <p14:creationId xmlns:p14="http://schemas.microsoft.com/office/powerpoint/2010/main" val="2321991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18340" y="1093606"/>
            <a:ext cx="8869529" cy="3894030"/>
          </a:xfrm>
          <a:prstGeom prst="roundRect">
            <a:avLst/>
          </a:prstGeom>
          <a:solidFill>
            <a:schemeClr val="bg1"/>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Calibri" panose="020F0502020204030204"/>
            </a:endParaRPr>
          </a:p>
        </p:txBody>
      </p:sp>
      <p:cxnSp>
        <p:nvCxnSpPr>
          <p:cNvPr id="38" name="Straight Connector 37"/>
          <p:cNvCxnSpPr/>
          <p:nvPr/>
        </p:nvCxnSpPr>
        <p:spPr>
          <a:xfrm>
            <a:off x="2608118" y="1741488"/>
            <a:ext cx="945213" cy="12988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0" name="Straight Connector 39"/>
          <p:cNvCxnSpPr>
            <a:stCxn id="13" idx="3"/>
          </p:cNvCxnSpPr>
          <p:nvPr/>
        </p:nvCxnSpPr>
        <p:spPr>
          <a:xfrm>
            <a:off x="2041779" y="2161409"/>
            <a:ext cx="1252639" cy="75491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H="1">
            <a:off x="2508281" y="3054672"/>
            <a:ext cx="1045050" cy="12988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V="1">
            <a:off x="4547756" y="2871995"/>
            <a:ext cx="0" cy="156492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H="1">
            <a:off x="5704610" y="1710315"/>
            <a:ext cx="807029" cy="12988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a:stCxn id="14" idx="1"/>
          </p:cNvCxnSpPr>
          <p:nvPr/>
        </p:nvCxnSpPr>
        <p:spPr>
          <a:xfrm flipH="1">
            <a:off x="5956646" y="2027431"/>
            <a:ext cx="1149479" cy="91822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5701148" y="3054671"/>
            <a:ext cx="658089" cy="138224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4540828" y="1600201"/>
            <a:ext cx="1" cy="1298864"/>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278195" y="2743199"/>
            <a:ext cx="2671523" cy="609093"/>
          </a:xfr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normAutofit/>
          </a:bodyPr>
          <a:lstStyle/>
          <a:p>
            <a:r>
              <a:rPr lang="en-US" sz="2400" dirty="0"/>
              <a:t>ACRI Support Areas</a:t>
            </a:r>
          </a:p>
        </p:txBody>
      </p:sp>
      <p:sp>
        <p:nvSpPr>
          <p:cNvPr id="8" name="TextBox 7"/>
          <p:cNvSpPr txBox="1"/>
          <p:nvPr/>
        </p:nvSpPr>
        <p:spPr>
          <a:xfrm>
            <a:off x="3692002" y="1214995"/>
            <a:ext cx="1648615"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Administrative Support </a:t>
            </a:r>
          </a:p>
        </p:txBody>
      </p:sp>
      <p:sp>
        <p:nvSpPr>
          <p:cNvPr id="9" name="TextBox 8"/>
          <p:cNvSpPr txBox="1"/>
          <p:nvPr/>
        </p:nvSpPr>
        <p:spPr>
          <a:xfrm>
            <a:off x="2127106" y="1231214"/>
            <a:ext cx="1377188"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Animal Operations</a:t>
            </a:r>
          </a:p>
        </p:txBody>
      </p:sp>
      <p:sp>
        <p:nvSpPr>
          <p:cNvPr id="10" name="TextBox 9"/>
          <p:cNvSpPr txBox="1"/>
          <p:nvPr/>
        </p:nvSpPr>
        <p:spPr>
          <a:xfrm>
            <a:off x="1905304" y="4100281"/>
            <a:ext cx="1423579"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Pre-Award Services</a:t>
            </a:r>
          </a:p>
        </p:txBody>
      </p:sp>
      <p:sp>
        <p:nvSpPr>
          <p:cNvPr id="11" name="TextBox 10"/>
          <p:cNvSpPr txBox="1"/>
          <p:nvPr/>
        </p:nvSpPr>
        <p:spPr>
          <a:xfrm>
            <a:off x="3750760" y="4100281"/>
            <a:ext cx="1423914"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Post-Award Services</a:t>
            </a:r>
          </a:p>
        </p:txBody>
      </p:sp>
      <p:sp>
        <p:nvSpPr>
          <p:cNvPr id="13" name="TextBox 12"/>
          <p:cNvSpPr txBox="1"/>
          <p:nvPr/>
        </p:nvSpPr>
        <p:spPr>
          <a:xfrm>
            <a:off x="174951" y="1838243"/>
            <a:ext cx="1866828"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Clinical Research Operations</a:t>
            </a:r>
          </a:p>
        </p:txBody>
      </p:sp>
      <p:sp>
        <p:nvSpPr>
          <p:cNvPr id="15" name="TextBox 14"/>
          <p:cNvSpPr txBox="1"/>
          <p:nvPr/>
        </p:nvSpPr>
        <p:spPr>
          <a:xfrm>
            <a:off x="5569131" y="4100281"/>
            <a:ext cx="1885014"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Compliance and Legal Support</a:t>
            </a:r>
          </a:p>
        </p:txBody>
      </p:sp>
      <p:sp>
        <p:nvSpPr>
          <p:cNvPr id="12" name="TextBox 11"/>
          <p:cNvSpPr txBox="1"/>
          <p:nvPr/>
        </p:nvSpPr>
        <p:spPr>
          <a:xfrm>
            <a:off x="5427077" y="1225873"/>
            <a:ext cx="1524731"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Biostatistics  Support </a:t>
            </a:r>
          </a:p>
        </p:txBody>
      </p:sp>
      <p:sp>
        <p:nvSpPr>
          <p:cNvPr id="14" name="TextBox 13"/>
          <p:cNvSpPr txBox="1"/>
          <p:nvPr/>
        </p:nvSpPr>
        <p:spPr>
          <a:xfrm>
            <a:off x="7106125" y="1288767"/>
            <a:ext cx="1650223" cy="1477328"/>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Arkansas </a:t>
            </a:r>
          </a:p>
          <a:p>
            <a:pPr algn="ctr" defTabSz="457189">
              <a:defRPr/>
            </a:pPr>
            <a:r>
              <a:rPr lang="en-US" dirty="0">
                <a:solidFill>
                  <a:prstClr val="black"/>
                </a:solidFill>
                <a:latin typeface="Calibri" panose="020F0502020204030204"/>
              </a:rPr>
              <a:t>Reproductive Health Monitoring System</a:t>
            </a:r>
          </a:p>
        </p:txBody>
      </p:sp>
      <p:sp>
        <p:nvSpPr>
          <p:cNvPr id="51" name="Title 1"/>
          <p:cNvSpPr txBox="1">
            <a:spLocks/>
          </p:cNvSpPr>
          <p:nvPr/>
        </p:nvSpPr>
        <p:spPr>
          <a:xfrm>
            <a:off x="617674" y="17569"/>
            <a:ext cx="6847184" cy="89683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kern="1200">
                <a:solidFill>
                  <a:srgbClr val="0064A8"/>
                </a:solidFill>
                <a:latin typeface="+mj-lt"/>
                <a:ea typeface="+mj-ea"/>
                <a:cs typeface="+mj-cs"/>
              </a:defRPr>
            </a:lvl1pPr>
          </a:lstStyle>
          <a:p>
            <a:pPr defTabSz="457189">
              <a:defRPr/>
            </a:pPr>
            <a:r>
              <a:rPr lang="en-US" dirty="0">
                <a:latin typeface="Calibri" panose="020F0502020204030204"/>
              </a:rPr>
              <a:t>Research Support</a:t>
            </a:r>
          </a:p>
        </p:txBody>
      </p:sp>
      <p:cxnSp>
        <p:nvCxnSpPr>
          <p:cNvPr id="22" name="Straight Connector 21"/>
          <p:cNvCxnSpPr>
            <a:endCxn id="2" idx="1"/>
          </p:cNvCxnSpPr>
          <p:nvPr/>
        </p:nvCxnSpPr>
        <p:spPr>
          <a:xfrm flipV="1">
            <a:off x="2086332" y="3047746"/>
            <a:ext cx="1191863" cy="6926"/>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226948" y="2885288"/>
            <a:ext cx="1866828" cy="369332"/>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Research Cores</a:t>
            </a:r>
          </a:p>
        </p:txBody>
      </p:sp>
      <p:cxnSp>
        <p:nvCxnSpPr>
          <p:cNvPr id="26" name="Straight Connector 25"/>
          <p:cNvCxnSpPr/>
          <p:nvPr/>
        </p:nvCxnSpPr>
        <p:spPr>
          <a:xfrm flipH="1" flipV="1">
            <a:off x="5967165" y="3169370"/>
            <a:ext cx="1390127" cy="394289"/>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7103109" y="3091021"/>
            <a:ext cx="1653239" cy="923330"/>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Mentorship and Intramural Funding</a:t>
            </a:r>
          </a:p>
        </p:txBody>
      </p:sp>
      <p:cxnSp>
        <p:nvCxnSpPr>
          <p:cNvPr id="33" name="Straight Connector 32"/>
          <p:cNvCxnSpPr/>
          <p:nvPr/>
        </p:nvCxnSpPr>
        <p:spPr>
          <a:xfrm flipH="1">
            <a:off x="2085726" y="3170512"/>
            <a:ext cx="1193785" cy="559776"/>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211970" y="3410742"/>
            <a:ext cx="1866828" cy="646331"/>
          </a:xfrm>
          <a:prstGeom prst="rect">
            <a:avLst/>
          </a:prstGeom>
          <a:solidFill>
            <a:schemeClr val="bg2"/>
          </a:solidFill>
          <a:ln>
            <a:solidFill>
              <a:schemeClr val="bg1">
                <a:lumMod val="50000"/>
              </a:schemeClr>
            </a:solidFill>
          </a:ln>
        </p:spPr>
        <p:txBody>
          <a:bodyPr wrap="square" rtlCol="0">
            <a:spAutoFit/>
          </a:bodyPr>
          <a:lstStyle/>
          <a:p>
            <a:pPr algn="ctr" defTabSz="457189">
              <a:defRPr/>
            </a:pPr>
            <a:r>
              <a:rPr lang="en-US" dirty="0">
                <a:solidFill>
                  <a:prstClr val="black"/>
                </a:solidFill>
                <a:latin typeface="Calibri" panose="020F0502020204030204"/>
              </a:rPr>
              <a:t>Space and Facilities</a:t>
            </a:r>
          </a:p>
        </p:txBody>
      </p:sp>
    </p:spTree>
    <p:extLst>
      <p:ext uri="{BB962C8B-B14F-4D97-AF65-F5344CB8AC3E}">
        <p14:creationId xmlns:p14="http://schemas.microsoft.com/office/powerpoint/2010/main" val="1599624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89409" y="3464418"/>
            <a:ext cx="4984124" cy="1294580"/>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title" idx="4294967295"/>
          </p:nvPr>
        </p:nvSpPr>
        <p:spPr>
          <a:xfrm>
            <a:off x="148805" y="2021"/>
            <a:ext cx="8229600" cy="857250"/>
          </a:xfrm>
        </p:spPr>
        <p:txBody>
          <a:bodyPr>
            <a:normAutofit/>
          </a:bodyPr>
          <a:lstStyle/>
          <a:p>
            <a:r>
              <a:rPr lang="en-US" sz="4000" dirty="0"/>
              <a:t>Research Informatics Core (RIC)</a:t>
            </a:r>
          </a:p>
        </p:txBody>
      </p:sp>
      <p:sp>
        <p:nvSpPr>
          <p:cNvPr id="6" name="Content Placeholder 5"/>
          <p:cNvSpPr>
            <a:spLocks noGrp="1"/>
          </p:cNvSpPr>
          <p:nvPr>
            <p:ph idx="4294967295"/>
          </p:nvPr>
        </p:nvSpPr>
        <p:spPr>
          <a:xfrm>
            <a:off x="459356" y="948928"/>
            <a:ext cx="7770244" cy="2976563"/>
          </a:xfrm>
        </p:spPr>
        <p:txBody>
          <a:bodyPr>
            <a:noAutofit/>
          </a:bodyPr>
          <a:lstStyle/>
          <a:p>
            <a:pPr>
              <a:buFont typeface="Wingdings" panose="05000000000000000000" pitchFamily="2" charset="2"/>
              <a:buChar char="§"/>
            </a:pPr>
            <a:r>
              <a:rPr lang="en-US" sz="1800" dirty="0"/>
              <a:t>Unified Healthcare Data request process for Research</a:t>
            </a:r>
          </a:p>
          <a:p>
            <a:pPr>
              <a:buFont typeface="Wingdings" panose="05000000000000000000" pitchFamily="2" charset="2"/>
              <a:buChar char="§"/>
            </a:pPr>
            <a:r>
              <a:rPr lang="en-US" sz="1800" dirty="0"/>
              <a:t>Access to Research Informatics tools such as RAiA Desktop, Accruals to Clinical Trials (ACT) Network, TriNetX, N3C, Epic Cosmos, among others</a:t>
            </a:r>
          </a:p>
          <a:p>
            <a:pPr>
              <a:buFont typeface="Wingdings" panose="05000000000000000000" pitchFamily="2" charset="2"/>
              <a:buChar char="§"/>
            </a:pPr>
            <a:r>
              <a:rPr lang="en-US" sz="1800" dirty="0"/>
              <a:t>Research Informatics Consultation and Training services (Ask RIC Sessions)</a:t>
            </a:r>
            <a:endParaRPr lang="en-US" sz="1400" dirty="0"/>
          </a:p>
          <a:p>
            <a:pPr>
              <a:buFont typeface="Wingdings" panose="05000000000000000000" pitchFamily="2" charset="2"/>
              <a:buChar char="§"/>
            </a:pPr>
            <a:r>
              <a:rPr lang="en-US" sz="1800" dirty="0"/>
              <a:t>Electronic Health Record (EHR) associated research and clinical trials</a:t>
            </a:r>
          </a:p>
          <a:p>
            <a:pPr>
              <a:buFont typeface="Wingdings" panose="05000000000000000000" pitchFamily="2" charset="2"/>
              <a:buChar char="§"/>
            </a:pPr>
            <a:r>
              <a:rPr lang="en-US" sz="1800" dirty="0"/>
              <a:t>Research Informatics grant development and support</a:t>
            </a:r>
          </a:p>
          <a:p>
            <a:pPr>
              <a:buFont typeface="Wingdings" panose="05000000000000000000" pitchFamily="2" charset="2"/>
              <a:buChar char="§"/>
            </a:pPr>
            <a:r>
              <a:rPr lang="en-US" sz="1800" dirty="0"/>
              <a:t>More info: </a:t>
            </a:r>
          </a:p>
          <a:p>
            <a:pPr marL="0" indent="0">
              <a:buNone/>
            </a:pPr>
            <a:endParaRPr lang="en-US" sz="1800" dirty="0"/>
          </a:p>
          <a:p>
            <a:pPr marL="0" indent="0" algn="ctr">
              <a:buNone/>
            </a:pPr>
            <a:r>
              <a:rPr lang="en-US" sz="1600" b="1" dirty="0"/>
              <a:t>Pele Yu, MD, MS, Director</a:t>
            </a:r>
          </a:p>
          <a:p>
            <a:pPr marL="457189" lvl="1" indent="0" algn="ctr">
              <a:buNone/>
            </a:pPr>
            <a:r>
              <a:rPr lang="en-US" sz="1200" dirty="0"/>
              <a:t>501-364-8104  pele.yu@archildrens.org</a:t>
            </a:r>
          </a:p>
          <a:p>
            <a:pPr marL="0" indent="0" algn="ctr">
              <a:buNone/>
            </a:pPr>
            <a:r>
              <a:rPr lang="en-US" sz="1600" b="1" dirty="0"/>
              <a:t>Erin Hathorn, MS, RIC Program Manager</a:t>
            </a:r>
          </a:p>
          <a:p>
            <a:pPr marL="457189" lvl="1" indent="0" algn="ctr">
              <a:buNone/>
            </a:pPr>
            <a:r>
              <a:rPr lang="en-US" sz="1200" dirty="0"/>
              <a:t>501-364-2651  hathorne@archildrens.org</a:t>
            </a:r>
          </a:p>
        </p:txBody>
      </p:sp>
      <p:pic>
        <p:nvPicPr>
          <p:cNvPr id="3" name="Picture 2" descr="Graphical user interface, text, application&#10;&#10;Description automatically generated">
            <a:extLst>
              <a:ext uri="{FF2B5EF4-FFF2-40B4-BE49-F238E27FC236}">
                <a16:creationId xmlns:a16="http://schemas.microsoft.com/office/drawing/2014/main" id="{30B309E0-3919-FA4A-81FF-F652DC5FAE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98249" y="2917685"/>
            <a:ext cx="3102015" cy="309371"/>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8011EF8D-0F5F-1D44-A8EC-4CCB5E6A70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5242" y="2916822"/>
            <a:ext cx="3102015" cy="368281"/>
          </a:xfrm>
          <a:prstGeom prst="rect">
            <a:avLst/>
          </a:prstGeom>
        </p:spPr>
      </p:pic>
    </p:spTree>
    <p:extLst>
      <p:ext uri="{BB962C8B-B14F-4D97-AF65-F5344CB8AC3E}">
        <p14:creationId xmlns:p14="http://schemas.microsoft.com/office/powerpoint/2010/main" val="371123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99736" y="3278200"/>
            <a:ext cx="4536521" cy="1294580"/>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4"/>
          <p:cNvSpPr>
            <a:spLocks noGrp="1"/>
          </p:cNvSpPr>
          <p:nvPr>
            <p:ph type="title" idx="4294967295"/>
          </p:nvPr>
        </p:nvSpPr>
        <p:spPr>
          <a:xfrm>
            <a:off x="148806" y="57263"/>
            <a:ext cx="8229600" cy="857250"/>
          </a:xfrm>
        </p:spPr>
        <p:txBody>
          <a:bodyPr>
            <a:normAutofit/>
          </a:bodyPr>
          <a:lstStyle/>
          <a:p>
            <a:r>
              <a:rPr lang="en-US" sz="4000" dirty="0"/>
              <a:t>Biostatistics Core</a:t>
            </a:r>
          </a:p>
        </p:txBody>
      </p:sp>
      <p:sp>
        <p:nvSpPr>
          <p:cNvPr id="6" name="Content Placeholder 5"/>
          <p:cNvSpPr>
            <a:spLocks noGrp="1"/>
          </p:cNvSpPr>
          <p:nvPr>
            <p:ph idx="4294967295"/>
          </p:nvPr>
        </p:nvSpPr>
        <p:spPr>
          <a:xfrm>
            <a:off x="452887" y="1073989"/>
            <a:ext cx="7776713" cy="2851502"/>
          </a:xfrm>
        </p:spPr>
        <p:txBody>
          <a:bodyPr>
            <a:noAutofit/>
          </a:bodyPr>
          <a:lstStyle/>
          <a:p>
            <a:r>
              <a:rPr lang="en-US" sz="2100" dirty="0"/>
              <a:t>Provides comprehensive assistance with study design, data analysis, and statistical results interpretation</a:t>
            </a:r>
          </a:p>
          <a:p>
            <a:r>
              <a:rPr lang="en-US" sz="2100" dirty="0"/>
              <a:t>The core is staffed by two doctoral level statisticians and one master’s level statistician/epidemiologist</a:t>
            </a:r>
          </a:p>
          <a:p>
            <a:r>
              <a:rPr lang="en-US" sz="2100" dirty="0"/>
              <a:t>DOP is developing a workflow for faculty and fellows to access support. </a:t>
            </a:r>
          </a:p>
          <a:p>
            <a:pPr>
              <a:buFont typeface="Wingdings" panose="05000000000000000000" pitchFamily="2" charset="2"/>
              <a:buChar char="§"/>
            </a:pPr>
            <a:r>
              <a:rPr lang="en-US" sz="2100" dirty="0"/>
              <a:t>More info</a:t>
            </a:r>
            <a:r>
              <a:rPr lang="en-US" dirty="0"/>
              <a:t>:			</a:t>
            </a:r>
            <a:r>
              <a:rPr lang="en-US" sz="1800" dirty="0"/>
              <a:t>Beverly J. Spray, PhD, </a:t>
            </a:r>
          </a:p>
          <a:p>
            <a:pPr marL="0" indent="0" algn="ctr">
              <a:buNone/>
            </a:pPr>
            <a:r>
              <a:rPr lang="en-US" sz="1800" dirty="0">
                <a:hlinkClick r:id="rId3"/>
              </a:rPr>
              <a:t>SprayBJ@archildrens.org</a:t>
            </a:r>
            <a:r>
              <a:rPr lang="en-US" sz="1800" dirty="0"/>
              <a:t> </a:t>
            </a:r>
          </a:p>
          <a:p>
            <a:pPr marL="0" indent="0" algn="ctr">
              <a:buNone/>
            </a:pPr>
            <a:r>
              <a:rPr lang="en-US" sz="1800" dirty="0"/>
              <a:t>phone (</a:t>
            </a:r>
            <a:r>
              <a:rPr lang="en-US" sz="1800" dirty="0">
                <a:hlinkClick r:id="rId4"/>
              </a:rPr>
              <a:t>501-364-3184</a:t>
            </a:r>
            <a:r>
              <a:rPr lang="en-US" sz="1800" dirty="0"/>
              <a:t>).</a:t>
            </a:r>
          </a:p>
        </p:txBody>
      </p:sp>
    </p:spTree>
    <p:extLst>
      <p:ext uri="{BB962C8B-B14F-4D97-AF65-F5344CB8AC3E}">
        <p14:creationId xmlns:p14="http://schemas.microsoft.com/office/powerpoint/2010/main" val="324858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37566" y="3617140"/>
            <a:ext cx="8909331" cy="1285061"/>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a:bodyPr>
          <a:lstStyle/>
          <a:p>
            <a:r>
              <a:rPr lang="en-US" dirty="0"/>
              <a:t>ACRI Intramural Award Programs </a:t>
            </a:r>
            <a:endParaRPr lang="en-US" sz="4000" dirty="0"/>
          </a:p>
        </p:txBody>
      </p:sp>
      <p:sp>
        <p:nvSpPr>
          <p:cNvPr id="3" name="Content Placeholder 2"/>
          <p:cNvSpPr>
            <a:spLocks noGrp="1"/>
          </p:cNvSpPr>
          <p:nvPr>
            <p:ph idx="1"/>
          </p:nvPr>
        </p:nvSpPr>
        <p:spPr>
          <a:xfrm>
            <a:off x="318500" y="1159424"/>
            <a:ext cx="8507002" cy="3200241"/>
          </a:xfrm>
        </p:spPr>
        <p:txBody>
          <a:bodyPr>
            <a:normAutofit fontScale="92500" lnSpcReduction="20000"/>
          </a:bodyPr>
          <a:lstStyle/>
          <a:p>
            <a:pPr>
              <a:buFont typeface="Wingdings" panose="05000000000000000000" pitchFamily="2" charset="2"/>
              <a:buChar char="§"/>
            </a:pPr>
            <a:r>
              <a:rPr lang="en-US" sz="3000" dirty="0"/>
              <a:t>ACRI offers intramural competitive grant programs for its research community</a:t>
            </a:r>
          </a:p>
          <a:p>
            <a:pPr>
              <a:buFont typeface="Wingdings" panose="05000000000000000000" pitchFamily="2" charset="2"/>
              <a:buChar char="§"/>
            </a:pPr>
            <a:r>
              <a:rPr lang="en-US" sz="3000" dirty="0"/>
              <a:t>Programs assist and encourage researchers of all levels of experience</a:t>
            </a:r>
          </a:p>
          <a:p>
            <a:pPr>
              <a:buFont typeface="Wingdings" panose="05000000000000000000" pitchFamily="2" charset="2"/>
              <a:buChar char="§"/>
            </a:pPr>
            <a:r>
              <a:rPr lang="en-US" sz="3000" dirty="0"/>
              <a:t>Each program has specific research goals, eligibility requirements, and funding support</a:t>
            </a:r>
          </a:p>
          <a:p>
            <a:pPr marL="0" indent="0">
              <a:buNone/>
            </a:pPr>
            <a:endParaRPr lang="en-US" sz="1300" dirty="0"/>
          </a:p>
          <a:p>
            <a:pPr marL="0" indent="0">
              <a:buNone/>
            </a:pPr>
            <a:endParaRPr lang="en-US" sz="1300" dirty="0"/>
          </a:p>
          <a:p>
            <a:pPr marL="457189" lvl="1" indent="0">
              <a:buNone/>
            </a:pPr>
            <a:r>
              <a:rPr lang="en-US" sz="2100" dirty="0"/>
              <a:t>                                 </a:t>
            </a:r>
            <a:endParaRPr lang="en-US" sz="1600" u="sng" dirty="0">
              <a:solidFill>
                <a:srgbClr val="DBEFF9">
                  <a:lumMod val="50000"/>
                </a:srgbClr>
              </a:solidFill>
            </a:endParaRPr>
          </a:p>
        </p:txBody>
      </p:sp>
      <p:sp>
        <p:nvSpPr>
          <p:cNvPr id="4" name="TextBox 3"/>
          <p:cNvSpPr txBox="1"/>
          <p:nvPr/>
        </p:nvSpPr>
        <p:spPr>
          <a:xfrm>
            <a:off x="0" y="3713334"/>
            <a:ext cx="9156706" cy="1100301"/>
          </a:xfrm>
          <a:prstGeom prst="rect">
            <a:avLst/>
          </a:prstGeom>
          <a:noFill/>
        </p:spPr>
        <p:txBody>
          <a:bodyPr wrap="square" rtlCol="0">
            <a:spAutoFit/>
          </a:bodyPr>
          <a:lstStyle/>
          <a:p>
            <a:pPr algn="ctr"/>
            <a:r>
              <a:rPr lang="en-US" b="1" dirty="0"/>
              <a:t>Program descriptions and RFA links to all programs are found at </a:t>
            </a:r>
            <a:r>
              <a:rPr lang="en-US" dirty="0">
                <a:hlinkClick r:id="rId3"/>
              </a:rPr>
              <a:t>https://www.archildrens.org/research/resources-for-researchers/intramural-grant-overview</a:t>
            </a:r>
            <a:endParaRPr lang="en-US" dirty="0"/>
          </a:p>
          <a:p>
            <a:pPr algn="ctr"/>
            <a:endParaRPr lang="en-US" sz="1350" dirty="0"/>
          </a:p>
          <a:p>
            <a:pPr lvl="1" algn="ctr"/>
            <a:r>
              <a:rPr lang="en-US" sz="1600" dirty="0">
                <a:solidFill>
                  <a:prstClr val="black"/>
                </a:solidFill>
              </a:rPr>
              <a:t>For more info, contact Anne </a:t>
            </a:r>
            <a:r>
              <a:rPr lang="en-US" sz="1600" dirty="0" err="1">
                <a:solidFill>
                  <a:prstClr val="black"/>
                </a:solidFill>
              </a:rPr>
              <a:t>McMains</a:t>
            </a:r>
            <a:r>
              <a:rPr lang="en-US" sz="1600" dirty="0">
                <a:solidFill>
                  <a:prstClr val="black"/>
                </a:solidFill>
              </a:rPr>
              <a:t>, 501-364-5143 </a:t>
            </a:r>
            <a:r>
              <a:rPr lang="en-US" sz="1600" u="sng" dirty="0">
                <a:solidFill>
                  <a:srgbClr val="DBEFF9">
                    <a:lumMod val="50000"/>
                  </a:srgbClr>
                </a:solidFill>
              </a:rPr>
              <a:t>mcmainsam@archildrens.org</a:t>
            </a:r>
            <a:endParaRPr lang="en-US" dirty="0"/>
          </a:p>
        </p:txBody>
      </p:sp>
    </p:spTree>
    <p:extLst>
      <p:ext uri="{BB962C8B-B14F-4D97-AF65-F5344CB8AC3E}">
        <p14:creationId xmlns:p14="http://schemas.microsoft.com/office/powerpoint/2010/main" val="2322195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Biostatistical</a:t>
            </a:r>
            <a:r>
              <a:rPr lang="en-US" dirty="0"/>
              <a:t> Core Request Process</a:t>
            </a:r>
          </a:p>
        </p:txBody>
      </p:sp>
      <p:sp>
        <p:nvSpPr>
          <p:cNvPr id="3" name="Content Placeholder 2"/>
          <p:cNvSpPr>
            <a:spLocks noGrp="1"/>
          </p:cNvSpPr>
          <p:nvPr>
            <p:ph idx="1"/>
          </p:nvPr>
        </p:nvSpPr>
        <p:spPr/>
        <p:txBody>
          <a:bodyPr/>
          <a:lstStyle/>
          <a:p>
            <a:r>
              <a:rPr lang="en-US" dirty="0"/>
              <a:t>Non-funded requests are submitted through a </a:t>
            </a:r>
            <a:r>
              <a:rPr lang="en-US" dirty="0" err="1"/>
              <a:t>RedCap</a:t>
            </a:r>
            <a:r>
              <a:rPr lang="en-US" dirty="0"/>
              <a:t> Database</a:t>
            </a:r>
          </a:p>
          <a:p>
            <a:r>
              <a:rPr lang="en-US" dirty="0"/>
              <a:t>Requests reviewed by committee or VC Research</a:t>
            </a:r>
          </a:p>
          <a:p>
            <a:r>
              <a:rPr lang="en-US" dirty="0"/>
              <a:t>Elements such as data type, size, tests anticipated, time requested now required</a:t>
            </a:r>
          </a:p>
        </p:txBody>
      </p:sp>
    </p:spTree>
    <p:extLst>
      <p:ext uri="{BB962C8B-B14F-4D97-AF65-F5344CB8AC3E}">
        <p14:creationId xmlns:p14="http://schemas.microsoft.com/office/powerpoint/2010/main" val="144048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Rick Barr, MD, MBA</a:t>
            </a:r>
          </a:p>
        </p:txBody>
      </p:sp>
      <p:sp>
        <p:nvSpPr>
          <p:cNvPr id="25" name="Content Placeholder 3"/>
          <p:cNvSpPr txBox="1">
            <a:spLocks/>
          </p:cNvSpPr>
          <p:nvPr/>
        </p:nvSpPr>
        <p:spPr>
          <a:xfrm>
            <a:off x="4432526" y="1583504"/>
            <a:ext cx="4041775" cy="2963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Executive Vice President </a:t>
            </a:r>
          </a:p>
          <a:p>
            <a:r>
              <a:rPr lang="en-US" sz="2400" dirty="0"/>
              <a:t>Chief Clinical and Academic Officer</a:t>
            </a:r>
          </a:p>
          <a:p>
            <a:r>
              <a:rPr lang="en-US" sz="2400" dirty="0"/>
              <a:t>Professor</a:t>
            </a:r>
          </a:p>
          <a:p>
            <a:r>
              <a:rPr lang="en-US" sz="2400" dirty="0"/>
              <a:t>501.364.3124</a:t>
            </a:r>
          </a:p>
          <a:p>
            <a:r>
              <a:rPr lang="en-US" sz="2400" dirty="0">
                <a:hlinkClick r:id="rId5"/>
              </a:rPr>
              <a:t>barrfe@archildrens.org </a:t>
            </a:r>
            <a:endParaRPr lang="en-US" sz="2400" dirty="0"/>
          </a:p>
        </p:txBody>
      </p:sp>
      <p:pic>
        <p:nvPicPr>
          <p:cNvPr id="2" name="Pictur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66177" y="1332411"/>
            <a:ext cx="2601741" cy="2601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3440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Marion B. Lyon New Scientist Award</a:t>
            </a:r>
          </a:p>
        </p:txBody>
      </p:sp>
      <p:sp>
        <p:nvSpPr>
          <p:cNvPr id="3" name="Content Placeholder 2"/>
          <p:cNvSpPr>
            <a:spLocks noGrp="1"/>
          </p:cNvSpPr>
          <p:nvPr>
            <p:ph idx="1"/>
          </p:nvPr>
        </p:nvSpPr>
        <p:spPr>
          <a:xfrm>
            <a:off x="457200" y="1048716"/>
            <a:ext cx="8229600" cy="3394472"/>
          </a:xfrm>
        </p:spPr>
        <p:txBody>
          <a:bodyPr>
            <a:normAutofit/>
          </a:bodyPr>
          <a:lstStyle/>
          <a:p>
            <a:pPr>
              <a:buFont typeface="Wingdings" panose="05000000000000000000" pitchFamily="2" charset="2"/>
              <a:buChar char="§"/>
            </a:pPr>
            <a:r>
              <a:rPr lang="en-US" sz="2400" dirty="0"/>
              <a:t>Promotes the career development of young investigators who are initiating independent research careers, but have not yet received NIH funding </a:t>
            </a:r>
          </a:p>
          <a:p>
            <a:pPr>
              <a:buFont typeface="Wingdings" panose="05000000000000000000" pitchFamily="2" charset="2"/>
              <a:buChar char="§"/>
            </a:pPr>
            <a:r>
              <a:rPr lang="en-US" sz="2400" dirty="0"/>
              <a:t>Each year, three awards in the amount of $75,000 (up to two years) are available on a competitive basis</a:t>
            </a:r>
          </a:p>
          <a:p>
            <a:pPr>
              <a:buFont typeface="Wingdings" panose="05000000000000000000" pitchFamily="2" charset="2"/>
              <a:buChar char="§"/>
            </a:pPr>
            <a:r>
              <a:rPr lang="en-US" sz="2400" dirty="0"/>
              <a:t>Provided through a generous gift from the late Frank Lyon, Jr. 	</a:t>
            </a:r>
          </a:p>
          <a:p>
            <a:endParaRPr lang="en-US" dirty="0"/>
          </a:p>
        </p:txBody>
      </p:sp>
    </p:spTree>
    <p:extLst>
      <p:ext uri="{BB962C8B-B14F-4D97-AF65-F5344CB8AC3E}">
        <p14:creationId xmlns:p14="http://schemas.microsoft.com/office/powerpoint/2010/main" val="944960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544"/>
            <a:ext cx="7886700" cy="994172"/>
          </a:xfrm>
        </p:spPr>
        <p:txBody>
          <a:bodyPr>
            <a:normAutofit/>
          </a:bodyPr>
          <a:lstStyle/>
          <a:p>
            <a:r>
              <a:rPr lang="en-US" dirty="0"/>
              <a:t>ACRI/ABI Grant Programs</a:t>
            </a:r>
            <a:r>
              <a:rPr lang="en-US" b="1" dirty="0"/>
              <a:t> </a:t>
            </a:r>
            <a:endParaRPr lang="en-US" dirty="0"/>
          </a:p>
        </p:txBody>
      </p:sp>
      <p:sp>
        <p:nvSpPr>
          <p:cNvPr id="3" name="Content Placeholder 2"/>
          <p:cNvSpPr>
            <a:spLocks noGrp="1"/>
          </p:cNvSpPr>
          <p:nvPr>
            <p:ph idx="1"/>
          </p:nvPr>
        </p:nvSpPr>
        <p:spPr>
          <a:xfrm>
            <a:off x="457200" y="845515"/>
            <a:ext cx="8229600" cy="3394472"/>
          </a:xfrm>
        </p:spPr>
        <p:txBody>
          <a:bodyPr>
            <a:normAutofit lnSpcReduction="10000"/>
          </a:bodyPr>
          <a:lstStyle/>
          <a:p>
            <a:pPr>
              <a:buFont typeface="Wingdings" panose="05000000000000000000" pitchFamily="2" charset="2"/>
              <a:buChar char="§"/>
            </a:pPr>
            <a:r>
              <a:rPr lang="en-US" sz="2400" b="1" dirty="0">
                <a:solidFill>
                  <a:srgbClr val="0064A8"/>
                </a:solidFill>
              </a:rPr>
              <a:t>Team Science Research Grants: </a:t>
            </a:r>
            <a:r>
              <a:rPr lang="en-US" sz="2400" dirty="0"/>
              <a:t>encourages exploratory and developmental research fostering new collaborations and scientific directions</a:t>
            </a:r>
          </a:p>
          <a:p>
            <a:pPr>
              <a:buFont typeface="Wingdings" panose="05000000000000000000" pitchFamily="2" charset="2"/>
              <a:buChar char="§"/>
            </a:pPr>
            <a:r>
              <a:rPr lang="en-US" sz="2400" b="1" dirty="0">
                <a:solidFill>
                  <a:srgbClr val="0064A8"/>
                </a:solidFill>
              </a:rPr>
              <a:t>ACRI/ABI Postgraduate Research Grants: </a:t>
            </a:r>
            <a:br>
              <a:rPr lang="en-US" sz="2400" b="1" dirty="0">
                <a:solidFill>
                  <a:srgbClr val="0064A8"/>
                </a:solidFill>
              </a:rPr>
            </a:br>
            <a:r>
              <a:rPr lang="en-US" sz="2400" dirty="0"/>
              <a:t>support investigator-initiated research by trainees conducting child health research</a:t>
            </a:r>
          </a:p>
          <a:p>
            <a:pPr>
              <a:buFont typeface="Wingdings" panose="05000000000000000000" pitchFamily="2" charset="2"/>
              <a:buChar char="§"/>
            </a:pPr>
            <a:r>
              <a:rPr lang="en-US" sz="2400" b="1" dirty="0">
                <a:solidFill>
                  <a:srgbClr val="0064A8"/>
                </a:solidFill>
              </a:rPr>
              <a:t>ACRI/ABI Nursing and Allied Health Research Grants: </a:t>
            </a:r>
            <a:r>
              <a:rPr lang="en-US" sz="2400" dirty="0"/>
              <a:t>support investigator-initiated research directed by nurses and </a:t>
            </a:r>
            <a:br>
              <a:rPr lang="en-US" sz="2400" dirty="0"/>
            </a:br>
            <a:r>
              <a:rPr lang="en-US" sz="2400" dirty="0"/>
              <a:t>allied health professionals.  </a:t>
            </a:r>
          </a:p>
        </p:txBody>
      </p:sp>
    </p:spTree>
    <p:extLst>
      <p:ext uri="{BB962C8B-B14F-4D97-AF65-F5344CB8AC3E}">
        <p14:creationId xmlns:p14="http://schemas.microsoft.com/office/powerpoint/2010/main" val="2678614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02001"/>
            <a:ext cx="9144000" cy="1841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518964" y="95089"/>
            <a:ext cx="7886700" cy="994172"/>
          </a:xfrm>
        </p:spPr>
        <p:txBody>
          <a:bodyPr>
            <a:normAutofit fontScale="90000"/>
          </a:bodyPr>
          <a:lstStyle/>
          <a:p>
            <a:pPr algn="ctr"/>
            <a:r>
              <a:rPr lang="en-US" sz="3200" dirty="0"/>
              <a:t>Center for Childhood Obesity Research </a:t>
            </a:r>
            <a:br>
              <a:rPr lang="en-US" sz="3200" dirty="0"/>
            </a:br>
            <a:r>
              <a:rPr lang="en-US" sz="3200" dirty="0"/>
              <a:t>(CCOP)</a:t>
            </a:r>
          </a:p>
        </p:txBody>
      </p:sp>
      <p:sp>
        <p:nvSpPr>
          <p:cNvPr id="3" name="Content Placeholder 2"/>
          <p:cNvSpPr>
            <a:spLocks noGrp="1"/>
          </p:cNvSpPr>
          <p:nvPr>
            <p:ph idx="1"/>
          </p:nvPr>
        </p:nvSpPr>
        <p:spPr>
          <a:xfrm>
            <a:off x="318499" y="1227663"/>
            <a:ext cx="6211774" cy="4019500"/>
          </a:xfrm>
        </p:spPr>
        <p:txBody>
          <a:bodyPr>
            <a:normAutofit fontScale="25000" lnSpcReduction="20000"/>
          </a:bodyPr>
          <a:lstStyle/>
          <a:p>
            <a:pPr>
              <a:buFont typeface="Wingdings" panose="05000000000000000000" pitchFamily="2" charset="2"/>
              <a:buChar char="§"/>
            </a:pPr>
            <a:r>
              <a:rPr lang="en-US" sz="8400" dirty="0"/>
              <a:t>NIH-funded Center of Biomedical Research Excellence </a:t>
            </a:r>
          </a:p>
          <a:p>
            <a:r>
              <a:rPr lang="en-US" sz="8400" dirty="0"/>
              <a:t>Focus of the Center:</a:t>
            </a:r>
          </a:p>
          <a:p>
            <a:pPr lvl="1"/>
            <a:r>
              <a:rPr lang="en-US" sz="7200" dirty="0"/>
              <a:t>To better understand the origins of pediatric obesity, as well as the behavioral and environmental contributors; and</a:t>
            </a:r>
          </a:p>
          <a:p>
            <a:pPr lvl="1"/>
            <a:r>
              <a:rPr lang="en-US" sz="7200" dirty="0"/>
              <a:t>To develop interventions designed to prevent and treat, and ultimately reduce, childhood obesity and its associated complications </a:t>
            </a:r>
          </a:p>
          <a:p>
            <a:pPr>
              <a:buFont typeface="Wingdings" panose="05000000000000000000" pitchFamily="2" charset="2"/>
              <a:buChar char="§"/>
            </a:pPr>
            <a:r>
              <a:rPr lang="en-US" sz="8400" dirty="0"/>
              <a:t>Creates mentoring pathways for researchers whose work is focused on pediatric obesity (research project leaders and pilot projects)</a:t>
            </a:r>
          </a:p>
          <a:p>
            <a:r>
              <a:rPr lang="en-US" sz="8400" dirty="0"/>
              <a:t>Research Cores established</a:t>
            </a:r>
          </a:p>
          <a:p>
            <a:pPr lvl="1"/>
            <a:r>
              <a:rPr lang="en-US" sz="7200" dirty="0"/>
              <a:t>Metabolism and Bioenergetics Core</a:t>
            </a:r>
          </a:p>
          <a:p>
            <a:pPr lvl="1"/>
            <a:r>
              <a:rPr lang="en-US" sz="7200" dirty="0"/>
              <a:t>Biostatistics Core</a:t>
            </a:r>
          </a:p>
          <a:p>
            <a:pPr lvl="1"/>
            <a:r>
              <a:rPr lang="en-US" sz="7200" dirty="0"/>
              <a:t>Community Engagement Core</a:t>
            </a:r>
          </a:p>
          <a:p>
            <a:pPr marL="0" indent="0">
              <a:buNone/>
            </a:pPr>
            <a:endParaRPr lang="en-US" sz="1300" dirty="0"/>
          </a:p>
          <a:p>
            <a:pPr marL="457189" lvl="1" indent="0" algn="ctr">
              <a:buNone/>
            </a:pPr>
            <a:endParaRPr lang="en-US" dirty="0"/>
          </a:p>
        </p:txBody>
      </p:sp>
      <p:sp>
        <p:nvSpPr>
          <p:cNvPr id="6" name="Rounded Rectangle 5"/>
          <p:cNvSpPr/>
          <p:nvPr/>
        </p:nvSpPr>
        <p:spPr>
          <a:xfrm>
            <a:off x="6586917" y="3237414"/>
            <a:ext cx="2233402" cy="1747280"/>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6586917" y="3481522"/>
            <a:ext cx="2233402" cy="1169551"/>
          </a:xfrm>
          <a:prstGeom prst="rect">
            <a:avLst/>
          </a:prstGeom>
        </p:spPr>
        <p:txBody>
          <a:bodyPr wrap="square">
            <a:spAutoFit/>
          </a:bodyPr>
          <a:lstStyle/>
          <a:p>
            <a:pPr algn="ctr"/>
            <a:r>
              <a:rPr lang="en-US" b="1" dirty="0"/>
              <a:t>Judy Weber, PhD, RD</a:t>
            </a:r>
          </a:p>
          <a:p>
            <a:pPr algn="ctr"/>
            <a:r>
              <a:rPr lang="en-US" b="1" dirty="0"/>
              <a:t>CCOP Director </a:t>
            </a:r>
          </a:p>
          <a:p>
            <a:pPr algn="ctr"/>
            <a:r>
              <a:rPr lang="en-US" dirty="0"/>
              <a:t>501-364-5113    </a:t>
            </a:r>
            <a:r>
              <a:rPr lang="en-US" sz="1600" dirty="0">
                <a:hlinkClick r:id="rId3"/>
              </a:rPr>
              <a:t>weberjudithl@uams.edu</a:t>
            </a:r>
            <a:r>
              <a:rPr lang="en-US" sz="1600" dirty="0"/>
              <a:t> </a:t>
            </a:r>
            <a:endParaRPr lang="en-US" sz="1200" dirty="0"/>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48773" y="948926"/>
            <a:ext cx="1583129" cy="2198976"/>
          </a:xfrm>
          <a:prstGeom prst="rect">
            <a:avLst/>
          </a:prstGeom>
        </p:spPr>
      </p:pic>
    </p:spTree>
    <p:extLst>
      <p:ext uri="{BB962C8B-B14F-4D97-AF65-F5344CB8AC3E}">
        <p14:creationId xmlns:p14="http://schemas.microsoft.com/office/powerpoint/2010/main" val="3725965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369734"/>
            <a:ext cx="9144000" cy="177376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ounded Rectangle 4"/>
          <p:cNvSpPr/>
          <p:nvPr/>
        </p:nvSpPr>
        <p:spPr>
          <a:xfrm>
            <a:off x="6586917" y="3237414"/>
            <a:ext cx="2233402" cy="1747280"/>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527056" y="208445"/>
            <a:ext cx="7886700" cy="994172"/>
          </a:xfrm>
        </p:spPr>
        <p:txBody>
          <a:bodyPr>
            <a:normAutofit/>
          </a:bodyPr>
          <a:lstStyle/>
          <a:p>
            <a:pPr algn="ctr"/>
            <a:r>
              <a:rPr lang="en-US" sz="2800" dirty="0"/>
              <a:t>Center for Translational Pediatric Research </a:t>
            </a:r>
            <a:br>
              <a:rPr lang="en-US" sz="2800" dirty="0"/>
            </a:br>
            <a:r>
              <a:rPr lang="en-US" sz="2800" dirty="0"/>
              <a:t>(CTPR)</a:t>
            </a:r>
          </a:p>
        </p:txBody>
      </p:sp>
      <p:sp>
        <p:nvSpPr>
          <p:cNvPr id="3" name="Content Placeholder 2"/>
          <p:cNvSpPr>
            <a:spLocks noGrp="1"/>
          </p:cNvSpPr>
          <p:nvPr>
            <p:ph idx="1"/>
          </p:nvPr>
        </p:nvSpPr>
        <p:spPr>
          <a:xfrm>
            <a:off x="318500" y="1204921"/>
            <a:ext cx="6195588" cy="3938580"/>
          </a:xfrm>
        </p:spPr>
        <p:txBody>
          <a:bodyPr>
            <a:noAutofit/>
          </a:bodyPr>
          <a:lstStyle/>
          <a:p>
            <a:pPr>
              <a:buFont typeface="Wingdings" panose="05000000000000000000" pitchFamily="2" charset="2"/>
              <a:buChar char="§"/>
            </a:pPr>
            <a:r>
              <a:rPr lang="en-US" dirty="0"/>
              <a:t>NIH-funded Center of Biomedical Research Excellence </a:t>
            </a:r>
          </a:p>
          <a:p>
            <a:r>
              <a:rPr lang="en-US" dirty="0"/>
              <a:t>The mission of the center is to use </a:t>
            </a:r>
            <a:r>
              <a:rPr lang="en-US" b="1" dirty="0" err="1"/>
              <a:t>proteogenomic</a:t>
            </a:r>
            <a:r>
              <a:rPr lang="en-US" dirty="0"/>
              <a:t> approaches to identify </a:t>
            </a:r>
            <a:r>
              <a:rPr lang="en-US" b="1" dirty="0" err="1"/>
              <a:t>epigenomic</a:t>
            </a:r>
            <a:r>
              <a:rPr lang="en-US" b="1" dirty="0"/>
              <a:t> mechanisms </a:t>
            </a:r>
            <a:r>
              <a:rPr lang="en-US" dirty="0"/>
              <a:t>and </a:t>
            </a:r>
            <a:r>
              <a:rPr lang="en-US" b="1" dirty="0"/>
              <a:t>therapeutic</a:t>
            </a:r>
            <a:r>
              <a:rPr lang="en-US" dirty="0"/>
              <a:t> </a:t>
            </a:r>
            <a:r>
              <a:rPr lang="en-US" b="1" dirty="0"/>
              <a:t>targets</a:t>
            </a:r>
            <a:r>
              <a:rPr lang="en-US" dirty="0"/>
              <a:t> in diseases, including </a:t>
            </a:r>
            <a:r>
              <a:rPr lang="en-US" b="1" dirty="0"/>
              <a:t>cancer</a:t>
            </a:r>
            <a:r>
              <a:rPr lang="en-US" dirty="0"/>
              <a:t>, impacting or translatable to the pediatric population</a:t>
            </a:r>
          </a:p>
          <a:p>
            <a:r>
              <a:rPr lang="en-US" dirty="0"/>
              <a:t>Creates mentoring pathways for researchers whose work is focused on utilizing systems biology approaches (research project leaders and pilot projects)</a:t>
            </a:r>
          </a:p>
          <a:p>
            <a:r>
              <a:rPr lang="en-US" dirty="0"/>
              <a:t>Research Cores established</a:t>
            </a:r>
          </a:p>
          <a:p>
            <a:pPr lvl="1"/>
            <a:r>
              <a:rPr lang="en-US" dirty="0"/>
              <a:t>Administrative Core</a:t>
            </a:r>
          </a:p>
          <a:p>
            <a:pPr lvl="1"/>
            <a:r>
              <a:rPr lang="en-US" dirty="0" err="1"/>
              <a:t>Proteogenomics</a:t>
            </a:r>
            <a:r>
              <a:rPr lang="en-US" dirty="0"/>
              <a:t> Core</a:t>
            </a:r>
          </a:p>
          <a:p>
            <a:pPr marL="0" indent="0">
              <a:buNone/>
            </a:pPr>
            <a:r>
              <a:rPr lang="en-US" dirty="0"/>
              <a:t>                                                         </a:t>
            </a:r>
          </a:p>
        </p:txBody>
      </p:sp>
      <p:sp>
        <p:nvSpPr>
          <p:cNvPr id="4" name="Rectangle 3"/>
          <p:cNvSpPr/>
          <p:nvPr/>
        </p:nvSpPr>
        <p:spPr>
          <a:xfrm>
            <a:off x="6416984" y="3449334"/>
            <a:ext cx="2587254" cy="1323439"/>
          </a:xfrm>
          <a:prstGeom prst="rect">
            <a:avLst/>
          </a:prstGeom>
        </p:spPr>
        <p:txBody>
          <a:bodyPr wrap="square">
            <a:spAutoFit/>
          </a:bodyPr>
          <a:lstStyle/>
          <a:p>
            <a:pPr algn="ctr"/>
            <a:r>
              <a:rPr lang="en-US" sz="2100" b="1" dirty="0"/>
              <a:t>Alan Tackett, PhD </a:t>
            </a:r>
          </a:p>
          <a:p>
            <a:pPr algn="ctr"/>
            <a:r>
              <a:rPr lang="en-US" sz="2100" b="1" dirty="0"/>
              <a:t>CTPR Director</a:t>
            </a:r>
          </a:p>
          <a:p>
            <a:pPr algn="ctr"/>
            <a:r>
              <a:rPr lang="en-US" sz="1900" dirty="0"/>
              <a:t>501-686-6181</a:t>
            </a:r>
          </a:p>
          <a:p>
            <a:pPr algn="ctr"/>
            <a:r>
              <a:rPr lang="en-US" sz="1900" dirty="0">
                <a:hlinkClick r:id="rId3"/>
              </a:rPr>
              <a:t>ajtackett@uams.edu</a:t>
            </a:r>
            <a:r>
              <a:rPr lang="en-US" sz="1900" dirty="0"/>
              <a:t> </a:t>
            </a: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62291" y="945259"/>
            <a:ext cx="1750530" cy="2188163"/>
          </a:xfrm>
          <a:prstGeom prst="rect">
            <a:avLst/>
          </a:prstGeom>
        </p:spPr>
      </p:pic>
    </p:spTree>
    <p:extLst>
      <p:ext uri="{BB962C8B-B14F-4D97-AF65-F5344CB8AC3E}">
        <p14:creationId xmlns:p14="http://schemas.microsoft.com/office/powerpoint/2010/main" val="2683540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COBRE Pilot Projects </a:t>
            </a:r>
          </a:p>
        </p:txBody>
      </p:sp>
      <p:sp>
        <p:nvSpPr>
          <p:cNvPr id="3" name="Content Placeholder 2"/>
          <p:cNvSpPr>
            <a:spLocks noGrp="1"/>
          </p:cNvSpPr>
          <p:nvPr>
            <p:ph idx="1"/>
          </p:nvPr>
        </p:nvSpPr>
        <p:spPr>
          <a:xfrm>
            <a:off x="394700" y="1354660"/>
            <a:ext cx="8507002" cy="3394472"/>
          </a:xfrm>
        </p:spPr>
        <p:txBody>
          <a:bodyPr>
            <a:normAutofit fontScale="92500" lnSpcReduction="10000"/>
          </a:bodyPr>
          <a:lstStyle/>
          <a:p>
            <a:pPr>
              <a:buFont typeface="Wingdings" panose="05000000000000000000" pitchFamily="2" charset="2"/>
              <a:buChar char="§"/>
            </a:pPr>
            <a:r>
              <a:rPr lang="en-US" dirty="0"/>
              <a:t>Each COBRE provides funding for pilot project for junior scientists with matching research interests</a:t>
            </a:r>
          </a:p>
          <a:p>
            <a:pPr>
              <a:buFont typeface="Wingdings" panose="05000000000000000000" pitchFamily="2" charset="2"/>
              <a:buChar char="§"/>
            </a:pPr>
            <a:r>
              <a:rPr lang="en-US" dirty="0">
                <a:solidFill>
                  <a:schemeClr val="tx1"/>
                </a:solidFill>
              </a:rPr>
              <a:t>Competitive 1-year awards with access to COBRE resources</a:t>
            </a:r>
          </a:p>
          <a:p>
            <a:pPr>
              <a:buFont typeface="Wingdings" panose="05000000000000000000" pitchFamily="2" charset="2"/>
              <a:buChar char="§"/>
            </a:pPr>
            <a:r>
              <a:rPr lang="en-US" dirty="0">
                <a:solidFill>
                  <a:schemeClr val="tx1"/>
                </a:solidFill>
              </a:rPr>
              <a:t>Develops potential future COBRE research project leaders</a:t>
            </a:r>
          </a:p>
          <a:p>
            <a:pPr>
              <a:buFont typeface="Wingdings" panose="05000000000000000000" pitchFamily="2" charset="2"/>
              <a:buChar char="§"/>
            </a:pPr>
            <a:r>
              <a:rPr lang="en-US" dirty="0">
                <a:solidFill>
                  <a:schemeClr val="tx1"/>
                </a:solidFill>
              </a:rPr>
              <a:t>Contact the COBRE PIs for more information </a:t>
            </a:r>
            <a:endParaRPr lang="en-US" dirty="0"/>
          </a:p>
          <a:p>
            <a:pPr marL="0" indent="0">
              <a:buNone/>
            </a:pPr>
            <a:endParaRPr lang="en-US" dirty="0"/>
          </a:p>
        </p:txBody>
      </p:sp>
    </p:spTree>
    <p:extLst>
      <p:ext uri="{BB962C8B-B14F-4D97-AF65-F5344CB8AC3E}">
        <p14:creationId xmlns:p14="http://schemas.microsoft.com/office/powerpoint/2010/main" val="2776673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dirty="0">
                <a:solidFill>
                  <a:schemeClr val="bg1"/>
                </a:solidFill>
              </a:rPr>
              <a:t> Summer Science Program</a:t>
            </a:r>
          </a:p>
        </p:txBody>
      </p:sp>
      <p:sp>
        <p:nvSpPr>
          <p:cNvPr id="3" name="Content Placeholder 2"/>
          <p:cNvSpPr>
            <a:spLocks noGrp="1"/>
          </p:cNvSpPr>
          <p:nvPr>
            <p:ph idx="4294967295"/>
          </p:nvPr>
        </p:nvSpPr>
        <p:spPr>
          <a:xfrm>
            <a:off x="0" y="954881"/>
            <a:ext cx="5478066" cy="2082404"/>
          </a:xfrm>
        </p:spPr>
        <p:txBody>
          <a:bodyPr>
            <a:normAutofit/>
          </a:bodyPr>
          <a:lstStyle/>
          <a:p>
            <a:pPr marL="0" indent="0" algn="ctr">
              <a:spcBef>
                <a:spcPts val="0"/>
              </a:spcBef>
              <a:buNone/>
            </a:pPr>
            <a:r>
              <a:rPr lang="en-US" sz="3000" dirty="0"/>
              <a:t>Each summer ~20 college students spend 8 weeks participating in research projects involving children’s health</a:t>
            </a:r>
          </a:p>
          <a:p>
            <a:pPr algn="ctr"/>
            <a:endParaRPr lang="en-US" dirty="0">
              <a:solidFill>
                <a:schemeClr val="tx1"/>
              </a:solidFill>
            </a:endParaRPr>
          </a:p>
        </p:txBody>
      </p:sp>
      <p:sp>
        <p:nvSpPr>
          <p:cNvPr id="8" name="Rounded Rectangle 7"/>
          <p:cNvSpPr/>
          <p:nvPr/>
        </p:nvSpPr>
        <p:spPr>
          <a:xfrm>
            <a:off x="226560" y="3106025"/>
            <a:ext cx="5632074" cy="175728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200" y="29471"/>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0064A8"/>
                </a:solidFill>
                <a:latin typeface="+mj-lt"/>
                <a:ea typeface="+mj-ea"/>
                <a:cs typeface="+mj-cs"/>
              </a:defRPr>
            </a:lvl1pPr>
          </a:lstStyle>
          <a:p>
            <a:pPr algn="l"/>
            <a:r>
              <a:rPr lang="en-US" b="0" dirty="0">
                <a:latin typeface="+mn-lt"/>
              </a:rPr>
              <a:t>Summer Science Program</a:t>
            </a:r>
          </a:p>
        </p:txBody>
      </p:sp>
      <p:sp>
        <p:nvSpPr>
          <p:cNvPr id="5" name="TextBox 4"/>
          <p:cNvSpPr txBox="1"/>
          <p:nvPr/>
        </p:nvSpPr>
        <p:spPr>
          <a:xfrm>
            <a:off x="340187" y="3106025"/>
            <a:ext cx="5405159" cy="2277547"/>
          </a:xfrm>
          <a:prstGeom prst="rect">
            <a:avLst/>
          </a:prstGeom>
          <a:noFill/>
        </p:spPr>
        <p:txBody>
          <a:bodyPr wrap="square" rtlCol="0">
            <a:spAutoFit/>
          </a:bodyPr>
          <a:lstStyle/>
          <a:p>
            <a:pPr algn="ctr"/>
            <a:r>
              <a:rPr lang="en-US" sz="2400" b="1" dirty="0"/>
              <a:t>Interested in serving as a mentor?</a:t>
            </a:r>
          </a:p>
          <a:p>
            <a:pPr algn="ctr"/>
            <a:r>
              <a:rPr lang="en-US" dirty="0"/>
              <a:t>[Undergrads, Med or Grad students, Residents, Fellows]</a:t>
            </a:r>
          </a:p>
          <a:p>
            <a:pPr algn="ctr">
              <a:spcBef>
                <a:spcPts val="1200"/>
              </a:spcBef>
            </a:pPr>
            <a:r>
              <a:rPr lang="en-US" dirty="0"/>
              <a:t>Complete our survey at </a:t>
            </a:r>
            <a:r>
              <a:rPr lang="en-US" u="sng" dirty="0">
                <a:hlinkClick r:id="rId3"/>
              </a:rPr>
              <a:t>https://redcapwap.archildrens.org/redcap/surveys/?s=DL9D4D7N8W</a:t>
            </a:r>
            <a:endParaRPr lang="en-US" dirty="0"/>
          </a:p>
          <a:p>
            <a:endParaRPr lang="en-US" dirty="0"/>
          </a:p>
          <a:p>
            <a:endParaRPr lang="en-US" dirty="0"/>
          </a:p>
        </p:txBody>
      </p:sp>
      <p:pic>
        <p:nvPicPr>
          <p:cNvPr id="6" name="Picture 5"/>
          <p:cNvPicPr>
            <a:picLocks noChangeAspect="1"/>
          </p:cNvPicPr>
          <p:nvPr/>
        </p:nvPicPr>
        <p:blipFill>
          <a:blip r:embed="rId4"/>
          <a:stretch>
            <a:fillRect/>
          </a:stretch>
        </p:blipFill>
        <p:spPr>
          <a:xfrm>
            <a:off x="6060546" y="1151864"/>
            <a:ext cx="2543175" cy="2907506"/>
          </a:xfrm>
          <a:prstGeom prst="rect">
            <a:avLst/>
          </a:prstGeom>
        </p:spPr>
      </p:pic>
    </p:spTree>
    <p:extLst>
      <p:ext uri="{BB962C8B-B14F-4D97-AF65-F5344CB8AC3E}">
        <p14:creationId xmlns:p14="http://schemas.microsoft.com/office/powerpoint/2010/main" val="2383816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39000" y="0"/>
            <a:ext cx="19050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305453" y="2944019"/>
            <a:ext cx="4789713" cy="1747902"/>
          </a:xfrm>
          <a:prstGeom prst="roundRect">
            <a:avLst/>
          </a:prstGeom>
          <a:solidFill>
            <a:srgbClr val="E1F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65667" y="360042"/>
            <a:ext cx="8229600" cy="857250"/>
          </a:xfrm>
        </p:spPr>
        <p:txBody>
          <a:bodyPr/>
          <a:lstStyle/>
          <a:p>
            <a:r>
              <a:rPr lang="en-US" i="1" dirty="0"/>
              <a:t>Weekly Research Update</a:t>
            </a:r>
          </a:p>
        </p:txBody>
      </p:sp>
      <p:sp>
        <p:nvSpPr>
          <p:cNvPr id="3" name="Content Placeholder 2"/>
          <p:cNvSpPr>
            <a:spLocks noGrp="1"/>
          </p:cNvSpPr>
          <p:nvPr>
            <p:ph idx="1"/>
          </p:nvPr>
        </p:nvSpPr>
        <p:spPr>
          <a:xfrm>
            <a:off x="374755" y="1376872"/>
            <a:ext cx="4720412" cy="3394472"/>
          </a:xfrm>
        </p:spPr>
        <p:txBody>
          <a:bodyPr>
            <a:normAutofit/>
          </a:bodyPr>
          <a:lstStyle/>
          <a:p>
            <a:pPr marL="0" indent="0" algn="ctr">
              <a:buNone/>
            </a:pPr>
            <a:r>
              <a:rPr lang="en-US" sz="2700" dirty="0"/>
              <a:t>ACRI’s weekly email of news, </a:t>
            </a:r>
            <a:br>
              <a:rPr lang="en-US" sz="2700" dirty="0"/>
            </a:br>
            <a:r>
              <a:rPr lang="en-US" sz="2700" dirty="0"/>
              <a:t>events, training, and </a:t>
            </a:r>
            <a:br>
              <a:rPr lang="en-US" sz="2700" dirty="0"/>
            </a:br>
            <a:r>
              <a:rPr lang="en-US" sz="2700" dirty="0"/>
              <a:t>funding opportunities</a:t>
            </a:r>
          </a:p>
          <a:p>
            <a:pPr marL="457189" lvl="1" indent="0" algn="ctr">
              <a:buNone/>
            </a:pPr>
            <a:endParaRPr lang="en-US" sz="2000" dirty="0"/>
          </a:p>
          <a:p>
            <a:pPr marL="0" lvl="1" indent="0" algn="ctr">
              <a:buNone/>
            </a:pPr>
            <a:endParaRPr lang="en-US" sz="800" b="1" dirty="0">
              <a:solidFill>
                <a:prstClr val="black"/>
              </a:solidFill>
            </a:endParaRPr>
          </a:p>
          <a:p>
            <a:pPr marL="0" lvl="1" indent="0" algn="ctr">
              <a:buNone/>
            </a:pPr>
            <a:endParaRPr lang="en-US" sz="1600" u="sng" dirty="0">
              <a:solidFill>
                <a:srgbClr val="DBEFF9">
                  <a:lumMod val="50000"/>
                </a:srgbClr>
              </a:solidFill>
            </a:endParaRPr>
          </a:p>
          <a:p>
            <a:pPr marL="0" indent="0">
              <a:buNone/>
            </a:pPr>
            <a:endParaRPr lang="en-US" sz="2000" dirty="0"/>
          </a:p>
        </p:txBody>
      </p:sp>
      <p:sp>
        <p:nvSpPr>
          <p:cNvPr id="4" name="Rectangle 3"/>
          <p:cNvSpPr/>
          <p:nvPr/>
        </p:nvSpPr>
        <p:spPr>
          <a:xfrm>
            <a:off x="67455" y="3074108"/>
            <a:ext cx="5111646" cy="1323439"/>
          </a:xfrm>
          <a:prstGeom prst="rect">
            <a:avLst/>
          </a:prstGeom>
        </p:spPr>
        <p:txBody>
          <a:bodyPr wrap="square">
            <a:spAutoFit/>
          </a:bodyPr>
          <a:lstStyle/>
          <a:p>
            <a:pPr marL="0" lvl="1" algn="ctr"/>
            <a:r>
              <a:rPr lang="en-US" sz="2800" dirty="0">
                <a:solidFill>
                  <a:prstClr val="black"/>
                </a:solidFill>
              </a:rPr>
              <a:t>To subscribe or submit news </a:t>
            </a:r>
            <a:br>
              <a:rPr lang="en-US" sz="2800" dirty="0">
                <a:solidFill>
                  <a:prstClr val="black"/>
                </a:solidFill>
              </a:rPr>
            </a:br>
            <a:r>
              <a:rPr lang="en-US" sz="2800" dirty="0">
                <a:solidFill>
                  <a:prstClr val="black"/>
                </a:solidFill>
              </a:rPr>
              <a:t>send your request to </a:t>
            </a:r>
            <a:r>
              <a:rPr lang="en-US" sz="2400" u="sng" dirty="0">
                <a:solidFill>
                  <a:srgbClr val="0064A8"/>
                </a:solidFill>
                <a:hlinkClick r:id="rId3"/>
              </a:rPr>
              <a:t>ResearchUpdate@archildrens.org</a:t>
            </a:r>
            <a:endParaRPr lang="en-US" sz="2400" u="sng" dirty="0">
              <a:solidFill>
                <a:srgbClr val="0064A8"/>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3165" y="661987"/>
            <a:ext cx="3716430" cy="4109357"/>
          </a:xfrm>
          <a:prstGeom prst="rect">
            <a:avLst/>
          </a:prstGeom>
        </p:spPr>
      </p:pic>
    </p:spTree>
    <p:extLst>
      <p:ext uri="{BB962C8B-B14F-4D97-AF65-F5344CB8AC3E}">
        <p14:creationId xmlns:p14="http://schemas.microsoft.com/office/powerpoint/2010/main" val="2708560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39000" y="0"/>
            <a:ext cx="19050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0" y="273844"/>
            <a:ext cx="4783667" cy="994172"/>
          </a:xfrm>
        </p:spPr>
        <p:txBody>
          <a:bodyPr>
            <a:normAutofit fontScale="90000"/>
          </a:bodyPr>
          <a:lstStyle/>
          <a:p>
            <a:pPr algn="ctr"/>
            <a:r>
              <a:rPr lang="en-US" dirty="0">
                <a:solidFill>
                  <a:srgbClr val="0070C0"/>
                </a:solidFill>
                <a:latin typeface="+mn-lt"/>
              </a:rPr>
              <a:t>Currently Enrolling Studies</a:t>
            </a:r>
          </a:p>
        </p:txBody>
      </p:sp>
      <p:sp>
        <p:nvSpPr>
          <p:cNvPr id="3" name="Content Placeholder 2"/>
          <p:cNvSpPr>
            <a:spLocks noGrp="1"/>
          </p:cNvSpPr>
          <p:nvPr>
            <p:ph sz="half" idx="4294967295"/>
          </p:nvPr>
        </p:nvSpPr>
        <p:spPr>
          <a:xfrm>
            <a:off x="240649" y="1117998"/>
            <a:ext cx="4232672" cy="2082403"/>
          </a:xfrm>
        </p:spPr>
        <p:txBody>
          <a:bodyPr>
            <a:normAutofit/>
          </a:bodyPr>
          <a:lstStyle/>
          <a:p>
            <a:pPr marL="0" indent="0" algn="ctr">
              <a:buNone/>
            </a:pPr>
            <a:r>
              <a:rPr lang="en-US" dirty="0"/>
              <a:t>Many of our currently enrolling studies </a:t>
            </a:r>
            <a:br>
              <a:rPr lang="en-US" dirty="0"/>
            </a:br>
            <a:r>
              <a:rPr lang="en-US" dirty="0"/>
              <a:t>are posted at</a:t>
            </a:r>
          </a:p>
          <a:p>
            <a:pPr marL="0" indent="0" algn="ctr">
              <a:buNone/>
            </a:pPr>
            <a:r>
              <a:rPr lang="en-US" sz="2400" u="sng" dirty="0">
                <a:solidFill>
                  <a:srgbClr val="0070C0"/>
                </a:solidFill>
              </a:rPr>
              <a:t>archildrens.org/clinicaltrials</a:t>
            </a:r>
          </a:p>
          <a:p>
            <a:pPr marL="0" indent="0" algn="ctr">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7292" y="584201"/>
            <a:ext cx="4032844" cy="3918331"/>
          </a:xfrm>
          <a:prstGeom prst="rect">
            <a:avLst/>
          </a:prstGeom>
          <a:ln>
            <a:solidFill>
              <a:schemeClr val="tx1"/>
            </a:solidFill>
          </a:ln>
        </p:spPr>
      </p:pic>
      <p:sp>
        <p:nvSpPr>
          <p:cNvPr id="7" name="Rounded Rectangle 6"/>
          <p:cNvSpPr/>
          <p:nvPr/>
        </p:nvSpPr>
        <p:spPr>
          <a:xfrm>
            <a:off x="240649" y="2687387"/>
            <a:ext cx="4232472" cy="202481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63449" y="2779821"/>
            <a:ext cx="3787072" cy="2185214"/>
          </a:xfrm>
          <a:prstGeom prst="rect">
            <a:avLst/>
          </a:prstGeom>
          <a:noFill/>
        </p:spPr>
        <p:txBody>
          <a:bodyPr wrap="square" rtlCol="0">
            <a:spAutoFit/>
          </a:bodyPr>
          <a:lstStyle/>
          <a:p>
            <a:pPr algn="ctr"/>
            <a:r>
              <a:rPr lang="en-US" b="1" dirty="0"/>
              <a:t>IRB approval is required for posting of studies on the website.</a:t>
            </a:r>
            <a:endParaRPr lang="en-US" sz="1100" b="1" dirty="0"/>
          </a:p>
          <a:p>
            <a:pPr algn="ctr"/>
            <a:endParaRPr lang="en-US" sz="1000" dirty="0"/>
          </a:p>
          <a:p>
            <a:pPr algn="ctr"/>
            <a:r>
              <a:rPr lang="en-US" dirty="0"/>
              <a:t>Contact Phaedra Yount for assistance with drafting website content and  posting studies on the website </a:t>
            </a:r>
            <a:r>
              <a:rPr lang="en-US" dirty="0">
                <a:hlinkClick r:id="rId4"/>
              </a:rPr>
              <a:t>yountpa@archildrens.org</a:t>
            </a:r>
            <a:endParaRPr lang="en-US" dirty="0"/>
          </a:p>
          <a:p>
            <a:pPr algn="ctr"/>
            <a:endParaRPr lang="en-US" dirty="0"/>
          </a:p>
        </p:txBody>
      </p:sp>
    </p:spTree>
    <p:extLst>
      <p:ext uri="{BB962C8B-B14F-4D97-AF65-F5344CB8AC3E}">
        <p14:creationId xmlns:p14="http://schemas.microsoft.com/office/powerpoint/2010/main" val="346464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39000" y="0"/>
            <a:ext cx="19050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3"/>
          <a:stretch>
            <a:fillRect/>
          </a:stretch>
        </p:blipFill>
        <p:spPr>
          <a:xfrm>
            <a:off x="191039" y="466919"/>
            <a:ext cx="3021806" cy="4000500"/>
          </a:xfrm>
          <a:prstGeom prst="rect">
            <a:avLst/>
          </a:prstGeom>
        </p:spPr>
      </p:pic>
      <p:sp>
        <p:nvSpPr>
          <p:cNvPr id="2" name="Title 1"/>
          <p:cNvSpPr>
            <a:spLocks noGrp="1"/>
          </p:cNvSpPr>
          <p:nvPr>
            <p:ph type="title"/>
          </p:nvPr>
        </p:nvSpPr>
        <p:spPr>
          <a:xfrm>
            <a:off x="3530600" y="273844"/>
            <a:ext cx="4984750" cy="994172"/>
          </a:xfrm>
        </p:spPr>
        <p:txBody>
          <a:bodyPr>
            <a:normAutofit fontScale="90000"/>
          </a:bodyPr>
          <a:lstStyle/>
          <a:p>
            <a:pPr algn="ctr"/>
            <a:r>
              <a:rPr lang="en-US" dirty="0"/>
              <a:t>Learn More About Resources Available</a:t>
            </a:r>
          </a:p>
        </p:txBody>
      </p:sp>
      <p:sp>
        <p:nvSpPr>
          <p:cNvPr id="3" name="Content Placeholder 2"/>
          <p:cNvSpPr>
            <a:spLocks noGrp="1"/>
          </p:cNvSpPr>
          <p:nvPr>
            <p:ph sz="half" idx="4294967295"/>
          </p:nvPr>
        </p:nvSpPr>
        <p:spPr>
          <a:xfrm>
            <a:off x="3530600" y="963410"/>
            <a:ext cx="5207794" cy="3007519"/>
          </a:xfrm>
        </p:spPr>
        <p:txBody>
          <a:bodyPr anchor="ctr">
            <a:normAutofit/>
          </a:bodyPr>
          <a:lstStyle/>
          <a:p>
            <a:pPr marL="0" indent="0" algn="ctr">
              <a:buNone/>
            </a:pPr>
            <a:r>
              <a:rPr lang="en-US" b="1" dirty="0"/>
              <a:t>Visit Our Resources for Researchers Site</a:t>
            </a:r>
          </a:p>
          <a:p>
            <a:pPr marL="0" indent="0" algn="ctr">
              <a:buNone/>
            </a:pPr>
            <a:r>
              <a:rPr lang="en-US" sz="2400" dirty="0">
                <a:hlinkClick r:id="rId4"/>
              </a:rPr>
              <a:t>https://www.archildrens.org/research/resources-for-researchers</a:t>
            </a:r>
            <a:r>
              <a:rPr lang="en-US" sz="2400" dirty="0"/>
              <a:t> </a:t>
            </a:r>
          </a:p>
          <a:p>
            <a:pPr marL="0" indent="0" algn="ctr">
              <a:buNone/>
            </a:pPr>
            <a:r>
              <a:rPr lang="en-US" b="1" dirty="0"/>
              <a:t>or Call 501-364-7373</a:t>
            </a:r>
          </a:p>
        </p:txBody>
      </p:sp>
      <p:sp>
        <p:nvSpPr>
          <p:cNvPr id="5" name="24-Point Star 4"/>
          <p:cNvSpPr/>
          <p:nvPr/>
        </p:nvSpPr>
        <p:spPr>
          <a:xfrm>
            <a:off x="49685" y="2929947"/>
            <a:ext cx="2138914" cy="1961308"/>
          </a:xfrm>
          <a:prstGeom prst="star24">
            <a:avLst/>
          </a:prstGeom>
          <a:solidFill>
            <a:schemeClr val="accent4">
              <a:lumMod val="60000"/>
              <a:lumOff val="40000"/>
            </a:schemeClr>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p:cNvSpPr txBox="1"/>
          <p:nvPr/>
        </p:nvSpPr>
        <p:spPr>
          <a:xfrm rot="20126267">
            <a:off x="334214" y="3553809"/>
            <a:ext cx="1569855" cy="646331"/>
          </a:xfrm>
          <a:prstGeom prst="rect">
            <a:avLst/>
          </a:prstGeom>
          <a:noFill/>
        </p:spPr>
        <p:txBody>
          <a:bodyPr wrap="square" rtlCol="0">
            <a:spAutoFit/>
          </a:bodyPr>
          <a:lstStyle/>
          <a:p>
            <a:pPr algn="ctr"/>
            <a:r>
              <a:rPr lang="en-US" b="1" dirty="0"/>
              <a:t>Download the Guidebook!</a:t>
            </a:r>
          </a:p>
        </p:txBody>
      </p:sp>
    </p:spTree>
    <p:extLst>
      <p:ext uri="{BB962C8B-B14F-4D97-AF65-F5344CB8AC3E}">
        <p14:creationId xmlns:p14="http://schemas.microsoft.com/office/powerpoint/2010/main" val="3165285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F7D6B1-1BBE-D863-E393-742482CE214E}"/>
              </a:ext>
            </a:extLst>
          </p:cNvPr>
          <p:cNvSpPr>
            <a:spLocks noGrp="1"/>
          </p:cNvSpPr>
          <p:nvPr>
            <p:ph type="ctrTitle"/>
          </p:nvPr>
        </p:nvSpPr>
        <p:spPr>
          <a:xfrm>
            <a:off x="1143000" y="369796"/>
            <a:ext cx="7620000" cy="457199"/>
          </a:xfrm>
        </p:spPr>
        <p:txBody>
          <a:bodyPr>
            <a:normAutofit fontScale="90000"/>
          </a:bodyPr>
          <a:lstStyle/>
          <a:p>
            <a:r>
              <a:rPr lang="en-US" dirty="0"/>
              <a:t>Overview</a:t>
            </a:r>
          </a:p>
        </p:txBody>
      </p:sp>
      <p:sp>
        <p:nvSpPr>
          <p:cNvPr id="6" name="Content Placeholder 5">
            <a:extLst>
              <a:ext uri="{FF2B5EF4-FFF2-40B4-BE49-F238E27FC236}">
                <a16:creationId xmlns:a16="http://schemas.microsoft.com/office/drawing/2014/main" id="{8C529A90-AEB0-F7B9-A511-6A13F5343D83}"/>
              </a:ext>
            </a:extLst>
          </p:cNvPr>
          <p:cNvSpPr>
            <a:spLocks noGrp="1"/>
          </p:cNvSpPr>
          <p:nvPr>
            <p:ph idx="13"/>
          </p:nvPr>
        </p:nvSpPr>
        <p:spPr>
          <a:xfrm>
            <a:off x="1143000" y="971550"/>
            <a:ext cx="7620000" cy="3611880"/>
          </a:xfrm>
        </p:spPr>
        <p:txBody>
          <a:bodyPr>
            <a:normAutofit fontScale="92500"/>
          </a:bodyPr>
          <a:lstStyle/>
          <a:p>
            <a:r>
              <a:rPr lang="en-US" dirty="0"/>
              <a:t>July 1, 2019 – ACGME-accredited UAMS Clinical Informatics Fellowship Program</a:t>
            </a:r>
          </a:p>
          <a:p>
            <a:r>
              <a:rPr lang="en-US" dirty="0"/>
              <a:t>January 1, 2020 – Established Clinical Informatics Division, Department of Pediatrics, UAMS</a:t>
            </a:r>
          </a:p>
          <a:p>
            <a:pPr marL="0" indent="0">
              <a:buNone/>
            </a:pPr>
            <a:r>
              <a:rPr lang="en-US" dirty="0"/>
              <a:t>	</a:t>
            </a:r>
            <a:r>
              <a:rPr lang="en-US" b="1" dirty="0"/>
              <a:t>Primary appointment </a:t>
            </a:r>
            <a:endParaRPr lang="en-US" sz="2400" b="1" dirty="0"/>
          </a:p>
          <a:p>
            <a:pPr marL="683419" lvl="3" indent="-214313" fontAlgn="base">
              <a:buFont typeface="Courier New" panose="02070309020205020404" pitchFamily="49" charset="0"/>
              <a:buChar char="o"/>
            </a:pPr>
            <a:r>
              <a:rPr lang="en-US" dirty="0"/>
              <a:t>Ashley Antipolo – Adolescent Medicine (CI Board certified 2021)  </a:t>
            </a:r>
          </a:p>
          <a:p>
            <a:pPr marL="683419" lvl="3" indent="-214313" fontAlgn="base">
              <a:buFont typeface="Courier New" panose="02070309020205020404" pitchFamily="49" charset="0"/>
              <a:buChar char="o"/>
            </a:pPr>
            <a:r>
              <a:rPr lang="en-US" dirty="0"/>
              <a:t>Daniel Liu – Hospitalist Medicine (CI Board eligible)</a:t>
            </a:r>
          </a:p>
          <a:p>
            <a:pPr marL="683419" lvl="3" indent="-214313" fontAlgn="base">
              <a:buFont typeface="Courier New" panose="02070309020205020404" pitchFamily="49" charset="0"/>
              <a:buChar char="o"/>
            </a:pPr>
            <a:r>
              <a:rPr lang="en-US" dirty="0"/>
              <a:t>Jimmy Magee – General Pediatrics (CI Board certified 2019)  </a:t>
            </a:r>
          </a:p>
          <a:p>
            <a:pPr marL="683419" lvl="3" indent="-214313" fontAlgn="base">
              <a:buFont typeface="Courier New" panose="02070309020205020404" pitchFamily="49" charset="0"/>
              <a:buChar char="o"/>
            </a:pPr>
            <a:r>
              <a:rPr lang="en-US" dirty="0"/>
              <a:t>Joe Thompson – General Pediatrics</a:t>
            </a:r>
          </a:p>
          <a:p>
            <a:pPr marL="683419" lvl="3" indent="-214313" fontAlgn="base">
              <a:buFont typeface="Courier New" panose="02070309020205020404" pitchFamily="49" charset="0"/>
              <a:buChar char="o"/>
            </a:pPr>
            <a:r>
              <a:rPr lang="en-US" dirty="0"/>
              <a:t>Feliciano (Pele) Yu, Jr. – General Pediatrics (Board certified 2013)</a:t>
            </a:r>
          </a:p>
          <a:p>
            <a:pPr marL="0" indent="0" fontAlgn="base">
              <a:buNone/>
            </a:pPr>
            <a:r>
              <a:rPr lang="en-US" dirty="0"/>
              <a:t>	</a:t>
            </a:r>
            <a:r>
              <a:rPr lang="en-US" b="1" dirty="0"/>
              <a:t>Affiliated Faculty </a:t>
            </a:r>
            <a:endParaRPr lang="en-US" sz="2400" b="1" dirty="0"/>
          </a:p>
          <a:p>
            <a:pPr marL="683419" lvl="3" indent="-214313" fontAlgn="base">
              <a:buFont typeface="Courier New" panose="02070309020205020404" pitchFamily="49" charset="0"/>
              <a:buChar char="o"/>
            </a:pPr>
            <a:r>
              <a:rPr lang="en-US" dirty="0"/>
              <a:t>Jared Beavers – Neonatology (CI Board eligible) </a:t>
            </a:r>
          </a:p>
          <a:p>
            <a:pPr marL="683419" lvl="3" indent="-214313" fontAlgn="base">
              <a:buFont typeface="Courier New" panose="02070309020205020404" pitchFamily="49" charset="0"/>
              <a:buChar char="o"/>
            </a:pPr>
            <a:r>
              <a:rPr lang="en-US" dirty="0"/>
              <a:t>Whit Robben – Anesthesia (CI Board eligible)  </a:t>
            </a:r>
          </a:p>
          <a:p>
            <a:pPr marL="683419" lvl="3" indent="-214313" fontAlgn="base">
              <a:buFont typeface="Courier New" panose="02070309020205020404" pitchFamily="49" charset="0"/>
              <a:buChar char="o"/>
            </a:pPr>
            <a:r>
              <a:rPr lang="en-US" dirty="0"/>
              <a:t>Kandi Stallings-Archer – Pathology (Board Certified 2019)  </a:t>
            </a:r>
          </a:p>
          <a:p>
            <a:pPr marL="683419" lvl="3" indent="-214313" fontAlgn="base">
              <a:buFont typeface="Courier New" panose="02070309020205020404" pitchFamily="49" charset="0"/>
              <a:buChar char="o"/>
            </a:pPr>
            <a:r>
              <a:rPr lang="en-US" dirty="0"/>
              <a:t>Donnal Walter – Neonatology (Board Certified 2013)  </a:t>
            </a:r>
          </a:p>
          <a:p>
            <a:r>
              <a:rPr lang="en-US" dirty="0"/>
              <a:t>July 1, 2020 – Inaugural CI fellows</a:t>
            </a:r>
          </a:p>
          <a:p>
            <a:r>
              <a:rPr lang="en-US" dirty="0"/>
              <a:t>July 1, 2021 – Established AC Hospital Service for Clinical Informatics</a:t>
            </a:r>
          </a:p>
          <a:p>
            <a:r>
              <a:rPr lang="en-US" dirty="0"/>
              <a:t>October 1, 2021 – Established Research Informatics Core (ACRI)</a:t>
            </a:r>
          </a:p>
        </p:txBody>
      </p:sp>
    </p:spTree>
    <p:extLst>
      <p:ext uri="{BB962C8B-B14F-4D97-AF65-F5344CB8AC3E}">
        <p14:creationId xmlns:p14="http://schemas.microsoft.com/office/powerpoint/2010/main" val="15917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Jamie Wiggins, </a:t>
            </a:r>
            <a:r>
              <a:rPr lang="en-US" sz="2800" b="1" dirty="0" err="1">
                <a:solidFill>
                  <a:srgbClr val="0064A8"/>
                </a:solidFill>
                <a:latin typeface="Calibri" panose="020F0502020204030204"/>
              </a:rPr>
              <a:t>Ph.D</a:t>
            </a:r>
            <a:r>
              <a:rPr lang="en-US" sz="2800" b="1" dirty="0">
                <a:solidFill>
                  <a:srgbClr val="0064A8"/>
                </a:solidFill>
                <a:latin typeface="Calibri" panose="020F0502020204030204"/>
              </a:rPr>
              <a:t> (c), MBA, RN </a:t>
            </a:r>
          </a:p>
        </p:txBody>
      </p:sp>
      <p:sp>
        <p:nvSpPr>
          <p:cNvPr id="25" name="Content Placeholder 3"/>
          <p:cNvSpPr txBox="1">
            <a:spLocks/>
          </p:cNvSpPr>
          <p:nvPr/>
        </p:nvSpPr>
        <p:spPr>
          <a:xfrm>
            <a:off x="4432526" y="1766384"/>
            <a:ext cx="4041775" cy="2963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Executive Vice President </a:t>
            </a:r>
            <a:endParaRPr lang="en-US" dirty="0"/>
          </a:p>
          <a:p>
            <a:r>
              <a:rPr lang="en-US" dirty="0"/>
              <a:t>Chief Operating Officer</a:t>
            </a:r>
          </a:p>
          <a:p>
            <a:r>
              <a:rPr lang="en-US" dirty="0"/>
              <a:t>501.364.8000</a:t>
            </a:r>
          </a:p>
          <a:p>
            <a:r>
              <a:rPr lang="en-US" dirty="0"/>
              <a:t>Cell: 415.314.1673</a:t>
            </a:r>
          </a:p>
          <a:p>
            <a:r>
              <a:rPr lang="en-US" dirty="0">
                <a:hlinkClick r:id="rId5"/>
              </a:rPr>
              <a:t>wigginsjl@archildrens.org</a:t>
            </a:r>
            <a:endParaRPr lang="en-US" dirty="0"/>
          </a:p>
        </p:txBody>
      </p:sp>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66177" y="1332411"/>
            <a:ext cx="2673259" cy="2583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6865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F2647A-DF2F-4F6C-973C-2AC10155BD00}"/>
              </a:ext>
            </a:extLst>
          </p:cNvPr>
          <p:cNvSpPr>
            <a:spLocks noGrp="1"/>
          </p:cNvSpPr>
          <p:nvPr>
            <p:ph type="ctrTitle"/>
          </p:nvPr>
        </p:nvSpPr>
        <p:spPr>
          <a:xfrm>
            <a:off x="762000" y="685802"/>
            <a:ext cx="7620000" cy="457199"/>
          </a:xfrm>
        </p:spPr>
        <p:txBody>
          <a:bodyPr anchor="t">
            <a:normAutofit fontScale="90000"/>
          </a:bodyPr>
          <a:lstStyle/>
          <a:p>
            <a:r>
              <a:rPr lang="en-US" dirty="0"/>
              <a:t>What is our Purpose?</a:t>
            </a:r>
          </a:p>
        </p:txBody>
      </p:sp>
      <p:sp>
        <p:nvSpPr>
          <p:cNvPr id="6" name="Content Placeholder 5">
            <a:extLst>
              <a:ext uri="{FF2B5EF4-FFF2-40B4-BE49-F238E27FC236}">
                <a16:creationId xmlns:a16="http://schemas.microsoft.com/office/drawing/2014/main" id="{CF123470-860E-48EF-9479-54E0F23398F3}"/>
              </a:ext>
            </a:extLst>
          </p:cNvPr>
          <p:cNvSpPr>
            <a:spLocks noGrp="1"/>
          </p:cNvSpPr>
          <p:nvPr>
            <p:ph idx="13"/>
          </p:nvPr>
        </p:nvSpPr>
        <p:spPr>
          <a:xfrm>
            <a:off x="457200" y="1314450"/>
            <a:ext cx="4514850" cy="3257550"/>
          </a:xfrm>
        </p:spPr>
        <p:txBody>
          <a:bodyPr>
            <a:normAutofit/>
          </a:bodyPr>
          <a:lstStyle/>
          <a:p>
            <a:pPr marL="0" indent="0">
              <a:buNone/>
            </a:pPr>
            <a:r>
              <a:rPr lang="en-US" dirty="0"/>
              <a:t>Clinical Informatics is the application of informatics and information technology to deliver healthcare services.</a:t>
            </a:r>
          </a:p>
          <a:p>
            <a:pPr marL="0" indent="0">
              <a:buNone/>
            </a:pPr>
            <a:endParaRPr lang="en-US" dirty="0"/>
          </a:p>
          <a:p>
            <a:pPr lvl="1"/>
            <a:r>
              <a:rPr lang="en-US" b="1" dirty="0"/>
              <a:t>Applied</a:t>
            </a:r>
            <a:r>
              <a:rPr lang="en-US" dirty="0"/>
              <a:t> to direct patient care</a:t>
            </a:r>
          </a:p>
          <a:p>
            <a:pPr lvl="1"/>
            <a:r>
              <a:rPr lang="en-US" b="1" dirty="0"/>
              <a:t>Informatics</a:t>
            </a:r>
            <a:r>
              <a:rPr lang="en-US" dirty="0"/>
              <a:t> = Computer Science, Data, Analytics, AI </a:t>
            </a:r>
          </a:p>
          <a:p>
            <a:pPr lvl="1"/>
            <a:r>
              <a:rPr lang="en-US" b="1" dirty="0"/>
              <a:t>IT</a:t>
            </a:r>
            <a:r>
              <a:rPr lang="en-US" dirty="0"/>
              <a:t> = EHR, Devices, HIT Advocacy, Standards</a:t>
            </a:r>
          </a:p>
          <a:p>
            <a:pPr lvl="1"/>
            <a:r>
              <a:rPr lang="en-US" b="1" dirty="0"/>
              <a:t>Deliver</a:t>
            </a:r>
            <a:r>
              <a:rPr lang="en-US" dirty="0"/>
              <a:t> = bring value, engagement, connections</a:t>
            </a:r>
          </a:p>
          <a:p>
            <a:pPr lvl="1"/>
            <a:r>
              <a:rPr lang="en-US" b="1" dirty="0"/>
              <a:t>Healthcare</a:t>
            </a:r>
            <a:r>
              <a:rPr lang="en-US" dirty="0"/>
              <a:t> = goal is to improve health</a:t>
            </a:r>
          </a:p>
          <a:p>
            <a:pPr lvl="1"/>
            <a:r>
              <a:rPr lang="en-US" b="1" dirty="0"/>
              <a:t>Services</a:t>
            </a:r>
            <a:r>
              <a:rPr lang="en-US" dirty="0"/>
              <a:t> = process, activities, workflows</a:t>
            </a:r>
          </a:p>
        </p:txBody>
      </p:sp>
      <p:graphicFrame>
        <p:nvGraphicFramePr>
          <p:cNvPr id="7" name="Diagram 6">
            <a:extLst>
              <a:ext uri="{FF2B5EF4-FFF2-40B4-BE49-F238E27FC236}">
                <a16:creationId xmlns:a16="http://schemas.microsoft.com/office/drawing/2014/main" id="{F06320F6-B1AE-419D-A03D-F3CA041BDC1F}"/>
              </a:ext>
            </a:extLst>
          </p:cNvPr>
          <p:cNvGraphicFramePr/>
          <p:nvPr/>
        </p:nvGraphicFramePr>
        <p:xfrm>
          <a:off x="4514324" y="1304596"/>
          <a:ext cx="4191000" cy="3143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686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1D85-61A8-47BA-96DE-BD553050CC5D}"/>
              </a:ext>
            </a:extLst>
          </p:cNvPr>
          <p:cNvSpPr>
            <a:spLocks noGrp="1"/>
          </p:cNvSpPr>
          <p:nvPr>
            <p:ph type="ctrTitle"/>
          </p:nvPr>
        </p:nvSpPr>
        <p:spPr>
          <a:xfrm>
            <a:off x="1728508" y="285751"/>
            <a:ext cx="6029885" cy="457199"/>
          </a:xfrm>
        </p:spPr>
        <p:txBody>
          <a:bodyPr anchor="t">
            <a:normAutofit fontScale="90000"/>
          </a:bodyPr>
          <a:lstStyle/>
          <a:p>
            <a:r>
              <a:rPr lang="en-US" b="1" dirty="0"/>
              <a:t>Informatics Services: </a:t>
            </a:r>
            <a:r>
              <a:rPr lang="en-US" dirty="0"/>
              <a:t>What do we do? </a:t>
            </a:r>
            <a:endParaRPr lang="en-US" b="1" dirty="0"/>
          </a:p>
        </p:txBody>
      </p:sp>
      <p:graphicFrame>
        <p:nvGraphicFramePr>
          <p:cNvPr id="5" name="Content Placeholder 2">
            <a:extLst>
              <a:ext uri="{FF2B5EF4-FFF2-40B4-BE49-F238E27FC236}">
                <a16:creationId xmlns:a16="http://schemas.microsoft.com/office/drawing/2014/main" id="{F0625C53-3FE6-4291-9E8A-2B4F0E4FCC76}"/>
              </a:ext>
            </a:extLst>
          </p:cNvPr>
          <p:cNvGraphicFramePr>
            <a:graphicFrameLocks noGrp="1"/>
          </p:cNvGraphicFramePr>
          <p:nvPr>
            <p:ph idx="13"/>
          </p:nvPr>
        </p:nvGraphicFramePr>
        <p:xfrm>
          <a:off x="514350" y="1143001"/>
          <a:ext cx="8458200" cy="371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552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C63C-A998-486D-A574-45CB57465518}"/>
              </a:ext>
            </a:extLst>
          </p:cNvPr>
          <p:cNvSpPr>
            <a:spLocks noGrp="1"/>
          </p:cNvSpPr>
          <p:nvPr>
            <p:ph type="title"/>
          </p:nvPr>
        </p:nvSpPr>
        <p:spPr>
          <a:xfrm>
            <a:off x="474600" y="235103"/>
            <a:ext cx="7858513" cy="810778"/>
          </a:xfrm>
        </p:spPr>
        <p:txBody>
          <a:bodyPr>
            <a:normAutofit fontScale="90000"/>
          </a:bodyPr>
          <a:lstStyle/>
          <a:p>
            <a:r>
              <a:rPr lang="en-US" dirty="0"/>
              <a:t>Research Informatics Core (RIC) Team Members</a:t>
            </a:r>
          </a:p>
        </p:txBody>
      </p:sp>
      <p:pic>
        <p:nvPicPr>
          <p:cNvPr id="1026" name="Picture 2" descr="Clinical and Research Computing Unit | Pediatrics">
            <a:extLst>
              <a:ext uri="{FF2B5EF4-FFF2-40B4-BE49-F238E27FC236}">
                <a16:creationId xmlns:a16="http://schemas.microsoft.com/office/drawing/2014/main" id="{2E3E1636-82EF-4C18-BC92-C845C2F72E7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93901" y="1197963"/>
            <a:ext cx="1123250" cy="1089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eliciano &amp;quot;Pele&amp;quot; Yu, Jr. - Chief Medical Information Officer - Arkansas  Children&amp;#39;s Hospital | LinkedIn">
            <a:extLst>
              <a:ext uri="{FF2B5EF4-FFF2-40B4-BE49-F238E27FC236}">
                <a16:creationId xmlns:a16="http://schemas.microsoft.com/office/drawing/2014/main" id="{BC04E15B-C91E-4600-AFF2-09253A2660B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4555" y="1210608"/>
            <a:ext cx="1089212" cy="10892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8A34FCB-6C47-4F77-BE6A-9CDA370113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3191" y="1216943"/>
            <a:ext cx="1092152" cy="1082877"/>
          </a:xfrm>
          <a:prstGeom prst="rect">
            <a:avLst/>
          </a:prstGeom>
        </p:spPr>
      </p:pic>
      <p:sp>
        <p:nvSpPr>
          <p:cNvPr id="18" name="TextBox 17">
            <a:extLst>
              <a:ext uri="{FF2B5EF4-FFF2-40B4-BE49-F238E27FC236}">
                <a16:creationId xmlns:a16="http://schemas.microsoft.com/office/drawing/2014/main" id="{FB1AEEE7-D389-4E07-8B21-5A1FECC7D3A4}"/>
              </a:ext>
            </a:extLst>
          </p:cNvPr>
          <p:cNvSpPr txBox="1"/>
          <p:nvPr/>
        </p:nvSpPr>
        <p:spPr>
          <a:xfrm>
            <a:off x="5563191" y="2352459"/>
            <a:ext cx="1282371" cy="438582"/>
          </a:xfrm>
          <a:prstGeom prst="rect">
            <a:avLst/>
          </a:prstGeom>
          <a:noFill/>
        </p:spPr>
        <p:txBody>
          <a:bodyPr wrap="square">
            <a:spAutoFit/>
          </a:bodyPr>
          <a:lstStyle/>
          <a:p>
            <a:pPr algn="ctr"/>
            <a:r>
              <a:rPr lang="en-US" sz="750" b="1" dirty="0"/>
              <a:t>Judy Allen BSN, RN, CPN</a:t>
            </a:r>
          </a:p>
          <a:p>
            <a:pPr algn="ctr"/>
            <a:r>
              <a:rPr lang="en-US" sz="750" dirty="0"/>
              <a:t>Epic Application Analyst &amp; Principal Trainer (AC)</a:t>
            </a:r>
          </a:p>
        </p:txBody>
      </p:sp>
      <p:sp>
        <p:nvSpPr>
          <p:cNvPr id="20" name="TextBox 19">
            <a:extLst>
              <a:ext uri="{FF2B5EF4-FFF2-40B4-BE49-F238E27FC236}">
                <a16:creationId xmlns:a16="http://schemas.microsoft.com/office/drawing/2014/main" id="{86B6D351-95D7-4B46-8D34-515FE42B3528}"/>
              </a:ext>
            </a:extLst>
          </p:cNvPr>
          <p:cNvSpPr txBox="1"/>
          <p:nvPr/>
        </p:nvSpPr>
        <p:spPr>
          <a:xfrm>
            <a:off x="4258533" y="2304699"/>
            <a:ext cx="1216979" cy="438582"/>
          </a:xfrm>
          <a:prstGeom prst="rect">
            <a:avLst/>
          </a:prstGeom>
          <a:noFill/>
        </p:spPr>
        <p:txBody>
          <a:bodyPr wrap="square">
            <a:spAutoFit/>
          </a:bodyPr>
          <a:lstStyle/>
          <a:p>
            <a:pPr algn="ctr"/>
            <a:r>
              <a:rPr lang="en-US" sz="750" b="1" dirty="0"/>
              <a:t>Ahmed Abu Halimeh, PhD</a:t>
            </a:r>
          </a:p>
          <a:p>
            <a:pPr algn="ctr"/>
            <a:r>
              <a:rPr lang="en-US" sz="750" dirty="0"/>
              <a:t>Research Informatics, Consultant</a:t>
            </a:r>
          </a:p>
        </p:txBody>
      </p:sp>
      <p:sp>
        <p:nvSpPr>
          <p:cNvPr id="22" name="TextBox 21">
            <a:extLst>
              <a:ext uri="{FF2B5EF4-FFF2-40B4-BE49-F238E27FC236}">
                <a16:creationId xmlns:a16="http://schemas.microsoft.com/office/drawing/2014/main" id="{8D19563F-7009-405C-B042-3C860DADF2CE}"/>
              </a:ext>
            </a:extLst>
          </p:cNvPr>
          <p:cNvSpPr txBox="1"/>
          <p:nvPr/>
        </p:nvSpPr>
        <p:spPr>
          <a:xfrm>
            <a:off x="3090956" y="2304699"/>
            <a:ext cx="1095662" cy="553998"/>
          </a:xfrm>
          <a:prstGeom prst="rect">
            <a:avLst/>
          </a:prstGeom>
          <a:noFill/>
        </p:spPr>
        <p:txBody>
          <a:bodyPr wrap="square">
            <a:spAutoFit/>
          </a:bodyPr>
          <a:lstStyle/>
          <a:p>
            <a:pPr algn="ctr"/>
            <a:r>
              <a:rPr lang="en-US" sz="750" b="1" dirty="0"/>
              <a:t>Erin Hathorn, MS</a:t>
            </a:r>
          </a:p>
          <a:p>
            <a:pPr algn="ctr"/>
            <a:r>
              <a:rPr lang="en-US" sz="750" dirty="0"/>
              <a:t>Research Informatics Program Manager (ACRI)</a:t>
            </a:r>
          </a:p>
        </p:txBody>
      </p:sp>
      <p:sp>
        <p:nvSpPr>
          <p:cNvPr id="23" name="TextBox 22">
            <a:extLst>
              <a:ext uri="{FF2B5EF4-FFF2-40B4-BE49-F238E27FC236}">
                <a16:creationId xmlns:a16="http://schemas.microsoft.com/office/drawing/2014/main" id="{944D32A0-AC56-4F21-B9DC-8E0C87A683A8}"/>
              </a:ext>
            </a:extLst>
          </p:cNvPr>
          <p:cNvSpPr txBox="1"/>
          <p:nvPr/>
        </p:nvSpPr>
        <p:spPr>
          <a:xfrm>
            <a:off x="1902112" y="2335973"/>
            <a:ext cx="1135361" cy="438582"/>
          </a:xfrm>
          <a:prstGeom prst="rect">
            <a:avLst/>
          </a:prstGeom>
          <a:noFill/>
        </p:spPr>
        <p:txBody>
          <a:bodyPr wrap="square">
            <a:spAutoFit/>
          </a:bodyPr>
          <a:lstStyle/>
          <a:p>
            <a:pPr algn="ctr"/>
            <a:r>
              <a:rPr lang="en-US" sz="750" b="1" dirty="0"/>
              <a:t>Pele Yu, MD MS</a:t>
            </a:r>
          </a:p>
          <a:p>
            <a:pPr algn="ctr"/>
            <a:r>
              <a:rPr lang="en-US" sz="750" dirty="0"/>
              <a:t>Chief Medical Information Officer (AC)</a:t>
            </a:r>
          </a:p>
        </p:txBody>
      </p:sp>
      <p:sp>
        <p:nvSpPr>
          <p:cNvPr id="29" name="TextBox 28">
            <a:extLst>
              <a:ext uri="{FF2B5EF4-FFF2-40B4-BE49-F238E27FC236}">
                <a16:creationId xmlns:a16="http://schemas.microsoft.com/office/drawing/2014/main" id="{7514C3DE-961D-4313-9CAC-D664873A9F22}"/>
              </a:ext>
            </a:extLst>
          </p:cNvPr>
          <p:cNvSpPr txBox="1"/>
          <p:nvPr/>
        </p:nvSpPr>
        <p:spPr>
          <a:xfrm>
            <a:off x="1884555" y="4006238"/>
            <a:ext cx="1152916" cy="553998"/>
          </a:xfrm>
          <a:prstGeom prst="rect">
            <a:avLst/>
          </a:prstGeom>
          <a:noFill/>
        </p:spPr>
        <p:txBody>
          <a:bodyPr wrap="square">
            <a:spAutoFit/>
          </a:bodyPr>
          <a:lstStyle/>
          <a:p>
            <a:pPr algn="ctr"/>
            <a:r>
              <a:rPr lang="en-US" sz="750" b="1" dirty="0"/>
              <a:t>Julie Nick</a:t>
            </a:r>
          </a:p>
          <a:p>
            <a:pPr algn="ctr"/>
            <a:r>
              <a:rPr lang="en-US" sz="750" dirty="0"/>
              <a:t>REDCap Informatics Program Manager</a:t>
            </a:r>
          </a:p>
          <a:p>
            <a:pPr algn="ctr"/>
            <a:r>
              <a:rPr lang="en-US" sz="750" dirty="0"/>
              <a:t>(ACRI)</a:t>
            </a:r>
          </a:p>
        </p:txBody>
      </p:sp>
      <p:pic>
        <p:nvPicPr>
          <p:cNvPr id="25" name="Picture 24">
            <a:extLst>
              <a:ext uri="{FF2B5EF4-FFF2-40B4-BE49-F238E27FC236}">
                <a16:creationId xmlns:a16="http://schemas.microsoft.com/office/drawing/2014/main" id="{BF279809-1E72-4F70-88EC-F911A35D2C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4308" y="2888951"/>
            <a:ext cx="1090967" cy="1082877"/>
          </a:xfrm>
          <a:prstGeom prst="rect">
            <a:avLst/>
          </a:prstGeom>
        </p:spPr>
      </p:pic>
      <p:sp>
        <p:nvSpPr>
          <p:cNvPr id="19" name="TextBox 18">
            <a:extLst>
              <a:ext uri="{FF2B5EF4-FFF2-40B4-BE49-F238E27FC236}">
                <a16:creationId xmlns:a16="http://schemas.microsoft.com/office/drawing/2014/main" id="{51E7A809-82D6-4C9E-A5F7-4DE4FAFB0D7B}"/>
              </a:ext>
            </a:extLst>
          </p:cNvPr>
          <p:cNvSpPr txBox="1"/>
          <p:nvPr/>
        </p:nvSpPr>
        <p:spPr>
          <a:xfrm>
            <a:off x="3130093" y="4028517"/>
            <a:ext cx="1056525" cy="669414"/>
          </a:xfrm>
          <a:prstGeom prst="rect">
            <a:avLst/>
          </a:prstGeom>
          <a:noFill/>
        </p:spPr>
        <p:txBody>
          <a:bodyPr wrap="square">
            <a:spAutoFit/>
          </a:bodyPr>
          <a:lstStyle/>
          <a:p>
            <a:pPr algn="ctr"/>
            <a:r>
              <a:rPr lang="en-US" sz="750" b="1" dirty="0"/>
              <a:t>Robbie Robinette</a:t>
            </a:r>
          </a:p>
          <a:p>
            <a:pPr algn="ctr"/>
            <a:r>
              <a:rPr lang="en-US" sz="750" dirty="0"/>
              <a:t>Senior Software Developer, Research Information Systems (ACRI)</a:t>
            </a:r>
          </a:p>
        </p:txBody>
      </p:sp>
      <p:pic>
        <p:nvPicPr>
          <p:cNvPr id="4" name="Picture 3">
            <a:extLst>
              <a:ext uri="{FF2B5EF4-FFF2-40B4-BE49-F238E27FC236}">
                <a16:creationId xmlns:a16="http://schemas.microsoft.com/office/drawing/2014/main" id="{026C0A4B-9C09-448B-8E37-0B43E87E2E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33498" y="2888951"/>
            <a:ext cx="992420" cy="1085220"/>
          </a:xfrm>
          <a:prstGeom prst="rect">
            <a:avLst/>
          </a:prstGeom>
        </p:spPr>
      </p:pic>
      <p:sp>
        <p:nvSpPr>
          <p:cNvPr id="24" name="TextBox 23">
            <a:extLst>
              <a:ext uri="{FF2B5EF4-FFF2-40B4-BE49-F238E27FC236}">
                <a16:creationId xmlns:a16="http://schemas.microsoft.com/office/drawing/2014/main" id="{19D73977-42D7-487B-BCB8-CEE314FB2F8B}"/>
              </a:ext>
            </a:extLst>
          </p:cNvPr>
          <p:cNvSpPr txBox="1"/>
          <p:nvPr/>
        </p:nvSpPr>
        <p:spPr>
          <a:xfrm>
            <a:off x="4254878" y="4012429"/>
            <a:ext cx="1282372" cy="553998"/>
          </a:xfrm>
          <a:prstGeom prst="rect">
            <a:avLst/>
          </a:prstGeom>
          <a:noFill/>
        </p:spPr>
        <p:txBody>
          <a:bodyPr wrap="square">
            <a:spAutoFit/>
          </a:bodyPr>
          <a:lstStyle/>
          <a:p>
            <a:pPr algn="ctr"/>
            <a:r>
              <a:rPr lang="en-US" sz="750" b="1" dirty="0"/>
              <a:t>Emily </a:t>
            </a:r>
            <a:r>
              <a:rPr lang="en-US" sz="750" b="1" dirty="0" err="1"/>
              <a:t>Erion</a:t>
            </a:r>
            <a:endParaRPr lang="en-US" sz="750" b="1" dirty="0"/>
          </a:p>
          <a:p>
            <a:pPr algn="ctr"/>
            <a:r>
              <a:rPr lang="en-US" sz="750" dirty="0"/>
              <a:t>Human Research Protections Program Director (ACRI)</a:t>
            </a:r>
          </a:p>
        </p:txBody>
      </p:sp>
      <p:pic>
        <p:nvPicPr>
          <p:cNvPr id="3" name="Picture 1">
            <a:extLst>
              <a:ext uri="{FF2B5EF4-FFF2-40B4-BE49-F238E27FC236}">
                <a16:creationId xmlns:a16="http://schemas.microsoft.com/office/drawing/2014/main" id="{9D8568DC-5E8F-4C19-AE18-7166AE31865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37250" y="2888388"/>
            <a:ext cx="1090732" cy="108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86FF4C29-EAF7-4342-B18C-DD9041E9AFDC}"/>
              </a:ext>
            </a:extLst>
          </p:cNvPr>
          <p:cNvSpPr txBox="1"/>
          <p:nvPr/>
        </p:nvSpPr>
        <p:spPr>
          <a:xfrm>
            <a:off x="5563191" y="3995368"/>
            <a:ext cx="1282372" cy="438582"/>
          </a:xfrm>
          <a:prstGeom prst="rect">
            <a:avLst/>
          </a:prstGeom>
          <a:noFill/>
        </p:spPr>
        <p:txBody>
          <a:bodyPr wrap="square">
            <a:spAutoFit/>
          </a:bodyPr>
          <a:lstStyle/>
          <a:p>
            <a:pPr algn="ctr"/>
            <a:r>
              <a:rPr lang="en-US" sz="750" b="1" dirty="0"/>
              <a:t>Nicole Schrader</a:t>
            </a:r>
          </a:p>
          <a:p>
            <a:pPr algn="ctr"/>
            <a:r>
              <a:rPr lang="en-US" sz="750" dirty="0"/>
              <a:t>Cosmos Systems Analyst, Systems Development (AC)</a:t>
            </a:r>
          </a:p>
        </p:txBody>
      </p:sp>
      <p:pic>
        <p:nvPicPr>
          <p:cNvPr id="6" name="Picture 5">
            <a:extLst>
              <a:ext uri="{FF2B5EF4-FFF2-40B4-BE49-F238E27FC236}">
                <a16:creationId xmlns:a16="http://schemas.microsoft.com/office/drawing/2014/main" id="{06F0CB13-F224-4D6C-BE4F-698F95978EF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79003" y="1216943"/>
            <a:ext cx="1069333" cy="1089212"/>
          </a:xfrm>
          <a:prstGeom prst="rect">
            <a:avLst/>
          </a:prstGeom>
        </p:spPr>
      </p:pic>
      <p:pic>
        <p:nvPicPr>
          <p:cNvPr id="5122" name="Picture 2" descr="Emily Erion (@EmilyErion) / Twitter">
            <a:extLst>
              <a:ext uri="{FF2B5EF4-FFF2-40B4-BE49-F238E27FC236}">
                <a16:creationId xmlns:a16="http://schemas.microsoft.com/office/drawing/2014/main" id="{9B33AE2E-DF0F-E8E3-C1AD-71F9FF0BFCF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301954" y="2888388"/>
            <a:ext cx="1090967" cy="108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08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T Network | CCTS">
            <a:extLst>
              <a:ext uri="{FF2B5EF4-FFF2-40B4-BE49-F238E27FC236}">
                <a16:creationId xmlns:a16="http://schemas.microsoft.com/office/drawing/2014/main" id="{88C3DC87-7794-4264-B985-5C3E1FFE45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6269" y="3562039"/>
            <a:ext cx="1607033" cy="803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iNetX - Crunchbase Company Profile &amp; Funding">
            <a:extLst>
              <a:ext uri="{FF2B5EF4-FFF2-40B4-BE49-F238E27FC236}">
                <a16:creationId xmlns:a16="http://schemas.microsoft.com/office/drawing/2014/main" id="{74F79EDF-5400-4BE5-BF61-E2B4BA8E1B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8548" y="2323648"/>
            <a:ext cx="1149095" cy="11490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COVID Cohort Collaborative (N3C) | N3C">
            <a:extLst>
              <a:ext uri="{FF2B5EF4-FFF2-40B4-BE49-F238E27FC236}">
                <a16:creationId xmlns:a16="http://schemas.microsoft.com/office/drawing/2014/main" id="{5133BF80-AA65-49FC-9FF4-350E7D988C6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19936" y="3452273"/>
            <a:ext cx="23717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DCap - Penn State Clinical and Translational Science Institute">
            <a:extLst>
              <a:ext uri="{FF2B5EF4-FFF2-40B4-BE49-F238E27FC236}">
                <a16:creationId xmlns:a16="http://schemas.microsoft.com/office/drawing/2014/main" id="{81EFE6CC-B543-4496-859E-02861F08C1E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1507" y="2364316"/>
            <a:ext cx="2721769" cy="9429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084DD53-B7E7-4696-A891-154B8C3201C0}"/>
              </a:ext>
            </a:extLst>
          </p:cNvPr>
          <p:cNvGrpSpPr/>
          <p:nvPr/>
        </p:nvGrpSpPr>
        <p:grpSpPr>
          <a:xfrm>
            <a:off x="6057900" y="3851298"/>
            <a:ext cx="2937051" cy="661634"/>
            <a:chOff x="8140097" y="4355104"/>
            <a:chExt cx="3916068" cy="882178"/>
          </a:xfrm>
        </p:grpSpPr>
        <p:pic>
          <p:nvPicPr>
            <p:cNvPr id="2064" name="Picture 16" descr="Epic Systems - Wikipedia">
              <a:extLst>
                <a:ext uri="{FF2B5EF4-FFF2-40B4-BE49-F238E27FC236}">
                  <a16:creationId xmlns:a16="http://schemas.microsoft.com/office/drawing/2014/main" id="{D79EBBFD-A0FC-45EA-9F09-B6192CD745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140097" y="4355104"/>
              <a:ext cx="2297472" cy="882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72FBA4-84AB-444C-810E-0831084B8403}"/>
                </a:ext>
              </a:extLst>
            </p:cNvPr>
            <p:cNvSpPr txBox="1"/>
            <p:nvPr/>
          </p:nvSpPr>
          <p:spPr>
            <a:xfrm>
              <a:off x="10437569" y="4355104"/>
              <a:ext cx="1618596" cy="815607"/>
            </a:xfrm>
            <a:prstGeom prst="rect">
              <a:avLst/>
            </a:prstGeom>
            <a:noFill/>
          </p:spPr>
          <p:txBody>
            <a:bodyPr wrap="square" rtlCol="0">
              <a:spAutoFit/>
            </a:bodyPr>
            <a:lstStyle/>
            <a:p>
              <a:r>
                <a:rPr lang="en-US" sz="1125" dirty="0"/>
                <a:t>Slicer Dicer</a:t>
              </a:r>
            </a:p>
            <a:p>
              <a:r>
                <a:rPr lang="en-US" sz="1125" dirty="0"/>
                <a:t>Cosmos</a:t>
              </a:r>
            </a:p>
            <a:p>
              <a:r>
                <a:rPr lang="en-US" sz="1125" dirty="0"/>
                <a:t>Research Module</a:t>
              </a:r>
            </a:p>
          </p:txBody>
        </p:sp>
      </p:grpSp>
      <p:pic>
        <p:nvPicPr>
          <p:cNvPr id="15" name="Picture 14">
            <a:extLst>
              <a:ext uri="{FF2B5EF4-FFF2-40B4-BE49-F238E27FC236}">
                <a16:creationId xmlns:a16="http://schemas.microsoft.com/office/drawing/2014/main" id="{E717D73F-FB72-43FA-A177-25CFDD28EA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0102" y="2372336"/>
            <a:ext cx="2117875" cy="1189703"/>
          </a:xfrm>
          <a:prstGeom prst="rect">
            <a:avLst/>
          </a:prstGeom>
        </p:spPr>
      </p:pic>
      <p:pic>
        <p:nvPicPr>
          <p:cNvPr id="4" name="Picture 3">
            <a:extLst>
              <a:ext uri="{FF2B5EF4-FFF2-40B4-BE49-F238E27FC236}">
                <a16:creationId xmlns:a16="http://schemas.microsoft.com/office/drawing/2014/main" id="{86F8AFCE-9BF6-42FA-BC79-A799596B4B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85537" y="1164989"/>
            <a:ext cx="2371726" cy="1020807"/>
          </a:xfrm>
          <a:prstGeom prst="rect">
            <a:avLst/>
          </a:prstGeom>
        </p:spPr>
      </p:pic>
      <p:pic>
        <p:nvPicPr>
          <p:cNvPr id="3" name="Picture 2">
            <a:extLst>
              <a:ext uri="{FF2B5EF4-FFF2-40B4-BE49-F238E27FC236}">
                <a16:creationId xmlns:a16="http://schemas.microsoft.com/office/drawing/2014/main" id="{58A47470-5FBF-4E87-9376-CFDA6CCBF4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67276" y="1114251"/>
            <a:ext cx="1572000" cy="1177005"/>
          </a:xfrm>
          <a:prstGeom prst="rect">
            <a:avLst/>
          </a:prstGeom>
        </p:spPr>
      </p:pic>
      <p:sp>
        <p:nvSpPr>
          <p:cNvPr id="2" name="Title 1">
            <a:extLst>
              <a:ext uri="{FF2B5EF4-FFF2-40B4-BE49-F238E27FC236}">
                <a16:creationId xmlns:a16="http://schemas.microsoft.com/office/drawing/2014/main" id="{3E61AABE-B05C-4463-BDB6-A79DDB57EAF4}"/>
              </a:ext>
            </a:extLst>
          </p:cNvPr>
          <p:cNvSpPr>
            <a:spLocks noGrp="1"/>
          </p:cNvSpPr>
          <p:nvPr>
            <p:ph type="title"/>
          </p:nvPr>
        </p:nvSpPr>
        <p:spPr>
          <a:xfrm>
            <a:off x="873341" y="207913"/>
            <a:ext cx="6713439" cy="723068"/>
          </a:xfrm>
        </p:spPr>
        <p:txBody>
          <a:bodyPr>
            <a:normAutofit fontScale="90000"/>
          </a:bodyPr>
          <a:lstStyle/>
          <a:p>
            <a:r>
              <a:rPr lang="en-US" b="1" dirty="0"/>
              <a:t>Research Informatics Tools at Arkansas Childrens</a:t>
            </a:r>
          </a:p>
        </p:txBody>
      </p:sp>
    </p:spTree>
    <p:extLst>
      <p:ext uri="{BB962C8B-B14F-4D97-AF65-F5344CB8AC3E}">
        <p14:creationId xmlns:p14="http://schemas.microsoft.com/office/powerpoint/2010/main" val="2134561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101FCF-0876-40F9-8B60-9212B3E7C1AE}"/>
              </a:ext>
            </a:extLst>
          </p:cNvPr>
          <p:cNvSpPr>
            <a:spLocks noGrp="1"/>
          </p:cNvSpPr>
          <p:nvPr>
            <p:ph idx="1"/>
          </p:nvPr>
        </p:nvSpPr>
        <p:spPr>
          <a:xfrm>
            <a:off x="616766" y="2841662"/>
            <a:ext cx="5055546" cy="1327725"/>
          </a:xfrm>
        </p:spPr>
        <p:txBody>
          <a:bodyPr anchor="ctr">
            <a:normAutofit/>
          </a:bodyPr>
          <a:lstStyle/>
          <a:p>
            <a:pPr lvl="1"/>
            <a:r>
              <a:rPr lang="en-US" sz="1500" dirty="0"/>
              <a:t>RIC Sessions Registration/Appointment Form </a:t>
            </a:r>
          </a:p>
          <a:p>
            <a:pPr lvl="1"/>
            <a:r>
              <a:rPr lang="en-US" sz="1500" dirty="0"/>
              <a:t>Users can attend the session to get answers/training on RIC tools or discuss research data requests.</a:t>
            </a:r>
          </a:p>
        </p:txBody>
      </p:sp>
      <p:sp>
        <p:nvSpPr>
          <p:cNvPr id="33" name="TextBox 32">
            <a:extLst>
              <a:ext uri="{FF2B5EF4-FFF2-40B4-BE49-F238E27FC236}">
                <a16:creationId xmlns:a16="http://schemas.microsoft.com/office/drawing/2014/main" id="{173F6DAB-43B7-48AC-B694-F4CD0F43DBAB}"/>
              </a:ext>
            </a:extLst>
          </p:cNvPr>
          <p:cNvSpPr txBox="1"/>
          <p:nvPr/>
        </p:nvSpPr>
        <p:spPr>
          <a:xfrm>
            <a:off x="711330" y="342900"/>
            <a:ext cx="6917266" cy="1272464"/>
          </a:xfrm>
          <a:prstGeom prst="rect">
            <a:avLst/>
          </a:prstGeom>
          <a:noFill/>
        </p:spPr>
        <p:txBody>
          <a:bodyPr wrap="square">
            <a:spAutoFit/>
          </a:bodyPr>
          <a:lstStyle/>
          <a:p>
            <a:pPr algn="ctr">
              <a:lnSpc>
                <a:spcPct val="107000"/>
              </a:lnSpc>
            </a:pPr>
            <a:r>
              <a:rPr lang="en-US" sz="7500" b="1" i="1" dirty="0">
                <a:latin typeface="Calibri" panose="020F0502020204030204" pitchFamily="34" charset="0"/>
                <a:ea typeface="Calibri" panose="020F0502020204030204" pitchFamily="34" charset="0"/>
                <a:cs typeface="Times New Roman" panose="02020603050405020304" pitchFamily="18" charset="0"/>
              </a:rPr>
              <a:t>Ask </a:t>
            </a:r>
            <a:r>
              <a:rPr lang="en-US" sz="7500" b="1" i="1"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RIC</a:t>
            </a:r>
            <a:r>
              <a:rPr lang="en-US" sz="75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7500" b="1" i="1" dirty="0">
                <a:latin typeface="Calibri" panose="020F0502020204030204" pitchFamily="34" charset="0"/>
                <a:ea typeface="Calibri" panose="020F0502020204030204" pitchFamily="34" charset="0"/>
                <a:cs typeface="Times New Roman" panose="02020603050405020304" pitchFamily="18" charset="0"/>
              </a:rPr>
              <a:t>Sessions</a:t>
            </a:r>
            <a:endParaRPr lang="en-US" sz="7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0F99C6F3-45FD-45CE-B19B-35816C444BE7}"/>
              </a:ext>
            </a:extLst>
          </p:cNvPr>
          <p:cNvSpPr txBox="1"/>
          <p:nvPr/>
        </p:nvSpPr>
        <p:spPr>
          <a:xfrm>
            <a:off x="711330" y="1618798"/>
            <a:ext cx="4574597" cy="300082"/>
          </a:xfrm>
          <a:prstGeom prst="rect">
            <a:avLst/>
          </a:prstGeom>
          <a:noFill/>
        </p:spPr>
        <p:txBody>
          <a:bodyPr wrap="square">
            <a:spAutoFit/>
          </a:bodyPr>
          <a:lstStyle/>
          <a:p>
            <a:r>
              <a:rPr lang="en-US" sz="1350" dirty="0">
                <a:solidFill>
                  <a:srgbClr val="075093"/>
                </a:solidFill>
              </a:rPr>
              <a:t>Every Monday 12:00 PM-1:00 PM (by appointment only)</a:t>
            </a:r>
          </a:p>
        </p:txBody>
      </p:sp>
      <p:sp>
        <p:nvSpPr>
          <p:cNvPr id="35" name="TextBox 34">
            <a:extLst>
              <a:ext uri="{FF2B5EF4-FFF2-40B4-BE49-F238E27FC236}">
                <a16:creationId xmlns:a16="http://schemas.microsoft.com/office/drawing/2014/main" id="{4514D82B-28FB-44EE-83E5-1A25F07FF461}"/>
              </a:ext>
            </a:extLst>
          </p:cNvPr>
          <p:cNvSpPr txBox="1"/>
          <p:nvPr/>
        </p:nvSpPr>
        <p:spPr>
          <a:xfrm>
            <a:off x="814151" y="2538146"/>
            <a:ext cx="4868246" cy="369332"/>
          </a:xfrm>
          <a:prstGeom prst="rect">
            <a:avLst/>
          </a:prstGeom>
          <a:noFill/>
        </p:spPr>
        <p:txBody>
          <a:bodyPr wrap="square">
            <a:spAutoFit/>
          </a:bodyPr>
          <a:lstStyle/>
          <a:p>
            <a:r>
              <a:rPr lang="en-US" b="1" dirty="0">
                <a:solidFill>
                  <a:srgbClr val="075093"/>
                </a:solidFill>
                <a:latin typeface="+mj-lt"/>
              </a:rPr>
              <a:t>https://compoint.peds.ad.uams.edu/ACRI/RIC</a:t>
            </a:r>
          </a:p>
        </p:txBody>
      </p:sp>
      <p:sp>
        <p:nvSpPr>
          <p:cNvPr id="2" name="TextBox 1">
            <a:extLst>
              <a:ext uri="{FF2B5EF4-FFF2-40B4-BE49-F238E27FC236}">
                <a16:creationId xmlns:a16="http://schemas.microsoft.com/office/drawing/2014/main" id="{3C9E5D98-598D-90F4-242E-14851B07850B}"/>
              </a:ext>
            </a:extLst>
          </p:cNvPr>
          <p:cNvSpPr txBox="1"/>
          <p:nvPr/>
        </p:nvSpPr>
        <p:spPr>
          <a:xfrm>
            <a:off x="6286500" y="3429000"/>
            <a:ext cx="2094404" cy="923330"/>
          </a:xfrm>
          <a:prstGeom prst="rect">
            <a:avLst/>
          </a:prstGeom>
          <a:noFill/>
        </p:spPr>
        <p:txBody>
          <a:bodyPr wrap="square">
            <a:spAutoFit/>
          </a:bodyPr>
          <a:lstStyle/>
          <a:p>
            <a:pPr algn="ctr"/>
            <a:r>
              <a:rPr lang="en-US" sz="1350" b="1" dirty="0"/>
              <a:t>Chelsea (Erin) Hathorn, MS</a:t>
            </a:r>
          </a:p>
          <a:p>
            <a:pPr algn="ctr"/>
            <a:r>
              <a:rPr lang="en-US" sz="1350" dirty="0"/>
              <a:t>Research Informatics Program Manager (ACRI)</a:t>
            </a:r>
          </a:p>
          <a:p>
            <a:pPr algn="ctr"/>
            <a:r>
              <a:rPr lang="en-US" sz="1350" dirty="0" err="1"/>
              <a:t>HathornE@archildrens.org</a:t>
            </a:r>
            <a:endParaRPr lang="en-US" sz="1350" dirty="0"/>
          </a:p>
        </p:txBody>
      </p:sp>
      <p:pic>
        <p:nvPicPr>
          <p:cNvPr id="4" name="Picture 3">
            <a:extLst>
              <a:ext uri="{FF2B5EF4-FFF2-40B4-BE49-F238E27FC236}">
                <a16:creationId xmlns:a16="http://schemas.microsoft.com/office/drawing/2014/main" id="{92CCC770-7253-9852-8A82-214298BBBB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5246" y="1869280"/>
            <a:ext cx="1408604" cy="1434791"/>
          </a:xfrm>
          <a:prstGeom prst="rect">
            <a:avLst/>
          </a:prstGeom>
        </p:spPr>
      </p:pic>
    </p:spTree>
    <p:extLst>
      <p:ext uri="{BB962C8B-B14F-4D97-AF65-F5344CB8AC3E}">
        <p14:creationId xmlns:p14="http://schemas.microsoft.com/office/powerpoint/2010/main" val="3108151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3E9F-FAAD-3644-A429-6FBD30AFDFDC}"/>
              </a:ext>
            </a:extLst>
          </p:cNvPr>
          <p:cNvSpPr>
            <a:spLocks noGrp="1"/>
          </p:cNvSpPr>
          <p:nvPr>
            <p:ph type="title"/>
          </p:nvPr>
        </p:nvSpPr>
        <p:spPr/>
        <p:txBody>
          <a:bodyPr>
            <a:normAutofit/>
          </a:bodyPr>
          <a:lstStyle/>
          <a:p>
            <a:r>
              <a:rPr lang="en-US" dirty="0"/>
              <a:t>Research</a:t>
            </a:r>
            <a:br>
              <a:rPr lang="en-US" dirty="0"/>
            </a:br>
            <a:r>
              <a:rPr lang="en-US" sz="1600" dirty="0"/>
              <a:t>These were from Jessica regarding UAMS resources</a:t>
            </a:r>
          </a:p>
        </p:txBody>
      </p:sp>
    </p:spTree>
    <p:extLst>
      <p:ext uri="{BB962C8B-B14F-4D97-AF65-F5344CB8AC3E}">
        <p14:creationId xmlns:p14="http://schemas.microsoft.com/office/powerpoint/2010/main" val="1917755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3C7E-A16C-6049-93D4-2C4857207D41}"/>
              </a:ext>
            </a:extLst>
          </p:cNvPr>
          <p:cNvSpPr>
            <a:spLocks noGrp="1"/>
          </p:cNvSpPr>
          <p:nvPr>
            <p:ph type="title"/>
          </p:nvPr>
        </p:nvSpPr>
        <p:spPr/>
        <p:txBody>
          <a:bodyPr>
            <a:normAutofit/>
          </a:bodyPr>
          <a:lstStyle/>
          <a:p>
            <a:r>
              <a:rPr lang="en-US" dirty="0" err="1">
                <a:solidFill>
                  <a:schemeClr val="tx2">
                    <a:lumMod val="75000"/>
                  </a:schemeClr>
                </a:solidFill>
              </a:rPr>
              <a:t>DoP</a:t>
            </a:r>
            <a:r>
              <a:rPr lang="en-US" dirty="0">
                <a:solidFill>
                  <a:schemeClr val="tx2">
                    <a:lumMod val="75000"/>
                  </a:schemeClr>
                </a:solidFill>
              </a:rPr>
              <a:t> Research Office</a:t>
            </a:r>
          </a:p>
        </p:txBody>
      </p:sp>
      <p:sp>
        <p:nvSpPr>
          <p:cNvPr id="3" name="Content Placeholder 2">
            <a:extLst>
              <a:ext uri="{FF2B5EF4-FFF2-40B4-BE49-F238E27FC236}">
                <a16:creationId xmlns:a16="http://schemas.microsoft.com/office/drawing/2014/main" id="{4FBE0AE2-B4DE-1347-824E-A15DAC1CA097}"/>
              </a:ext>
            </a:extLst>
          </p:cNvPr>
          <p:cNvSpPr>
            <a:spLocks noGrp="1"/>
          </p:cNvSpPr>
          <p:nvPr>
            <p:ph idx="1"/>
          </p:nvPr>
        </p:nvSpPr>
        <p:spPr>
          <a:xfrm>
            <a:off x="4300574" y="1050530"/>
            <a:ext cx="4678326" cy="3394472"/>
          </a:xfrm>
        </p:spPr>
        <p:txBody>
          <a:bodyPr>
            <a:normAutofit/>
          </a:bodyPr>
          <a:lstStyle/>
          <a:p>
            <a:r>
              <a:rPr lang="en-US" sz="2000" dirty="0"/>
              <a:t>Mark Mosby</a:t>
            </a:r>
          </a:p>
          <a:p>
            <a:pPr lvl="1"/>
            <a:r>
              <a:rPr lang="en-US" sz="1200" dirty="0"/>
              <a:t>Senior Director, Research Administration</a:t>
            </a:r>
          </a:p>
          <a:p>
            <a:pPr lvl="1"/>
            <a:r>
              <a:rPr lang="en-US" sz="1200" dirty="0">
                <a:hlinkClick r:id="rId2"/>
              </a:rPr>
              <a:t>MosbyMarkA@uams.edu</a:t>
            </a:r>
            <a:endParaRPr lang="en-US" sz="1200" dirty="0"/>
          </a:p>
          <a:p>
            <a:r>
              <a:rPr lang="en-US" sz="1600" dirty="0"/>
              <a:t>Antonia Conley</a:t>
            </a:r>
          </a:p>
          <a:p>
            <a:pPr lvl="1"/>
            <a:r>
              <a:rPr lang="en-US" sz="1200" dirty="0"/>
              <a:t>Senior Grants Administrator</a:t>
            </a:r>
          </a:p>
          <a:p>
            <a:endParaRPr lang="en-US" sz="1600" dirty="0"/>
          </a:p>
          <a:p>
            <a:pPr marL="0" indent="0">
              <a:buNone/>
            </a:pPr>
            <a:endParaRPr lang="en-US" dirty="0"/>
          </a:p>
        </p:txBody>
      </p:sp>
      <p:sp>
        <p:nvSpPr>
          <p:cNvPr id="4" name="Content Placeholder 2">
            <a:extLst>
              <a:ext uri="{FF2B5EF4-FFF2-40B4-BE49-F238E27FC236}">
                <a16:creationId xmlns:a16="http://schemas.microsoft.com/office/drawing/2014/main" id="{4FBE0AE2-B4DE-1347-824E-A15DAC1CA097}"/>
              </a:ext>
            </a:extLst>
          </p:cNvPr>
          <p:cNvSpPr txBox="1">
            <a:spLocks/>
          </p:cNvSpPr>
          <p:nvPr/>
        </p:nvSpPr>
        <p:spPr>
          <a:xfrm>
            <a:off x="223874" y="1050530"/>
            <a:ext cx="4678326" cy="339447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Brian Varisco</a:t>
            </a:r>
          </a:p>
          <a:p>
            <a:pPr lvl="1"/>
            <a:r>
              <a:rPr lang="en-US" sz="2000" dirty="0"/>
              <a:t>ACRI Building, R3040</a:t>
            </a:r>
          </a:p>
          <a:p>
            <a:pPr lvl="1"/>
            <a:r>
              <a:rPr lang="en-US" sz="2000" dirty="0">
                <a:hlinkClick r:id="rId3"/>
              </a:rPr>
              <a:t>BVarisco@uams.edu</a:t>
            </a:r>
            <a:endParaRPr lang="en-US" sz="2000" dirty="0"/>
          </a:p>
          <a:p>
            <a:pPr lvl="1"/>
            <a:r>
              <a:rPr lang="en-US" sz="2000" dirty="0"/>
              <a:t>501-364-7512</a:t>
            </a:r>
          </a:p>
          <a:p>
            <a:r>
              <a:rPr lang="en-US" sz="2000" dirty="0"/>
              <a:t>Josh Kennedy</a:t>
            </a:r>
          </a:p>
          <a:p>
            <a:pPr lvl="1"/>
            <a:r>
              <a:rPr lang="en-US" sz="2000" dirty="0"/>
              <a:t>Vice Chair Basic/Translational Research</a:t>
            </a:r>
          </a:p>
          <a:p>
            <a:pPr lvl="1"/>
            <a:r>
              <a:rPr lang="en-US" sz="2000" dirty="0"/>
              <a:t>KennedyJoshuaL@uams.edu</a:t>
            </a:r>
          </a:p>
          <a:p>
            <a:r>
              <a:rPr lang="en-US" sz="2000" dirty="0"/>
              <a:t>Matt Kelley (Starting Feb 1)</a:t>
            </a:r>
          </a:p>
          <a:p>
            <a:pPr lvl="1"/>
            <a:r>
              <a:rPr lang="en-US" sz="2000" dirty="0"/>
              <a:t>Vice Chair Clinical Research</a:t>
            </a:r>
          </a:p>
          <a:p>
            <a:pPr marL="0" indent="0">
              <a:buFont typeface="Arial"/>
              <a:buNone/>
            </a:pPr>
            <a:endParaRPr lang="en-US" dirty="0"/>
          </a:p>
        </p:txBody>
      </p:sp>
      <p:pic>
        <p:nvPicPr>
          <p:cNvPr id="1026" name="Picture 2" descr="https://medicine.uams.edu/pediatrics/wp-content/uploads/sites/31/2023/08/Mosby_Mark-A-245x32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2076" y="2653308"/>
            <a:ext cx="820247" cy="1094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dshot of Antonia Conle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03826" y="2652608"/>
            <a:ext cx="820774" cy="10954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shua L. Kennedy, M.D."/>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26734" y="2653308"/>
            <a:ext cx="827632" cy="11042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tthew  Kelly"/>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26200" y="2657857"/>
            <a:ext cx="733218" cy="109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66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Innovative Teaching Methods for Fellows</a:t>
            </a:r>
          </a:p>
        </p:txBody>
      </p:sp>
      <p:sp>
        <p:nvSpPr>
          <p:cNvPr id="3" name="Content Placeholder 2"/>
          <p:cNvSpPr>
            <a:spLocks noGrp="1"/>
          </p:cNvSpPr>
          <p:nvPr>
            <p:ph sz="half" idx="1"/>
          </p:nvPr>
        </p:nvSpPr>
        <p:spPr>
          <a:xfrm>
            <a:off x="457200" y="1461897"/>
            <a:ext cx="4038600" cy="2545556"/>
          </a:xfrm>
        </p:spPr>
        <p:txBody>
          <a:bodyPr>
            <a:normAutofit fontScale="70000" lnSpcReduction="20000"/>
          </a:bodyPr>
          <a:lstStyle/>
          <a:p>
            <a:r>
              <a:rPr lang="en-US" dirty="0"/>
              <a:t>Fellows Research Curriculum</a:t>
            </a:r>
          </a:p>
          <a:p>
            <a:pPr lvl="1"/>
            <a:r>
              <a:rPr lang="en-US" dirty="0"/>
              <a:t>2 year cycle</a:t>
            </a:r>
          </a:p>
          <a:p>
            <a:pPr lvl="1"/>
            <a:r>
              <a:rPr lang="en-US" dirty="0"/>
              <a:t>~20 topics</a:t>
            </a:r>
          </a:p>
          <a:p>
            <a:pPr lvl="1"/>
            <a:r>
              <a:rPr lang="en-US" dirty="0"/>
              <a:t>Mixed in with clinical core curriculum 2nd and 4th Mondays at Noon</a:t>
            </a:r>
          </a:p>
          <a:p>
            <a:r>
              <a:rPr lang="en-US" dirty="0"/>
              <a:t>ACH Research Seminar Series</a:t>
            </a:r>
          </a:p>
          <a:p>
            <a:pPr lvl="1"/>
            <a:r>
              <a:rPr lang="en-US" dirty="0"/>
              <a:t>3rd Mondays at Noon</a:t>
            </a:r>
          </a:p>
        </p:txBody>
      </p:sp>
      <p:sp>
        <p:nvSpPr>
          <p:cNvPr id="4" name="Content Placeholder 3"/>
          <p:cNvSpPr>
            <a:spLocks noGrp="1"/>
          </p:cNvSpPr>
          <p:nvPr>
            <p:ph sz="half" idx="2"/>
          </p:nvPr>
        </p:nvSpPr>
        <p:spPr>
          <a:xfrm>
            <a:off x="4648200" y="1461897"/>
            <a:ext cx="4038600" cy="2545556"/>
          </a:xfrm>
        </p:spPr>
        <p:txBody>
          <a:bodyPr>
            <a:normAutofit fontScale="70000" lnSpcReduction="20000"/>
          </a:bodyPr>
          <a:lstStyle/>
          <a:p>
            <a:r>
              <a:rPr lang="en-US" dirty="0"/>
              <a:t>Fellow Scholarly Development Program</a:t>
            </a:r>
          </a:p>
          <a:p>
            <a:pPr lvl="1"/>
            <a:r>
              <a:rPr lang="en-US" dirty="0"/>
              <a:t>Optional</a:t>
            </a:r>
          </a:p>
          <a:p>
            <a:pPr lvl="1"/>
            <a:r>
              <a:rPr lang="en-US" dirty="0"/>
              <a:t>Bi-annual meetings with committee with deliverables</a:t>
            </a:r>
          </a:p>
          <a:p>
            <a:pPr lvl="1"/>
            <a:r>
              <a:rPr lang="en-US" dirty="0"/>
              <a:t>Spec-aims focused</a:t>
            </a:r>
          </a:p>
          <a:p>
            <a:pPr lvl="1"/>
            <a:r>
              <a:rPr lang="en-US" dirty="0"/>
              <a:t>Monthly meetings with VC Research</a:t>
            </a:r>
          </a:p>
          <a:p>
            <a:pPr lvl="2"/>
            <a:r>
              <a:rPr lang="en-US" dirty="0"/>
              <a:t>1st Mondays at noon</a:t>
            </a:r>
          </a:p>
          <a:p>
            <a:pPr lvl="1"/>
            <a:r>
              <a:rPr lang="en-US" dirty="0"/>
              <a:t>$5K award for final year possible</a:t>
            </a:r>
          </a:p>
        </p:txBody>
      </p:sp>
    </p:spTree>
    <p:extLst>
      <p:ext uri="{BB962C8B-B14F-4D97-AF65-F5344CB8AC3E}">
        <p14:creationId xmlns:p14="http://schemas.microsoft.com/office/powerpoint/2010/main" val="1015951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Grant Submissions</a:t>
            </a:r>
          </a:p>
        </p:txBody>
      </p:sp>
      <p:sp>
        <p:nvSpPr>
          <p:cNvPr id="3" name="Content Placeholder 2"/>
          <p:cNvSpPr>
            <a:spLocks noGrp="1"/>
          </p:cNvSpPr>
          <p:nvPr>
            <p:ph sz="half" idx="1"/>
          </p:nvPr>
        </p:nvSpPr>
        <p:spPr>
          <a:xfrm>
            <a:off x="457200" y="1551545"/>
            <a:ext cx="4038600" cy="2545556"/>
          </a:xfrm>
        </p:spPr>
        <p:txBody>
          <a:bodyPr>
            <a:normAutofit fontScale="55000" lnSpcReduction="20000"/>
          </a:bodyPr>
          <a:lstStyle/>
          <a:p>
            <a:r>
              <a:rPr lang="en-US" dirty="0"/>
              <a:t>ACRI submits all grants for </a:t>
            </a:r>
            <a:r>
              <a:rPr lang="en-US" dirty="0" err="1"/>
              <a:t>DoP</a:t>
            </a:r>
            <a:r>
              <a:rPr lang="en-US" dirty="0"/>
              <a:t> faculty in which &gt;=50% of work done at ACH or </a:t>
            </a:r>
            <a:r>
              <a:rPr lang="en-US" dirty="0" err="1"/>
              <a:t>satelites</a:t>
            </a:r>
            <a:endParaRPr lang="en-US" dirty="0"/>
          </a:p>
          <a:p>
            <a:r>
              <a:rPr lang="en-US" dirty="0"/>
              <a:t>6-9 months before deadline, submit intake</a:t>
            </a:r>
          </a:p>
          <a:p>
            <a:r>
              <a:rPr lang="en-US" dirty="0"/>
              <a:t>Option for Grant Writer Support</a:t>
            </a:r>
          </a:p>
          <a:p>
            <a:r>
              <a:rPr lang="en-US" dirty="0"/>
              <a:t>Grant Review Panels</a:t>
            </a:r>
          </a:p>
          <a:p>
            <a:pPr lvl="1"/>
            <a:r>
              <a:rPr lang="en-US" dirty="0"/>
              <a:t>ACRI</a:t>
            </a:r>
          </a:p>
          <a:p>
            <a:pPr lvl="1"/>
            <a:r>
              <a:rPr lang="en-US" dirty="0"/>
              <a:t>TRI</a:t>
            </a:r>
          </a:p>
          <a:p>
            <a:pPr lvl="1"/>
            <a:r>
              <a:rPr lang="en-US" dirty="0" err="1"/>
              <a:t>Bioventures</a:t>
            </a:r>
            <a:endParaRPr lang="en-US" dirty="0"/>
          </a:p>
          <a:p>
            <a:pPr lvl="1"/>
            <a:r>
              <a:rPr lang="en-US" dirty="0"/>
              <a:t>Others OK too</a:t>
            </a:r>
          </a:p>
        </p:txBody>
      </p:sp>
      <p:sp>
        <p:nvSpPr>
          <p:cNvPr id="4" name="Content Placeholder 3"/>
          <p:cNvSpPr>
            <a:spLocks noGrp="1"/>
          </p:cNvSpPr>
          <p:nvPr>
            <p:ph sz="half" idx="2"/>
          </p:nvPr>
        </p:nvSpPr>
        <p:spPr>
          <a:xfrm>
            <a:off x="4648200" y="1551545"/>
            <a:ext cx="4038600" cy="2545556"/>
          </a:xfrm>
        </p:spPr>
        <p:txBody>
          <a:bodyPr>
            <a:normAutofit fontScale="55000" lnSpcReduction="20000"/>
          </a:bodyPr>
          <a:lstStyle/>
          <a:p>
            <a:r>
              <a:rPr lang="en-US" dirty="0"/>
              <a:t>Grant Writer Support</a:t>
            </a:r>
          </a:p>
          <a:p>
            <a:pPr lvl="1"/>
            <a:r>
              <a:rPr lang="en-US" dirty="0"/>
              <a:t>List of screened providers with expertise listed</a:t>
            </a:r>
          </a:p>
          <a:p>
            <a:pPr lvl="1"/>
            <a:r>
              <a:rPr lang="en-US" dirty="0"/>
              <a:t>Others not on list OK</a:t>
            </a:r>
          </a:p>
          <a:p>
            <a:pPr lvl="1"/>
            <a:r>
              <a:rPr lang="en-US" dirty="0"/>
              <a:t>External awards only</a:t>
            </a:r>
          </a:p>
          <a:p>
            <a:pPr lvl="1"/>
            <a:r>
              <a:rPr lang="en-US" dirty="0"/>
              <a:t>Limited ACRI-support</a:t>
            </a:r>
          </a:p>
          <a:p>
            <a:pPr lvl="1"/>
            <a:r>
              <a:rPr lang="en-US" dirty="0"/>
              <a:t>1-2 month lead time</a:t>
            </a:r>
          </a:p>
          <a:p>
            <a:pPr lvl="1"/>
            <a:r>
              <a:rPr lang="en-US" dirty="0"/>
              <a:t>0.1% total award if no grant review</a:t>
            </a:r>
          </a:p>
          <a:p>
            <a:pPr lvl="1"/>
            <a:r>
              <a:rPr lang="en-US" dirty="0"/>
              <a:t>0.2% total award if reviewed</a:t>
            </a:r>
          </a:p>
          <a:p>
            <a:pPr lvl="1"/>
            <a:r>
              <a:rPr lang="en-US" dirty="0"/>
              <a:t>One round of support per FY</a:t>
            </a:r>
          </a:p>
          <a:p>
            <a:pPr lvl="1"/>
            <a:endParaRPr lang="en-US" dirty="0"/>
          </a:p>
        </p:txBody>
      </p:sp>
    </p:spTree>
    <p:extLst>
      <p:ext uri="{BB962C8B-B14F-4D97-AF65-F5344CB8AC3E}">
        <p14:creationId xmlns:p14="http://schemas.microsoft.com/office/powerpoint/2010/main" val="1168480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Grant Submissions</a:t>
            </a:r>
          </a:p>
        </p:txBody>
      </p:sp>
      <p:sp>
        <p:nvSpPr>
          <p:cNvPr id="3" name="Content Placeholder 2"/>
          <p:cNvSpPr>
            <a:spLocks noGrp="1"/>
          </p:cNvSpPr>
          <p:nvPr>
            <p:ph sz="half" idx="1"/>
          </p:nvPr>
        </p:nvSpPr>
        <p:spPr>
          <a:xfrm>
            <a:off x="457200" y="1551545"/>
            <a:ext cx="4038600" cy="2545556"/>
          </a:xfrm>
        </p:spPr>
        <p:txBody>
          <a:bodyPr>
            <a:normAutofit fontScale="55000" lnSpcReduction="20000"/>
          </a:bodyPr>
          <a:lstStyle/>
          <a:p>
            <a:r>
              <a:rPr lang="en-US" dirty="0"/>
              <a:t>ACRI submits all grants for </a:t>
            </a:r>
            <a:r>
              <a:rPr lang="en-US" dirty="0" err="1"/>
              <a:t>DoP</a:t>
            </a:r>
            <a:r>
              <a:rPr lang="en-US" dirty="0"/>
              <a:t> faculty in which &gt;=50% of work done at ACH or </a:t>
            </a:r>
            <a:r>
              <a:rPr lang="en-US" dirty="0" err="1"/>
              <a:t>satelites</a:t>
            </a:r>
            <a:endParaRPr lang="en-US" dirty="0"/>
          </a:p>
          <a:p>
            <a:r>
              <a:rPr lang="en-US" dirty="0"/>
              <a:t>6-9 months before deadline, submit intake</a:t>
            </a:r>
          </a:p>
          <a:p>
            <a:r>
              <a:rPr lang="en-US" dirty="0"/>
              <a:t>Option for Grant Writer Support</a:t>
            </a:r>
          </a:p>
          <a:p>
            <a:r>
              <a:rPr lang="en-US" dirty="0"/>
              <a:t>Grant Review Panels</a:t>
            </a:r>
          </a:p>
          <a:p>
            <a:pPr lvl="1"/>
            <a:r>
              <a:rPr lang="en-US" dirty="0"/>
              <a:t>ACRI</a:t>
            </a:r>
          </a:p>
          <a:p>
            <a:pPr lvl="1"/>
            <a:r>
              <a:rPr lang="en-US" dirty="0"/>
              <a:t>TRI</a:t>
            </a:r>
          </a:p>
          <a:p>
            <a:pPr lvl="1"/>
            <a:r>
              <a:rPr lang="en-US" dirty="0" err="1"/>
              <a:t>Bioventures</a:t>
            </a:r>
            <a:endParaRPr lang="en-US" dirty="0"/>
          </a:p>
          <a:p>
            <a:pPr lvl="1"/>
            <a:r>
              <a:rPr lang="en-US" dirty="0"/>
              <a:t>Others OK too</a:t>
            </a:r>
          </a:p>
        </p:txBody>
      </p:sp>
      <p:sp>
        <p:nvSpPr>
          <p:cNvPr id="4" name="Content Placeholder 3"/>
          <p:cNvSpPr>
            <a:spLocks noGrp="1"/>
          </p:cNvSpPr>
          <p:nvPr>
            <p:ph sz="half" idx="2"/>
          </p:nvPr>
        </p:nvSpPr>
        <p:spPr>
          <a:xfrm>
            <a:off x="4648200" y="1551545"/>
            <a:ext cx="4038600" cy="2545556"/>
          </a:xfrm>
        </p:spPr>
        <p:txBody>
          <a:bodyPr>
            <a:normAutofit fontScale="55000" lnSpcReduction="20000"/>
          </a:bodyPr>
          <a:lstStyle/>
          <a:p>
            <a:r>
              <a:rPr lang="en-US" dirty="0"/>
              <a:t>Grant Writer Support</a:t>
            </a:r>
          </a:p>
          <a:p>
            <a:pPr lvl="1"/>
            <a:r>
              <a:rPr lang="en-US" dirty="0"/>
              <a:t>List of screened providers with expertise listed</a:t>
            </a:r>
          </a:p>
          <a:p>
            <a:pPr lvl="1"/>
            <a:r>
              <a:rPr lang="en-US" dirty="0"/>
              <a:t>Others not on list OK</a:t>
            </a:r>
          </a:p>
          <a:p>
            <a:pPr lvl="1"/>
            <a:r>
              <a:rPr lang="en-US" dirty="0"/>
              <a:t>External awards only</a:t>
            </a:r>
          </a:p>
          <a:p>
            <a:pPr lvl="1"/>
            <a:r>
              <a:rPr lang="en-US" dirty="0"/>
              <a:t>Limited ACRI-support</a:t>
            </a:r>
          </a:p>
          <a:p>
            <a:pPr lvl="1"/>
            <a:r>
              <a:rPr lang="en-US" dirty="0"/>
              <a:t>1-2 month lead time</a:t>
            </a:r>
          </a:p>
          <a:p>
            <a:pPr lvl="1"/>
            <a:r>
              <a:rPr lang="en-US" dirty="0"/>
              <a:t>0.1% total award if no grant review</a:t>
            </a:r>
          </a:p>
          <a:p>
            <a:pPr lvl="1"/>
            <a:r>
              <a:rPr lang="en-US" dirty="0"/>
              <a:t>0.2% total award if reviewed</a:t>
            </a:r>
          </a:p>
          <a:p>
            <a:pPr lvl="1"/>
            <a:r>
              <a:rPr lang="en-US" dirty="0"/>
              <a:t>One round of support per FY</a:t>
            </a:r>
          </a:p>
          <a:p>
            <a:pPr lvl="1"/>
            <a:endParaRPr lang="en-US" dirty="0"/>
          </a:p>
        </p:txBody>
      </p:sp>
    </p:spTree>
    <p:extLst>
      <p:ext uri="{BB962C8B-B14F-4D97-AF65-F5344CB8AC3E}">
        <p14:creationId xmlns:p14="http://schemas.microsoft.com/office/powerpoint/2010/main" val="347976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Gena Wingfield</a:t>
            </a:r>
          </a:p>
        </p:txBody>
      </p:sp>
      <p:sp>
        <p:nvSpPr>
          <p:cNvPr id="2" name="TextBox 1">
            <a:extLst>
              <a:ext uri="{FF2B5EF4-FFF2-40B4-BE49-F238E27FC236}">
                <a16:creationId xmlns:a16="http://schemas.microsoft.com/office/drawing/2014/main" id="{9133E05D-7BAE-2F52-3E9E-2716F8833CD1}"/>
              </a:ext>
            </a:extLst>
          </p:cNvPr>
          <p:cNvSpPr txBox="1"/>
          <p:nvPr/>
        </p:nvSpPr>
        <p:spPr>
          <a:xfrm>
            <a:off x="4004639" y="1858940"/>
            <a:ext cx="5042452" cy="1200329"/>
          </a:xfrm>
          <a:prstGeom prst="rect">
            <a:avLst/>
          </a:prstGeom>
          <a:noFill/>
        </p:spPr>
        <p:txBody>
          <a:bodyPr wrap="square">
            <a:spAutoFit/>
          </a:bodyPr>
          <a:lstStyle/>
          <a:p>
            <a:pPr marL="0" indent="0" algn="ctr">
              <a:buNone/>
            </a:pPr>
            <a:r>
              <a:rPr lang="en-US" sz="2400" dirty="0"/>
              <a:t>Executive Vice President </a:t>
            </a:r>
          </a:p>
          <a:p>
            <a:pPr marL="0" indent="0" algn="ctr">
              <a:buNone/>
            </a:pPr>
            <a:r>
              <a:rPr lang="en-US" sz="2400" dirty="0"/>
              <a:t>Chief Financial Officer</a:t>
            </a:r>
          </a:p>
          <a:p>
            <a:pPr marL="0" indent="0" algn="ctr">
              <a:buNone/>
            </a:pPr>
            <a:r>
              <a:rPr lang="en-US" sz="2400" dirty="0" err="1">
                <a:hlinkClick r:id="rId5"/>
              </a:rPr>
              <a:t>WingfieldGG@archildrens.org</a:t>
            </a:r>
            <a:endParaRPr lang="en-US" sz="2400" dirty="0"/>
          </a:p>
        </p:txBody>
      </p:sp>
      <p:pic>
        <p:nvPicPr>
          <p:cNvPr id="3" name="Picture 2">
            <a:extLst>
              <a:ext uri="{FF2B5EF4-FFF2-40B4-BE49-F238E27FC236}">
                <a16:creationId xmlns:a16="http://schemas.microsoft.com/office/drawing/2014/main" id="{87FD8724-77A9-848B-FC08-906BCAEA7FC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82369" y="1110615"/>
            <a:ext cx="2922270" cy="29222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3530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3229"/>
            <a:ext cx="7886700" cy="3263504"/>
          </a:xfrm>
        </p:spPr>
        <p:txBody>
          <a:bodyPr>
            <a:normAutofit fontScale="92500" lnSpcReduction="20000"/>
          </a:bodyPr>
          <a:lstStyle/>
          <a:p>
            <a:r>
              <a:rPr lang="en-US" dirty="0"/>
              <a:t>Arkansas Children’s Research Institute (ACRI) was created to provide a research environment on the ACH campus to meet the needs of the UAMS faculty.</a:t>
            </a:r>
          </a:p>
          <a:p>
            <a:r>
              <a:rPr lang="en-US" dirty="0"/>
              <a:t>In addition to traditional research labs and animal facility, ACRI maintains a Pediatric Clinical Research Unit and the Research Pharmacy in the main ACH hospital building.</a:t>
            </a:r>
          </a:p>
          <a:p>
            <a:endParaRPr lang="en-US" dirty="0"/>
          </a:p>
          <a:p>
            <a:endParaRPr lang="en-US" dirty="0"/>
          </a:p>
        </p:txBody>
      </p:sp>
      <p:sp>
        <p:nvSpPr>
          <p:cNvPr id="2" name="Title 1"/>
          <p:cNvSpPr>
            <a:spLocks noGrp="1"/>
          </p:cNvSpPr>
          <p:nvPr>
            <p:ph type="title"/>
          </p:nvPr>
        </p:nvSpPr>
        <p:spPr/>
        <p:txBody>
          <a:bodyPr>
            <a:normAutofit/>
          </a:bodyPr>
          <a:lstStyle/>
          <a:p>
            <a:r>
              <a:rPr lang="en-US" dirty="0"/>
              <a:t>ACRI Facilities</a:t>
            </a:r>
          </a:p>
        </p:txBody>
      </p:sp>
    </p:spTree>
    <p:extLst>
      <p:ext uri="{BB962C8B-B14F-4D97-AF65-F5344CB8AC3E}">
        <p14:creationId xmlns:p14="http://schemas.microsoft.com/office/powerpoint/2010/main" val="1108385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Impact</a:t>
            </a:r>
          </a:p>
        </p:txBody>
      </p:sp>
      <p:sp>
        <p:nvSpPr>
          <p:cNvPr id="3" name="Content Placeholder 2"/>
          <p:cNvSpPr>
            <a:spLocks noGrp="1"/>
          </p:cNvSpPr>
          <p:nvPr>
            <p:ph sz="half" idx="1"/>
          </p:nvPr>
        </p:nvSpPr>
        <p:spPr>
          <a:xfrm>
            <a:off x="457200" y="1258697"/>
            <a:ext cx="4038600" cy="2545556"/>
          </a:xfrm>
        </p:spPr>
        <p:txBody>
          <a:bodyPr>
            <a:normAutofit fontScale="70000" lnSpcReduction="20000"/>
          </a:bodyPr>
          <a:lstStyle/>
          <a:p>
            <a:r>
              <a:rPr lang="en-US" dirty="0"/>
              <a:t>Support presentation at national and international meetings</a:t>
            </a:r>
          </a:p>
          <a:p>
            <a:pPr lvl="1"/>
            <a:r>
              <a:rPr lang="en-US" dirty="0"/>
              <a:t>eFunds, Chair Funds</a:t>
            </a:r>
          </a:p>
          <a:p>
            <a:r>
              <a:rPr lang="en-US" dirty="0"/>
              <a:t>Turn abstracts into papers</a:t>
            </a:r>
          </a:p>
          <a:p>
            <a:pPr lvl="1"/>
            <a:r>
              <a:rPr lang="en-US" dirty="0" err="1"/>
              <a:t>Biostats</a:t>
            </a:r>
            <a:r>
              <a:rPr lang="en-US" dirty="0"/>
              <a:t>, research in progress meetings, writing support</a:t>
            </a:r>
          </a:p>
          <a:p>
            <a:r>
              <a:rPr lang="en-US" dirty="0"/>
              <a:t>Research communications</a:t>
            </a:r>
          </a:p>
          <a:p>
            <a:pPr lvl="1"/>
            <a:r>
              <a:rPr lang="en-US" dirty="0"/>
              <a:t>Committees, Panels, Review papers</a:t>
            </a:r>
          </a:p>
          <a:p>
            <a:r>
              <a:rPr lang="en-US" dirty="0"/>
              <a:t>Participate in Clinical Trials</a:t>
            </a:r>
          </a:p>
        </p:txBody>
      </p:sp>
      <p:pic>
        <p:nvPicPr>
          <p:cNvPr id="5" name="Picture 2" descr="618012bb-7491-4e6e-b001-5035ea98438a"/>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442769" y="1268017"/>
            <a:ext cx="4701231" cy="29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443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5BAED1-34BC-4F50-90BA-1849580710E8}"/>
              </a:ext>
            </a:extLst>
          </p:cNvPr>
          <p:cNvSpPr>
            <a:spLocks noGrp="1"/>
          </p:cNvSpPr>
          <p:nvPr>
            <p:ph idx="1"/>
          </p:nvPr>
        </p:nvSpPr>
        <p:spPr>
          <a:xfrm>
            <a:off x="196702" y="918073"/>
            <a:ext cx="8750596" cy="3307354"/>
          </a:xfrm>
        </p:spPr>
        <p:txBody>
          <a:bodyPr>
            <a:normAutofit/>
          </a:bodyPr>
          <a:lstStyle/>
          <a:p>
            <a:r>
              <a:rPr lang="en-US" sz="2600" dirty="0"/>
              <a:t>Two PhD statisticians</a:t>
            </a:r>
          </a:p>
          <a:p>
            <a:r>
              <a:rPr lang="en-US" sz="2600" dirty="0"/>
              <a:t>An additional Master’s level statistician available by contract</a:t>
            </a:r>
          </a:p>
          <a:p>
            <a:r>
              <a:rPr lang="en-US" sz="2600" dirty="0"/>
              <a:t>One database manager</a:t>
            </a:r>
          </a:p>
          <a:p>
            <a:r>
              <a:rPr lang="en-US" sz="2600" dirty="0"/>
              <a:t>The team provides biostatistics support for Arkansas Children’s researchers</a:t>
            </a:r>
          </a:p>
          <a:p>
            <a:pPr marL="0" indent="0">
              <a:buNone/>
            </a:pPr>
            <a:endParaRPr lang="en-US" sz="2600" dirty="0"/>
          </a:p>
        </p:txBody>
      </p:sp>
      <p:sp>
        <p:nvSpPr>
          <p:cNvPr id="3" name="Title 2">
            <a:extLst>
              <a:ext uri="{FF2B5EF4-FFF2-40B4-BE49-F238E27FC236}">
                <a16:creationId xmlns:a16="http://schemas.microsoft.com/office/drawing/2014/main" id="{B9CD9E43-2227-456D-A486-F2E1E0E6775E}"/>
              </a:ext>
            </a:extLst>
          </p:cNvPr>
          <p:cNvSpPr>
            <a:spLocks noGrp="1"/>
          </p:cNvSpPr>
          <p:nvPr>
            <p:ph type="title"/>
          </p:nvPr>
        </p:nvSpPr>
        <p:spPr/>
        <p:txBody>
          <a:bodyPr/>
          <a:lstStyle/>
          <a:p>
            <a:r>
              <a:rPr lang="en-US" dirty="0"/>
              <a:t>ACRI Biostatistics Core</a:t>
            </a:r>
          </a:p>
        </p:txBody>
      </p:sp>
      <p:sp>
        <p:nvSpPr>
          <p:cNvPr id="4" name="TextBox 3">
            <a:extLst>
              <a:ext uri="{FF2B5EF4-FFF2-40B4-BE49-F238E27FC236}">
                <a16:creationId xmlns:a16="http://schemas.microsoft.com/office/drawing/2014/main" id="{67ABD1CC-4B67-44C6-8F83-309499ECFE15}"/>
              </a:ext>
            </a:extLst>
          </p:cNvPr>
          <p:cNvSpPr txBox="1"/>
          <p:nvPr/>
        </p:nvSpPr>
        <p:spPr>
          <a:xfrm>
            <a:off x="1160467" y="3163598"/>
            <a:ext cx="3596802" cy="1061829"/>
          </a:xfrm>
          <a:prstGeom prst="rect">
            <a:avLst/>
          </a:prstGeom>
          <a:noFill/>
        </p:spPr>
        <p:txBody>
          <a:bodyPr wrap="square" rtlCol="0">
            <a:spAutoFit/>
          </a:bodyPr>
          <a:lstStyle/>
          <a:p>
            <a:pPr marL="214313" indent="-214313" defTabSz="685800">
              <a:buFont typeface="Wingdings" panose="05000000000000000000" pitchFamily="2" charset="2"/>
              <a:buChar char="ü"/>
            </a:pPr>
            <a:r>
              <a:rPr lang="en-US" sz="2100" dirty="0">
                <a:solidFill>
                  <a:prstClr val="black"/>
                </a:solidFill>
                <a:latin typeface="Calibri" panose="020F0502020204030204"/>
              </a:rPr>
              <a:t>Research Design</a:t>
            </a:r>
          </a:p>
          <a:p>
            <a:pPr marL="214313" indent="-214313" defTabSz="685800">
              <a:buFont typeface="Wingdings" panose="05000000000000000000" pitchFamily="2" charset="2"/>
              <a:buChar char="ü"/>
            </a:pPr>
            <a:r>
              <a:rPr lang="en-US" sz="2100" dirty="0">
                <a:solidFill>
                  <a:prstClr val="black"/>
                </a:solidFill>
                <a:latin typeface="Calibri" panose="020F0502020204030204"/>
              </a:rPr>
              <a:t>Grant Planning </a:t>
            </a:r>
          </a:p>
          <a:p>
            <a:pPr marL="214313" indent="-214313" defTabSz="685800">
              <a:buFont typeface="Wingdings" panose="05000000000000000000" pitchFamily="2" charset="2"/>
              <a:buChar char="ü"/>
            </a:pPr>
            <a:r>
              <a:rPr lang="en-US" sz="2100" dirty="0">
                <a:solidFill>
                  <a:prstClr val="black"/>
                </a:solidFill>
                <a:latin typeface="Calibri" panose="020F0502020204030204"/>
              </a:rPr>
              <a:t>Statistical Analyses</a:t>
            </a:r>
          </a:p>
        </p:txBody>
      </p:sp>
      <p:sp>
        <p:nvSpPr>
          <p:cNvPr id="5" name="TextBox 4">
            <a:extLst>
              <a:ext uri="{FF2B5EF4-FFF2-40B4-BE49-F238E27FC236}">
                <a16:creationId xmlns:a16="http://schemas.microsoft.com/office/drawing/2014/main" id="{1C14015E-1FDC-4A7A-B2E9-4AE710379D02}"/>
              </a:ext>
            </a:extLst>
          </p:cNvPr>
          <p:cNvSpPr txBox="1"/>
          <p:nvPr/>
        </p:nvSpPr>
        <p:spPr>
          <a:xfrm>
            <a:off x="4757269" y="3163598"/>
            <a:ext cx="3596802" cy="1061829"/>
          </a:xfrm>
          <a:prstGeom prst="rect">
            <a:avLst/>
          </a:prstGeom>
          <a:noFill/>
        </p:spPr>
        <p:txBody>
          <a:bodyPr wrap="square" rtlCol="0">
            <a:spAutoFit/>
          </a:bodyPr>
          <a:lstStyle/>
          <a:p>
            <a:pPr marL="214313" indent="-214313" defTabSz="685800">
              <a:buFont typeface="Wingdings" panose="05000000000000000000" pitchFamily="2" charset="2"/>
              <a:buChar char="ü"/>
            </a:pPr>
            <a:r>
              <a:rPr lang="en-US" sz="2100" dirty="0">
                <a:solidFill>
                  <a:prstClr val="black"/>
                </a:solidFill>
                <a:latin typeface="Calibri" panose="020F0502020204030204"/>
              </a:rPr>
              <a:t>Bioinformatics Analyses</a:t>
            </a:r>
          </a:p>
          <a:p>
            <a:pPr marL="214313" indent="-214313" defTabSz="685800">
              <a:buFont typeface="Wingdings" panose="05000000000000000000" pitchFamily="2" charset="2"/>
              <a:buChar char="ü"/>
            </a:pPr>
            <a:r>
              <a:rPr lang="en-US" sz="2100" dirty="0">
                <a:solidFill>
                  <a:prstClr val="black"/>
                </a:solidFill>
                <a:latin typeface="Calibri" panose="020F0502020204030204"/>
              </a:rPr>
              <a:t>Education</a:t>
            </a:r>
          </a:p>
          <a:p>
            <a:pPr marL="214313" indent="-214313" defTabSz="685800">
              <a:buFont typeface="Wingdings" panose="05000000000000000000" pitchFamily="2" charset="2"/>
              <a:buChar char="ü"/>
            </a:pPr>
            <a:r>
              <a:rPr lang="en-US" sz="2100" dirty="0">
                <a:solidFill>
                  <a:prstClr val="black"/>
                </a:solidFill>
                <a:latin typeface="Calibri" panose="020F0502020204030204"/>
              </a:rPr>
              <a:t>Database Support</a:t>
            </a:r>
          </a:p>
        </p:txBody>
      </p:sp>
    </p:spTree>
    <p:extLst>
      <p:ext uri="{BB962C8B-B14F-4D97-AF65-F5344CB8AC3E}">
        <p14:creationId xmlns:p14="http://schemas.microsoft.com/office/powerpoint/2010/main" val="30684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EBB71-3FCF-B8F9-6627-4F22AF16962F}"/>
              </a:ext>
            </a:extLst>
          </p:cNvPr>
          <p:cNvSpPr>
            <a:spLocks noGrp="1"/>
          </p:cNvSpPr>
          <p:nvPr>
            <p:ph type="title"/>
          </p:nvPr>
        </p:nvSpPr>
        <p:spPr>
          <a:xfrm>
            <a:off x="350041" y="440142"/>
            <a:ext cx="2401025" cy="2540623"/>
          </a:xfrm>
        </p:spPr>
        <p:txBody>
          <a:bodyPr anchor="b">
            <a:normAutofit fontScale="90000"/>
          </a:bodyPr>
          <a:lstStyle/>
          <a:p>
            <a:pPr algn="r"/>
            <a:r>
              <a:rPr lang="en-US" sz="2550" dirty="0"/>
              <a:t>The LINK: </a:t>
            </a:r>
            <a:br>
              <a:rPr lang="en-US" sz="2550" dirty="0"/>
            </a:br>
            <a:r>
              <a:rPr lang="en-US" sz="2550" dirty="0"/>
              <a:t>Leveraging Implementation and </a:t>
            </a:r>
            <a:r>
              <a:rPr lang="en-US" sz="2550" dirty="0" err="1"/>
              <a:t>eNgagement</a:t>
            </a:r>
            <a:r>
              <a:rPr lang="en-US" sz="2550" dirty="0"/>
              <a:t> for Knowledge Impact</a:t>
            </a:r>
          </a:p>
        </p:txBody>
      </p:sp>
      <p:sp>
        <p:nvSpPr>
          <p:cNvPr id="5" name="Content Placeholder 4">
            <a:extLst>
              <a:ext uri="{FF2B5EF4-FFF2-40B4-BE49-F238E27FC236}">
                <a16:creationId xmlns:a16="http://schemas.microsoft.com/office/drawing/2014/main" id="{078F8EAB-5243-1925-51BE-186249A922FD}"/>
              </a:ext>
            </a:extLst>
          </p:cNvPr>
          <p:cNvSpPr>
            <a:spLocks noGrp="1"/>
          </p:cNvSpPr>
          <p:nvPr>
            <p:ph idx="1"/>
          </p:nvPr>
        </p:nvSpPr>
        <p:spPr>
          <a:xfrm>
            <a:off x="3607695" y="487111"/>
            <a:ext cx="4916510" cy="4159535"/>
          </a:xfrm>
        </p:spPr>
        <p:txBody>
          <a:bodyPr anchor="ctr">
            <a:normAutofit/>
          </a:bodyPr>
          <a:lstStyle/>
          <a:p>
            <a:r>
              <a:rPr lang="en-US" sz="1500" b="1" dirty="0">
                <a:latin typeface="Cambria" panose="02040503050406030204" pitchFamily="18" charset="0"/>
                <a:ea typeface="Times New Roman" panose="02020603050405020304" pitchFamily="18" charset="0"/>
                <a:cs typeface="Times New Roman" panose="02020603050405020304" pitchFamily="18" charset="0"/>
              </a:rPr>
              <a:t>MISSION</a:t>
            </a:r>
            <a:r>
              <a:rPr lang="en-US" sz="1500" dirty="0">
                <a:latin typeface="Cambria" panose="02040503050406030204" pitchFamily="18" charset="0"/>
                <a:ea typeface="Times New Roman" panose="02020603050405020304" pitchFamily="18" charset="0"/>
                <a:cs typeface="Times New Roman" panose="02020603050405020304" pitchFamily="18" charset="0"/>
              </a:rPr>
              <a:t>:  The Link accelerates the implementation and impact of Evidence-Based Interventions (EBIs) to improve the health of all Arkansas children by connecting communities and science.</a:t>
            </a:r>
          </a:p>
          <a:p>
            <a:endParaRPr lang="en-US" sz="1500" dirty="0">
              <a:latin typeface="Cambria" panose="02040503050406030204" pitchFamily="18" charset="0"/>
              <a:ea typeface="Times New Roman" panose="02020603050405020304" pitchFamily="18" charset="0"/>
              <a:cs typeface="Times New Roman" panose="02020603050405020304" pitchFamily="18" charset="0"/>
            </a:endParaRPr>
          </a:p>
          <a:p>
            <a:r>
              <a:rPr lang="en-US" sz="1500" b="1" dirty="0">
                <a:latin typeface="Cambria" panose="02040503050406030204" pitchFamily="18" charset="0"/>
                <a:ea typeface="Times New Roman" panose="02020603050405020304" pitchFamily="18" charset="0"/>
                <a:cs typeface="Times New Roman" panose="02020603050405020304" pitchFamily="18" charset="0"/>
              </a:rPr>
              <a:t>SERVICES: </a:t>
            </a:r>
            <a:r>
              <a:rPr lang="en-US" sz="1500" dirty="0">
                <a:latin typeface="Cambria" panose="02040503050406030204" pitchFamily="18" charset="0"/>
                <a:ea typeface="Times New Roman" panose="02020603050405020304" pitchFamily="18" charset="0"/>
                <a:cs typeface="Times New Roman" panose="02020603050405020304" pitchFamily="18" charset="0"/>
              </a:rPr>
              <a:t>Implementation Science and Community Engagement across all study and translational phases. </a:t>
            </a:r>
          </a:p>
          <a:p>
            <a:pPr marL="600075" lvl="1" indent="-257175">
              <a:buFont typeface="Arial" panose="020B0604020202020204" pitchFamily="34" charset="0"/>
              <a:buChar char="•"/>
            </a:pPr>
            <a:r>
              <a:rPr lang="en-US" sz="1500" dirty="0">
                <a:latin typeface="Cambria" panose="02040503050406030204" pitchFamily="18" charset="0"/>
                <a:ea typeface="Cambria" panose="02040503050406030204" pitchFamily="18" charset="0"/>
              </a:rPr>
              <a:t>Focus on pediatric health</a:t>
            </a:r>
          </a:p>
          <a:p>
            <a:pPr marL="600075" lvl="1" indent="-257175">
              <a:buFont typeface="Arial" panose="020B0604020202020204" pitchFamily="34" charset="0"/>
              <a:buChar char="•"/>
            </a:pPr>
            <a:r>
              <a:rPr lang="en-US" sz="1500" dirty="0">
                <a:latin typeface="Cambria" panose="02040503050406030204" pitchFamily="18" charset="0"/>
                <a:ea typeface="Cambria" panose="02040503050406030204" pitchFamily="18" charset="0"/>
                <a:cs typeface="Times New Roman" panose="02020603050405020304" pitchFamily="18" charset="0"/>
              </a:rPr>
              <a:t>Direct support options (e.g., trained staff available for buy-out to conduct study activities)</a:t>
            </a:r>
          </a:p>
          <a:p>
            <a:pPr marL="600075" lvl="1" indent="-257175">
              <a:buFont typeface="Arial" panose="020B0604020202020204" pitchFamily="34" charset="0"/>
              <a:buChar char="•"/>
            </a:pPr>
            <a:r>
              <a:rPr lang="en-US" sz="1500" dirty="0">
                <a:latin typeface="Cambria" panose="02040503050406030204" pitchFamily="18" charset="0"/>
                <a:ea typeface="Cambria" panose="02040503050406030204" pitchFamily="18" charset="0"/>
                <a:cs typeface="Times New Roman" panose="02020603050405020304" pitchFamily="18" charset="0"/>
              </a:rPr>
              <a:t>Intentional approaches to be relevant to even basic science researchers</a:t>
            </a:r>
          </a:p>
          <a:p>
            <a:pPr marL="600075" lvl="1" indent="-257175">
              <a:buFont typeface="Arial" panose="020B0604020202020204" pitchFamily="34" charset="0"/>
              <a:buChar char="•"/>
            </a:pPr>
            <a:r>
              <a:rPr lang="en-US" sz="1500" dirty="0">
                <a:latin typeface="Cambria" panose="02040503050406030204" pitchFamily="18" charset="0"/>
                <a:ea typeface="Cambria" panose="02040503050406030204" pitchFamily="18" charset="0"/>
                <a:cs typeface="Times New Roman" panose="02020603050405020304" pitchFamily="18" charset="0"/>
              </a:rPr>
              <a:t>Free grant development support and fee-for-service structure upon funding</a:t>
            </a:r>
          </a:p>
          <a:p>
            <a:endParaRPr lang="en-US" sz="1500" dirty="0">
              <a:latin typeface="Cambria" panose="02040503050406030204" pitchFamily="18" charset="0"/>
              <a:ea typeface="Times New Roman" panose="02020603050405020304" pitchFamily="18" charset="0"/>
              <a:cs typeface="Times New Roman" panose="02020603050405020304" pitchFamily="18" charset="0"/>
            </a:endParaRPr>
          </a:p>
          <a:p>
            <a:endParaRPr lang="en-US" sz="1500" dirty="0">
              <a:latin typeface="Cambria" panose="02040503050406030204" pitchFamily="18" charset="0"/>
              <a:cs typeface="Times New Roman" panose="02020603050405020304" pitchFamily="18" charset="0"/>
            </a:endParaRPr>
          </a:p>
          <a:p>
            <a:endParaRPr lang="en-US" sz="1500" dirty="0"/>
          </a:p>
        </p:txBody>
      </p:sp>
      <p:pic>
        <p:nvPicPr>
          <p:cNvPr id="2" name="Picture 1">
            <a:extLst>
              <a:ext uri="{FF2B5EF4-FFF2-40B4-BE49-F238E27FC236}">
                <a16:creationId xmlns:a16="http://schemas.microsoft.com/office/drawing/2014/main" id="{A839E1E8-8BA4-2E4D-6296-7EBC2450C0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1913" y="3518548"/>
            <a:ext cx="1591406" cy="1624949"/>
          </a:xfrm>
          <a:prstGeom prst="rect">
            <a:avLst/>
          </a:prstGeom>
        </p:spPr>
      </p:pic>
      <p:pic>
        <p:nvPicPr>
          <p:cNvPr id="1026" name="Picture 2" descr="Taren M. Swindle, Ph.D. | UAMS Department of Pediatric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85757" y="3168396"/>
            <a:ext cx="1187247" cy="178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418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88" y="835586"/>
            <a:ext cx="6637636" cy="3394472"/>
          </a:xfrm>
        </p:spPr>
        <p:txBody>
          <a:bodyPr>
            <a:noAutofit/>
          </a:bodyPr>
          <a:lstStyle/>
          <a:p>
            <a:r>
              <a:rPr lang="en-US" sz="2400" b="1" dirty="0"/>
              <a:t>Research Coordinator Pool: </a:t>
            </a:r>
            <a:r>
              <a:rPr lang="en-US" sz="2400" dirty="0"/>
              <a:t>Nurses assist investigators with pre-site visits, IRB submissions, and day-to-day operations of their clinical studies. The costs associated with these services are direct expenses to the specific clinical study </a:t>
            </a:r>
          </a:p>
          <a:p>
            <a:pPr marL="0" indent="0">
              <a:buNone/>
            </a:pPr>
            <a:endParaRPr lang="en-US" sz="2400" dirty="0"/>
          </a:p>
          <a:p>
            <a:r>
              <a:rPr lang="en-US" sz="2400" b="1" dirty="0"/>
              <a:t>Study Recruiting Support:  </a:t>
            </a:r>
            <a:r>
              <a:rPr lang="en-US" sz="2400" dirty="0"/>
              <a:t>Social media posting, community event advertising, Research Participant Database</a:t>
            </a:r>
          </a:p>
          <a:p>
            <a:endParaRPr lang="en-US" sz="2400" dirty="0"/>
          </a:p>
        </p:txBody>
      </p:sp>
      <p:sp>
        <p:nvSpPr>
          <p:cNvPr id="2" name="Title 1"/>
          <p:cNvSpPr>
            <a:spLocks noGrp="1"/>
          </p:cNvSpPr>
          <p:nvPr>
            <p:ph type="title"/>
          </p:nvPr>
        </p:nvSpPr>
        <p:spPr>
          <a:xfrm>
            <a:off x="457200" y="108985"/>
            <a:ext cx="8229600" cy="857250"/>
          </a:xfrm>
        </p:spPr>
        <p:txBody>
          <a:bodyPr/>
          <a:lstStyle/>
          <a:p>
            <a:r>
              <a:rPr lang="en-US" dirty="0"/>
              <a:t>Research Support Services</a:t>
            </a:r>
          </a:p>
        </p:txBody>
      </p:sp>
      <p:pic>
        <p:nvPicPr>
          <p:cNvPr id="2050" name="Picture 2" descr="Megan (Brocato) Gorsk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0587" y="99238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4070" y="3256572"/>
            <a:ext cx="1478033" cy="369332"/>
          </a:xfrm>
          <a:prstGeom prst="rect">
            <a:avLst/>
          </a:prstGeom>
          <a:noFill/>
        </p:spPr>
        <p:txBody>
          <a:bodyPr wrap="none" rtlCol="0">
            <a:spAutoFit/>
          </a:bodyPr>
          <a:lstStyle/>
          <a:p>
            <a:r>
              <a:rPr lang="en-US" dirty="0"/>
              <a:t>Megan Gorski</a:t>
            </a:r>
          </a:p>
        </p:txBody>
      </p:sp>
    </p:spTree>
    <p:extLst>
      <p:ext uri="{BB962C8B-B14F-4D97-AF65-F5344CB8AC3E}">
        <p14:creationId xmlns:p14="http://schemas.microsoft.com/office/powerpoint/2010/main" val="178692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16" y="1063230"/>
            <a:ext cx="8676168" cy="3263504"/>
          </a:xfrm>
        </p:spPr>
        <p:txBody>
          <a:bodyPr>
            <a:normAutofit/>
          </a:bodyPr>
          <a:lstStyle/>
          <a:p>
            <a:r>
              <a:rPr lang="en-US" sz="2400" b="1" dirty="0"/>
              <a:t>Clinical Trial Support: </a:t>
            </a:r>
            <a:r>
              <a:rPr lang="en-US" sz="2400" dirty="0"/>
              <a:t>Research contract review and budget negotiation; research pricing for hospital services; quality assurance and regulatory compliance support</a:t>
            </a:r>
          </a:p>
          <a:p>
            <a:pPr marL="0" indent="0">
              <a:buNone/>
            </a:pPr>
            <a:endParaRPr lang="en-US" sz="2400" b="1" dirty="0"/>
          </a:p>
          <a:p>
            <a:r>
              <a:rPr lang="en-US" sz="2400" b="1" dirty="0"/>
              <a:t>Grant Proposal Preparation Support: </a:t>
            </a:r>
            <a:r>
              <a:rPr lang="en-US" sz="2400" dirty="0"/>
              <a:t>Assistance with editing grant proposals and scientific manuscripts, grant budget development support, assembly of application and completion of forms</a:t>
            </a:r>
          </a:p>
        </p:txBody>
      </p:sp>
      <p:sp>
        <p:nvSpPr>
          <p:cNvPr id="2" name="Title 1"/>
          <p:cNvSpPr>
            <a:spLocks noGrp="1"/>
          </p:cNvSpPr>
          <p:nvPr>
            <p:ph type="title"/>
          </p:nvPr>
        </p:nvSpPr>
        <p:spPr/>
        <p:txBody>
          <a:bodyPr/>
          <a:lstStyle/>
          <a:p>
            <a:r>
              <a:rPr lang="en-US" dirty="0">
                <a:solidFill>
                  <a:schemeClr val="tx2">
                    <a:lumMod val="75000"/>
                  </a:schemeClr>
                </a:solidFill>
              </a:rPr>
              <a:t>Research Support Services</a:t>
            </a:r>
          </a:p>
        </p:txBody>
      </p:sp>
    </p:spTree>
    <p:extLst>
      <p:ext uri="{BB962C8B-B14F-4D97-AF65-F5344CB8AC3E}">
        <p14:creationId xmlns:p14="http://schemas.microsoft.com/office/powerpoint/2010/main" val="2981778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913C57-02D7-57B2-B16C-74AE7DACC0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36" y="302195"/>
            <a:ext cx="9144000" cy="4147224"/>
          </a:xfrm>
          <a:prstGeom prst="rect">
            <a:avLst/>
          </a:prstGeom>
        </p:spPr>
      </p:pic>
    </p:spTree>
    <p:extLst>
      <p:ext uri="{BB962C8B-B14F-4D97-AF65-F5344CB8AC3E}">
        <p14:creationId xmlns:p14="http://schemas.microsoft.com/office/powerpoint/2010/main" val="1587541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ACRI Resource List and Software Center</a:t>
            </a:r>
          </a:p>
        </p:txBody>
      </p:sp>
      <p:sp>
        <p:nvSpPr>
          <p:cNvPr id="3" name="Content Placeholder 2"/>
          <p:cNvSpPr>
            <a:spLocks noGrp="1"/>
          </p:cNvSpPr>
          <p:nvPr>
            <p:ph idx="1"/>
          </p:nvPr>
        </p:nvSpPr>
        <p:spPr/>
        <p:txBody>
          <a:bodyPr/>
          <a:lstStyle/>
          <a:p>
            <a:r>
              <a:rPr lang="en-US" dirty="0"/>
              <a:t>acriweb.archildrens.org/</a:t>
            </a:r>
            <a:r>
              <a:rPr lang="en-US" dirty="0" err="1"/>
              <a:t>ResourceList</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2122714"/>
            <a:ext cx="8229600" cy="2880975"/>
          </a:xfrm>
          <a:prstGeom prst="rect">
            <a:avLst/>
          </a:prstGeom>
        </p:spPr>
      </p:pic>
    </p:spTree>
    <p:extLst>
      <p:ext uri="{BB962C8B-B14F-4D97-AF65-F5344CB8AC3E}">
        <p14:creationId xmlns:p14="http://schemas.microsoft.com/office/powerpoint/2010/main" val="627196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242" y="1200151"/>
            <a:ext cx="6060558" cy="3394472"/>
          </a:xfrm>
        </p:spPr>
        <p:txBody>
          <a:bodyPr/>
          <a:lstStyle/>
          <a:p>
            <a:pPr marL="0" indent="0">
              <a:buNone/>
            </a:pPr>
            <a:r>
              <a:rPr lang="en-US" b="1" dirty="0"/>
              <a:t>Don’t know who to call for help?</a:t>
            </a:r>
          </a:p>
          <a:p>
            <a:pPr marL="0" indent="0">
              <a:buNone/>
            </a:pPr>
            <a:r>
              <a:rPr lang="en-US" dirty="0"/>
              <a:t>Simply call ACRI’s main office and our staff will be happy to direct your call to the appropriate staff member.</a:t>
            </a:r>
          </a:p>
        </p:txBody>
      </p:sp>
      <p:sp>
        <p:nvSpPr>
          <p:cNvPr id="2" name="Title 1"/>
          <p:cNvSpPr>
            <a:spLocks noGrp="1"/>
          </p:cNvSpPr>
          <p:nvPr>
            <p:ph type="title"/>
          </p:nvPr>
        </p:nvSpPr>
        <p:spPr/>
        <p:txBody>
          <a:bodyPr/>
          <a:lstStyle/>
          <a:p>
            <a:r>
              <a:rPr lang="en-US" dirty="0"/>
              <a:t>HELP!!!  Just Call 47373</a:t>
            </a:r>
          </a:p>
        </p:txBody>
      </p:sp>
      <p:pic>
        <p:nvPicPr>
          <p:cNvPr id="1026" name="Picture 2" descr="C:\Users\yountpa\AppData\Local\Microsoft\Windows\Temporary Internet Files\Content.IE5\H8U71RY0\help_button[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06876"/>
            <a:ext cx="2781022" cy="27810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9874" y="3912741"/>
            <a:ext cx="5943600" cy="369332"/>
          </a:xfrm>
          <a:prstGeom prst="rect">
            <a:avLst/>
          </a:prstGeom>
        </p:spPr>
        <p:txBody>
          <a:bodyPr wrap="square">
            <a:spAutoFit/>
          </a:bodyPr>
          <a:lstStyle/>
          <a:p>
            <a:r>
              <a:rPr lang="en-US" u="sng" dirty="0">
                <a:solidFill>
                  <a:srgbClr val="0064A8"/>
                </a:solidFill>
              </a:rPr>
              <a:t>http://www.archildrens.org/research/about-acri/contact-us</a:t>
            </a:r>
          </a:p>
        </p:txBody>
      </p:sp>
    </p:spTree>
    <p:extLst>
      <p:ext uri="{BB962C8B-B14F-4D97-AF65-F5344CB8AC3E}">
        <p14:creationId xmlns:p14="http://schemas.microsoft.com/office/powerpoint/2010/main" val="7522924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254" y="1063230"/>
            <a:ext cx="8229600" cy="3394472"/>
          </a:xfrm>
        </p:spPr>
        <p:txBody>
          <a:bodyPr>
            <a:normAutofit/>
          </a:bodyPr>
          <a:lstStyle/>
          <a:p>
            <a:pPr marL="0" indent="0" algn="ctr">
              <a:buNone/>
            </a:pPr>
            <a:endParaRPr lang="en-US" sz="2400" b="1" dirty="0"/>
          </a:p>
          <a:p>
            <a:pPr marL="0" indent="0" algn="ctr">
              <a:buNone/>
            </a:pPr>
            <a:r>
              <a:rPr lang="en-US" sz="2400" b="1" dirty="0"/>
              <a:t>Laura James, M.D. </a:t>
            </a:r>
          </a:p>
          <a:p>
            <a:pPr marL="0" indent="0" algn="ctr">
              <a:buNone/>
            </a:pPr>
            <a:r>
              <a:rPr lang="en-US" dirty="0"/>
              <a:t>Director </a:t>
            </a:r>
          </a:p>
        </p:txBody>
      </p:sp>
      <p:sp>
        <p:nvSpPr>
          <p:cNvPr id="2" name="Title 1"/>
          <p:cNvSpPr>
            <a:spLocks noGrp="1"/>
          </p:cNvSpPr>
          <p:nvPr>
            <p:ph type="title"/>
          </p:nvPr>
        </p:nvSpPr>
        <p:spPr/>
        <p:txBody>
          <a:bodyPr>
            <a:normAutofit/>
          </a:bodyPr>
          <a:lstStyle/>
          <a:p>
            <a:r>
              <a:rPr lang="en-US" sz="3600" dirty="0">
                <a:solidFill>
                  <a:schemeClr val="bg1"/>
                </a:solidFill>
              </a:rPr>
              <a:t>Translational Research Institute (TRI)</a:t>
            </a:r>
          </a:p>
        </p:txBody>
      </p:sp>
      <p:sp>
        <p:nvSpPr>
          <p:cNvPr id="4" name="TextBox 3"/>
          <p:cNvSpPr txBox="1"/>
          <p:nvPr/>
        </p:nvSpPr>
        <p:spPr>
          <a:xfrm>
            <a:off x="328242" y="2496299"/>
            <a:ext cx="8647612" cy="1592744"/>
          </a:xfrm>
          <a:prstGeom prst="rect">
            <a:avLst/>
          </a:prstGeom>
          <a:noFill/>
        </p:spPr>
        <p:txBody>
          <a:bodyPr wrap="square" rtlCol="0">
            <a:spAutoFit/>
          </a:bodyPr>
          <a:lstStyle/>
          <a:p>
            <a:pPr algn="ctr" defTabSz="685783"/>
            <a:endParaRPr lang="en-US" sz="2100" b="1" u="sng" dirty="0">
              <a:solidFill>
                <a:prstClr val="black"/>
              </a:solidFill>
              <a:latin typeface="Calibri" panose="020F0502020204030204"/>
            </a:endParaRPr>
          </a:p>
          <a:p>
            <a:pPr algn="ctr" defTabSz="685783"/>
            <a:r>
              <a:rPr lang="en-US" sz="2100" b="1" u="sng" dirty="0">
                <a:solidFill>
                  <a:prstClr val="black"/>
                </a:solidFill>
                <a:latin typeface="Calibri" panose="020F0502020204030204"/>
              </a:rPr>
              <a:t>Mission</a:t>
            </a:r>
          </a:p>
          <a:p>
            <a:pPr algn="ctr" defTabSz="685783"/>
            <a:r>
              <a:rPr lang="en-US" sz="2100" dirty="0">
                <a:solidFill>
                  <a:prstClr val="black"/>
                </a:solidFill>
                <a:latin typeface="Calibri" panose="020F0502020204030204"/>
              </a:rPr>
              <a:t>Develop new knowledge and novel approaches that will measurably address the complex health challenges of rural and underrepresented populations </a:t>
            </a:r>
          </a:p>
          <a:p>
            <a:pPr defTabSz="685783"/>
            <a:endParaRPr lang="en-US" sz="135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F8BF48B1-4391-9741-B67A-CBF29F38D716}"/>
              </a:ext>
            </a:extLst>
          </p:cNvPr>
          <p:cNvPicPr>
            <a:picLocks noChangeAspect="1"/>
          </p:cNvPicPr>
          <p:nvPr/>
        </p:nvPicPr>
        <p:blipFill>
          <a:blip r:embed="rId2"/>
          <a:stretch>
            <a:fillRect/>
          </a:stretch>
        </p:blipFill>
        <p:spPr>
          <a:xfrm>
            <a:off x="1118136" y="1319547"/>
            <a:ext cx="1608860" cy="1587409"/>
          </a:xfrm>
          <a:prstGeom prst="rect">
            <a:avLst/>
          </a:prstGeom>
        </p:spPr>
      </p:pic>
      <p:sp>
        <p:nvSpPr>
          <p:cNvPr id="7" name="Title 1">
            <a:extLst>
              <a:ext uri="{FF2B5EF4-FFF2-40B4-BE49-F238E27FC236}">
                <a16:creationId xmlns:a16="http://schemas.microsoft.com/office/drawing/2014/main" id="{03B73311-1FC1-964C-8473-C8DA75333E92}"/>
              </a:ext>
            </a:extLst>
          </p:cNvPr>
          <p:cNvSpPr txBox="1">
            <a:spLocks/>
          </p:cNvSpPr>
          <p:nvPr/>
        </p:nvSpPr>
        <p:spPr>
          <a:xfrm>
            <a:off x="628650" y="273844"/>
            <a:ext cx="7886700"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0064A8"/>
                </a:solidFill>
                <a:latin typeface="+mj-lt"/>
                <a:ea typeface="+mj-ea"/>
                <a:cs typeface="+mj-cs"/>
              </a:defRPr>
            </a:lvl1pPr>
          </a:lstStyle>
          <a:p>
            <a:pPr defTabSz="457189"/>
            <a:r>
              <a:rPr lang="en-US" sz="3600" dirty="0">
                <a:solidFill>
                  <a:srgbClr val="17406D">
                    <a:lumMod val="75000"/>
                  </a:srgbClr>
                </a:solidFill>
                <a:latin typeface="Calibri" panose="020F0502020204030204"/>
              </a:rPr>
              <a:t>Translational Research Institute (TRI)</a:t>
            </a:r>
          </a:p>
        </p:txBody>
      </p:sp>
    </p:spTree>
    <p:extLst>
      <p:ext uri="{BB962C8B-B14F-4D97-AF65-F5344CB8AC3E}">
        <p14:creationId xmlns:p14="http://schemas.microsoft.com/office/powerpoint/2010/main" val="162966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Fred Scarborough, CFRE</a:t>
            </a:r>
          </a:p>
        </p:txBody>
      </p:sp>
      <p:sp>
        <p:nvSpPr>
          <p:cNvPr id="25" name="Content Placeholder 3"/>
          <p:cNvSpPr txBox="1">
            <a:spLocks/>
          </p:cNvSpPr>
          <p:nvPr/>
        </p:nvSpPr>
        <p:spPr>
          <a:xfrm>
            <a:off x="4432526" y="1638475"/>
            <a:ext cx="4476343"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Executive Vice President </a:t>
            </a:r>
          </a:p>
          <a:p>
            <a:r>
              <a:rPr lang="en-US" sz="2400" dirty="0"/>
              <a:t>Chief Communications Officer and Development Officer </a:t>
            </a:r>
          </a:p>
          <a:p>
            <a:r>
              <a:rPr lang="en-US" dirty="0">
                <a:hlinkClick r:id="rId5"/>
              </a:rPr>
              <a:t>scarboroughf@archildrens.org</a:t>
            </a:r>
            <a:endParaRPr lang="en-US" dirty="0"/>
          </a:p>
        </p:txBody>
      </p:sp>
      <p:pic>
        <p:nvPicPr>
          <p:cNvPr id="6146" name="Picture 2" descr="Leadership at Arkansas Children's">
            <a:extLst>
              <a:ext uri="{FF2B5EF4-FFF2-40B4-BE49-F238E27FC236}">
                <a16:creationId xmlns:a16="http://schemas.microsoft.com/office/drawing/2014/main" id="{D389A08C-D322-C6D1-7728-5F12B060AA4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5926" y="1070141"/>
            <a:ext cx="2972469" cy="297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98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20651" y="1019140"/>
          <a:ext cx="8302699" cy="3759673"/>
        </p:xfrm>
        <a:graphic>
          <a:graphicData uri="http://schemas.openxmlformats.org/drawingml/2006/table">
            <a:tbl>
              <a:tblPr firstRow="1">
                <a:tableStyleId>{7E9639D4-E3E2-4D34-9284-5A2195B3D0D7}</a:tableStyleId>
              </a:tblPr>
              <a:tblGrid>
                <a:gridCol w="1464939">
                  <a:extLst>
                    <a:ext uri="{9D8B030D-6E8A-4147-A177-3AD203B41FA5}">
                      <a16:colId xmlns:a16="http://schemas.microsoft.com/office/drawing/2014/main" val="20000"/>
                    </a:ext>
                  </a:extLst>
                </a:gridCol>
                <a:gridCol w="2096307">
                  <a:extLst>
                    <a:ext uri="{9D8B030D-6E8A-4147-A177-3AD203B41FA5}">
                      <a16:colId xmlns:a16="http://schemas.microsoft.com/office/drawing/2014/main" val="20001"/>
                    </a:ext>
                  </a:extLst>
                </a:gridCol>
                <a:gridCol w="1865219">
                  <a:extLst>
                    <a:ext uri="{9D8B030D-6E8A-4147-A177-3AD203B41FA5}">
                      <a16:colId xmlns:a16="http://schemas.microsoft.com/office/drawing/2014/main" val="20002"/>
                    </a:ext>
                  </a:extLst>
                </a:gridCol>
                <a:gridCol w="1419547">
                  <a:extLst>
                    <a:ext uri="{9D8B030D-6E8A-4147-A177-3AD203B41FA5}">
                      <a16:colId xmlns:a16="http://schemas.microsoft.com/office/drawing/2014/main" val="20003"/>
                    </a:ext>
                  </a:extLst>
                </a:gridCol>
                <a:gridCol w="1456687">
                  <a:extLst>
                    <a:ext uri="{9D8B030D-6E8A-4147-A177-3AD203B41FA5}">
                      <a16:colId xmlns:a16="http://schemas.microsoft.com/office/drawing/2014/main" val="20004"/>
                    </a:ext>
                  </a:extLst>
                </a:gridCol>
              </a:tblGrid>
              <a:tr h="434340">
                <a:tc>
                  <a:txBody>
                    <a:bodyPr/>
                    <a:lstStyle/>
                    <a:p>
                      <a:pPr algn="ctr"/>
                      <a:r>
                        <a:rPr lang="en-US" sz="1200" dirty="0"/>
                        <a:t>Biostatistics</a:t>
                      </a:r>
                    </a:p>
                  </a:txBody>
                  <a:tcPr marL="80166" marR="80166" marT="34290" marB="34290">
                    <a:lnR>
                      <a:noFill/>
                    </a:lnR>
                  </a:tcPr>
                </a:tc>
                <a:tc>
                  <a:txBody>
                    <a:bodyPr/>
                    <a:lstStyle/>
                    <a:p>
                      <a:pPr algn="ctr"/>
                      <a:r>
                        <a:rPr lang="en-US" sz="1200" dirty="0"/>
                        <a:t>Research Services &amp; Support</a:t>
                      </a:r>
                    </a:p>
                  </a:txBody>
                  <a:tcPr marL="80166" marR="80166" marT="34290" marB="34290">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a:r>
                        <a:rPr lang="en-US" sz="1200" dirty="0"/>
                        <a:t>Community &amp;</a:t>
                      </a:r>
                      <a:r>
                        <a:rPr lang="en-US" sz="1200" baseline="0" dirty="0"/>
                        <a:t> </a:t>
                      </a:r>
                      <a:r>
                        <a:rPr lang="en-US" sz="1200" dirty="0"/>
                        <a:t>Stake- holder Engagement</a:t>
                      </a:r>
                    </a:p>
                  </a:txBody>
                  <a:tcPr marL="80166" marR="80166" marT="34290" marB="34290">
                    <a:lnL>
                      <a:noFill/>
                    </a:lnL>
                  </a:tcPr>
                </a:tc>
                <a:tc>
                  <a:txBody>
                    <a:bodyPr/>
                    <a:lstStyle/>
                    <a:p>
                      <a:pPr algn="ctr"/>
                      <a:r>
                        <a:rPr lang="en-US" sz="1200" dirty="0"/>
                        <a:t>Informatics</a:t>
                      </a:r>
                    </a:p>
                  </a:txBody>
                  <a:tcPr marL="80166" marR="80166" marT="34290" marB="34290"/>
                </a:tc>
                <a:tc>
                  <a:txBody>
                    <a:bodyPr/>
                    <a:lstStyle/>
                    <a:p>
                      <a:pPr algn="ctr"/>
                      <a:r>
                        <a:rPr lang="en-US" sz="1200" dirty="0"/>
                        <a:t>General</a:t>
                      </a:r>
                      <a:r>
                        <a:rPr lang="en-US" sz="1200" baseline="0" dirty="0"/>
                        <a:t> Info</a:t>
                      </a:r>
                    </a:p>
                  </a:txBody>
                  <a:tcPr marL="80166" marR="80166" marT="34290" marB="34290"/>
                </a:tc>
                <a:extLst>
                  <a:ext uri="{0D108BD9-81ED-4DB2-BD59-A6C34878D82A}">
                    <a16:rowId xmlns:a16="http://schemas.microsoft.com/office/drawing/2014/main" val="10000"/>
                  </a:ext>
                </a:extLst>
              </a:tr>
              <a:tr h="617220">
                <a:tc>
                  <a:txBody>
                    <a:bodyPr/>
                    <a:lstStyle/>
                    <a:p>
                      <a:pPr algn="ctr"/>
                      <a:r>
                        <a:rPr lang="en-US" sz="1200" dirty="0"/>
                        <a:t>Animal Studies</a:t>
                      </a:r>
                    </a:p>
                  </a:txBody>
                  <a:tcPr marL="80166" marR="80166" marT="34290" marB="34290">
                    <a:lnR>
                      <a:noFill/>
                    </a:lnR>
                  </a:tcPr>
                </a:tc>
                <a:tc>
                  <a:txBody>
                    <a:bodyPr/>
                    <a:lstStyle/>
                    <a:p>
                      <a:pPr algn="ctr"/>
                      <a:r>
                        <a:rPr lang="en-US" sz="1200" dirty="0"/>
                        <a:t>Clinical</a:t>
                      </a:r>
                      <a:r>
                        <a:rPr lang="en-US" sz="1200" baseline="0" dirty="0"/>
                        <a:t> Trials Innovation Unit</a:t>
                      </a:r>
                      <a:endParaRPr lang="en-US" sz="1200" dirty="0"/>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r>
                        <a:rPr lang="en-US" sz="1200" dirty="0"/>
                        <a:t>Community Engagement Consultation</a:t>
                      </a:r>
                    </a:p>
                  </a:txBody>
                  <a:tcPr marL="80166" marR="80166" marT="34290" marB="34290">
                    <a:lnL>
                      <a:noFill/>
                    </a:lnL>
                  </a:tcPr>
                </a:tc>
                <a:tc>
                  <a:txBody>
                    <a:bodyPr/>
                    <a:lstStyle/>
                    <a:p>
                      <a:pPr algn="ctr"/>
                      <a:r>
                        <a:rPr lang="en-US" sz="1200" dirty="0"/>
                        <a:t>Biomedical Informatics (general)</a:t>
                      </a:r>
                    </a:p>
                  </a:txBody>
                  <a:tcPr marL="80166" marR="80166" marT="34290" marB="34290"/>
                </a:tc>
                <a:tc>
                  <a:txBody>
                    <a:bodyPr/>
                    <a:lstStyle/>
                    <a:p>
                      <a:pPr algn="ctr"/>
                      <a:r>
                        <a:rPr lang="en-US" sz="1200" dirty="0"/>
                        <a:t>Implementation Science Consult</a:t>
                      </a:r>
                    </a:p>
                  </a:txBody>
                  <a:tcPr marL="80166" marR="80166" marT="34290" marB="34290"/>
                </a:tc>
                <a:extLst>
                  <a:ext uri="{0D108BD9-81ED-4DB2-BD59-A6C34878D82A}">
                    <a16:rowId xmlns:a16="http://schemas.microsoft.com/office/drawing/2014/main" val="10001"/>
                  </a:ext>
                </a:extLst>
              </a:tr>
              <a:tr h="251460">
                <a:tc>
                  <a:txBody>
                    <a:bodyPr/>
                    <a:lstStyle/>
                    <a:p>
                      <a:pPr algn="ctr"/>
                      <a:r>
                        <a:rPr lang="en-US" sz="1200" dirty="0"/>
                        <a:t>Human Studies</a:t>
                      </a:r>
                    </a:p>
                  </a:txBody>
                  <a:tcPr marL="80166" marR="80166" marT="34290" marB="34290">
                    <a:lnR>
                      <a:noFill/>
                    </a:lnR>
                  </a:tcPr>
                </a:tc>
                <a:tc>
                  <a:txBody>
                    <a:bodyPr/>
                    <a:lstStyle/>
                    <a:p>
                      <a:pPr algn="ctr"/>
                      <a:r>
                        <a:rPr lang="en-US" sz="1200" dirty="0" err="1"/>
                        <a:t>ARResearch.org</a:t>
                      </a:r>
                      <a:endParaRPr lang="en-US" sz="1200" dirty="0"/>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r>
                        <a:rPr lang="en-US" sz="1200" dirty="0"/>
                        <a:t>Community Review Board</a:t>
                      </a:r>
                    </a:p>
                  </a:txBody>
                  <a:tcPr marL="80166" marR="80166" marT="34290" marB="34290">
                    <a:lnL>
                      <a:noFill/>
                    </a:lnL>
                  </a:tcPr>
                </a:tc>
                <a:tc>
                  <a:txBody>
                    <a:bodyPr/>
                    <a:lstStyle/>
                    <a:p>
                      <a:pPr algn="ctr"/>
                      <a:r>
                        <a:rPr lang="en-US" sz="1200" dirty="0"/>
                        <a:t>AR-CRIS</a:t>
                      </a:r>
                    </a:p>
                  </a:txBody>
                  <a:tcPr marL="80166" marR="80166" marT="34290" marB="34290"/>
                </a:tc>
                <a:tc>
                  <a:txBody>
                    <a:bodyPr/>
                    <a:lstStyle/>
                    <a:p>
                      <a:pPr algn="ctr"/>
                      <a:r>
                        <a:rPr lang="en-US" sz="1200" dirty="0"/>
                        <a:t>Research Forum</a:t>
                      </a:r>
                    </a:p>
                  </a:txBody>
                  <a:tcPr marL="80166" marR="80166" marT="34290" marB="34290"/>
                </a:tc>
                <a:extLst>
                  <a:ext uri="{0D108BD9-81ED-4DB2-BD59-A6C34878D82A}">
                    <a16:rowId xmlns:a16="http://schemas.microsoft.com/office/drawing/2014/main" val="10002"/>
                  </a:ext>
                </a:extLst>
              </a:tr>
              <a:tr h="251460">
                <a:tc>
                  <a:txBody>
                    <a:bodyPr/>
                    <a:lstStyle/>
                    <a:p>
                      <a:pPr algn="ctr"/>
                      <a:endParaRPr lang="en-US" sz="1200"/>
                    </a:p>
                  </a:txBody>
                  <a:tcPr marL="80166" marR="80166" marT="34290" marB="34290">
                    <a:lnR>
                      <a:noFill/>
                    </a:lnR>
                  </a:tcPr>
                </a:tc>
                <a:tc>
                  <a:txBody>
                    <a:bodyPr/>
                    <a:lstStyle/>
                    <a:p>
                      <a:pPr algn="ctr"/>
                      <a:r>
                        <a:rPr lang="en-US" sz="1200" dirty="0"/>
                        <a:t>Medicare Coverage Analysis</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r>
                        <a:rPr lang="en-US" sz="1200" dirty="0"/>
                        <a:t>Equipment Library</a:t>
                      </a:r>
                    </a:p>
                  </a:txBody>
                  <a:tcPr marL="80166" marR="80166" marT="34290" marB="34290">
                    <a:lnL>
                      <a:noFill/>
                    </a:lnL>
                  </a:tcPr>
                </a:tc>
                <a:tc>
                  <a:txBody>
                    <a:bodyPr/>
                    <a:lstStyle/>
                    <a:p>
                      <a:pPr algn="ctr"/>
                      <a:r>
                        <a:rPr lang="en-US" sz="1200" dirty="0"/>
                        <a:t>AR-CDR</a:t>
                      </a:r>
                    </a:p>
                  </a:txBody>
                  <a:tcPr marL="80166" marR="80166" marT="34290" marB="34290"/>
                </a:tc>
                <a:tc>
                  <a:txBody>
                    <a:bodyPr/>
                    <a:lstStyle/>
                    <a:p>
                      <a:pPr algn="ctr"/>
                      <a:r>
                        <a:rPr lang="en-US" sz="1200" dirty="0"/>
                        <a:t>Mock Study Section</a:t>
                      </a:r>
                    </a:p>
                  </a:txBody>
                  <a:tcPr marL="80166" marR="80166" marT="34290" marB="34290"/>
                </a:tc>
                <a:extLst>
                  <a:ext uri="{0D108BD9-81ED-4DB2-BD59-A6C34878D82A}">
                    <a16:rowId xmlns:a16="http://schemas.microsoft.com/office/drawing/2014/main" val="10003"/>
                  </a:ext>
                </a:extLst>
              </a:tr>
              <a:tr h="513553">
                <a:tc>
                  <a:txBody>
                    <a:bodyPr/>
                    <a:lstStyle/>
                    <a:p>
                      <a:pPr algn="ctr"/>
                      <a:endParaRPr lang="en-US" sz="1200"/>
                    </a:p>
                  </a:txBody>
                  <a:tcPr marL="80166" marR="80166" marT="34290" marB="34290">
                    <a:lnR>
                      <a:noFill/>
                    </a:lnR>
                  </a:tcPr>
                </a:tc>
                <a:tc>
                  <a:txBody>
                    <a:bodyPr/>
                    <a:lstStyle/>
                    <a:p>
                      <a:pPr algn="ctr"/>
                      <a:r>
                        <a:rPr lang="en-US" sz="1200" dirty="0"/>
                        <a:t>Budget Development &amp; Negotiations</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r>
                        <a:rPr lang="en-US" sz="1200" dirty="0"/>
                        <a:t>Biomedical Informatics  Consult</a:t>
                      </a:r>
                    </a:p>
                  </a:txBody>
                  <a:tcPr marL="80166" marR="80166" marT="34290" marB="34290">
                    <a:lnB w="12700" cap="flat" cmpd="sng" algn="ctr">
                      <a:solidFill>
                        <a:prstClr val="white"/>
                      </a:solidFill>
                      <a:prstDash val="solid"/>
                      <a:round/>
                      <a:headEnd type="none" w="med" len="med"/>
                      <a:tailEnd type="none" w="med" len="med"/>
                    </a:lnB>
                  </a:tcPr>
                </a:tc>
                <a:tc>
                  <a:txBody>
                    <a:bodyPr/>
                    <a:lstStyle/>
                    <a:p>
                      <a:pPr algn="ctr"/>
                      <a:endParaRPr lang="en-US" sz="1200" dirty="0"/>
                    </a:p>
                  </a:txBody>
                  <a:tcPr marL="80166" marR="80166" marT="34290" marB="34290"/>
                </a:tc>
                <a:extLst>
                  <a:ext uri="{0D108BD9-81ED-4DB2-BD59-A6C34878D82A}">
                    <a16:rowId xmlns:a16="http://schemas.microsoft.com/office/drawing/2014/main" val="10004"/>
                  </a:ext>
                </a:extLst>
              </a:tr>
              <a:tr h="251460">
                <a:tc>
                  <a:txBody>
                    <a:bodyPr/>
                    <a:lstStyle/>
                    <a:p>
                      <a:pPr algn="ctr"/>
                      <a:endParaRPr lang="en-US" sz="1200"/>
                    </a:p>
                  </a:txBody>
                  <a:tcPr marL="80166" marR="80166" marT="34290" marB="34290">
                    <a:lnR>
                      <a:noFill/>
                    </a:lnR>
                  </a:tcPr>
                </a:tc>
                <a:tc>
                  <a:txBody>
                    <a:bodyPr/>
                    <a:lstStyle/>
                    <a:p>
                      <a:pPr algn="ctr"/>
                      <a:r>
                        <a:rPr lang="en-US" sz="1200" dirty="0"/>
                        <a:t>IRB Protocol Assistance</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lnR w="12700" cap="flat" cmpd="sng" algn="ctr">
                      <a:solidFill>
                        <a:prstClr val="white"/>
                      </a:solidFill>
                      <a:prstDash val="solid"/>
                      <a:round/>
                      <a:headEnd type="none" w="med" len="med"/>
                      <a:tailEnd type="none" w="med" len="med"/>
                    </a:lnR>
                  </a:tcPr>
                </a:tc>
                <a:tc>
                  <a:txBody>
                    <a:bodyPr/>
                    <a:lstStyle/>
                    <a:p>
                      <a:pPr algn="ctr"/>
                      <a:r>
                        <a:rPr lang="en-US" sz="1200" dirty="0"/>
                        <a:t>Honest Broker</a:t>
                      </a:r>
                    </a:p>
                  </a:txBody>
                  <a:tcPr marL="80166" marR="80166" marT="34290" marB="34290">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en-US" sz="1200"/>
                    </a:p>
                  </a:txBody>
                  <a:tcPr marL="80166" marR="80166" marT="34290" marB="34290">
                    <a:lnL w="12700" cap="flat" cmpd="sng" algn="ctr">
                      <a:solidFill>
                        <a:prstClr val="white"/>
                      </a:solidFill>
                      <a:prstDash val="solid"/>
                      <a:round/>
                      <a:headEnd type="none" w="med" len="med"/>
                      <a:tailEnd type="none" w="med" len="med"/>
                    </a:lnL>
                  </a:tcPr>
                </a:tc>
                <a:extLst>
                  <a:ext uri="{0D108BD9-81ED-4DB2-BD59-A6C34878D82A}">
                    <a16:rowId xmlns:a16="http://schemas.microsoft.com/office/drawing/2014/main" val="10005"/>
                  </a:ext>
                </a:extLst>
              </a:tr>
              <a:tr h="251460">
                <a:tc>
                  <a:txBody>
                    <a:bodyPr/>
                    <a:lstStyle/>
                    <a:p>
                      <a:pPr algn="ctr"/>
                      <a:endParaRPr lang="en-US" sz="1200"/>
                    </a:p>
                  </a:txBody>
                  <a:tcPr marL="80166" marR="80166" marT="34290" marB="34290">
                    <a:lnR>
                      <a:noFill/>
                    </a:lnR>
                  </a:tcPr>
                </a:tc>
                <a:tc>
                  <a:txBody>
                    <a:bodyPr/>
                    <a:lstStyle/>
                    <a:p>
                      <a:pPr algn="ctr"/>
                      <a:r>
                        <a:rPr lang="en-US" sz="1200" dirty="0"/>
                        <a:t>DSMB</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r>
                        <a:rPr lang="en-US" sz="1200" dirty="0" err="1"/>
                        <a:t>LimeSurvey</a:t>
                      </a:r>
                      <a:endParaRPr lang="en-US" sz="1200" dirty="0"/>
                    </a:p>
                  </a:txBody>
                  <a:tcPr marL="80166" marR="80166" marT="34290" marB="34290">
                    <a:lnT w="12700" cap="flat" cmpd="sng" algn="ctr">
                      <a:solidFill>
                        <a:prstClr val="white"/>
                      </a:solidFill>
                      <a:prstDash val="solid"/>
                      <a:round/>
                      <a:headEnd type="none" w="med" len="med"/>
                      <a:tailEnd type="none" w="med" len="med"/>
                    </a:lnT>
                  </a:tcPr>
                </a:tc>
                <a:tc>
                  <a:txBody>
                    <a:bodyPr/>
                    <a:lstStyle/>
                    <a:p>
                      <a:pPr algn="ctr"/>
                      <a:endParaRPr lang="en-US" sz="1200"/>
                    </a:p>
                  </a:txBody>
                  <a:tcPr marL="80166" marR="80166" marT="34290" marB="34290"/>
                </a:tc>
                <a:extLst>
                  <a:ext uri="{0D108BD9-81ED-4DB2-BD59-A6C34878D82A}">
                    <a16:rowId xmlns:a16="http://schemas.microsoft.com/office/drawing/2014/main" val="10006"/>
                  </a:ext>
                </a:extLst>
              </a:tr>
              <a:tr h="251460">
                <a:tc>
                  <a:txBody>
                    <a:bodyPr/>
                    <a:lstStyle/>
                    <a:p>
                      <a:pPr algn="ctr"/>
                      <a:endParaRPr lang="en-US" sz="1200"/>
                    </a:p>
                  </a:txBody>
                  <a:tcPr marL="80166" marR="80166" marT="34290" marB="34290">
                    <a:lnR>
                      <a:noFill/>
                    </a:lnR>
                  </a:tcPr>
                </a:tc>
                <a:tc>
                  <a:txBody>
                    <a:bodyPr/>
                    <a:lstStyle/>
                    <a:p>
                      <a:pPr algn="ctr"/>
                      <a:r>
                        <a:rPr lang="en-US" sz="1200" dirty="0"/>
                        <a:t>Regulatory (IRB)</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r>
                        <a:rPr lang="en-US" sz="1200" dirty="0"/>
                        <a:t>PROFILES</a:t>
                      </a:r>
                    </a:p>
                  </a:txBody>
                  <a:tcPr marL="80166" marR="80166" marT="34290" marB="34290"/>
                </a:tc>
                <a:tc>
                  <a:txBody>
                    <a:bodyPr/>
                    <a:lstStyle/>
                    <a:p>
                      <a:pPr algn="ctr"/>
                      <a:endParaRPr lang="en-US" sz="1200" dirty="0"/>
                    </a:p>
                  </a:txBody>
                  <a:tcPr marL="80166" marR="80166" marT="34290" marB="34290"/>
                </a:tc>
                <a:extLst>
                  <a:ext uri="{0D108BD9-81ED-4DB2-BD59-A6C34878D82A}">
                    <a16:rowId xmlns:a16="http://schemas.microsoft.com/office/drawing/2014/main" val="10007"/>
                  </a:ext>
                </a:extLst>
              </a:tr>
              <a:tr h="434340">
                <a:tc>
                  <a:txBody>
                    <a:bodyPr/>
                    <a:lstStyle/>
                    <a:p>
                      <a:pPr algn="ctr"/>
                      <a:endParaRPr lang="en-US" sz="1200"/>
                    </a:p>
                  </a:txBody>
                  <a:tcPr marL="80166" marR="80166" marT="34290" marB="34290">
                    <a:lnR>
                      <a:noFill/>
                    </a:lnR>
                  </a:tcPr>
                </a:tc>
                <a:tc>
                  <a:txBody>
                    <a:bodyPr/>
                    <a:lstStyle/>
                    <a:p>
                      <a:pPr algn="ctr"/>
                      <a:r>
                        <a:rPr lang="en-US" sz="1200" dirty="0"/>
                        <a:t>Research Nurses &amp; Coordinators</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r>
                        <a:rPr lang="en-US" sz="1200" dirty="0" err="1"/>
                        <a:t>REDcap</a:t>
                      </a:r>
                      <a:endParaRPr lang="en-US" sz="1200" dirty="0"/>
                    </a:p>
                  </a:txBody>
                  <a:tcPr marL="80166" marR="80166" marT="34290" marB="34290"/>
                </a:tc>
                <a:tc>
                  <a:txBody>
                    <a:bodyPr/>
                    <a:lstStyle/>
                    <a:p>
                      <a:pPr algn="ctr"/>
                      <a:endParaRPr lang="en-US" sz="1200"/>
                    </a:p>
                  </a:txBody>
                  <a:tcPr marL="80166" marR="80166" marT="34290" marB="34290"/>
                </a:tc>
                <a:extLst>
                  <a:ext uri="{0D108BD9-81ED-4DB2-BD59-A6C34878D82A}">
                    <a16:rowId xmlns:a16="http://schemas.microsoft.com/office/drawing/2014/main" val="10008"/>
                  </a:ext>
                </a:extLst>
              </a:tr>
              <a:tr h="251460">
                <a:tc>
                  <a:txBody>
                    <a:bodyPr/>
                    <a:lstStyle/>
                    <a:p>
                      <a:pPr algn="ctr"/>
                      <a:endParaRPr lang="en-US" sz="1200"/>
                    </a:p>
                  </a:txBody>
                  <a:tcPr marL="80166" marR="80166" marT="34290" marB="34290">
                    <a:lnR>
                      <a:noFill/>
                    </a:lnR>
                  </a:tcPr>
                </a:tc>
                <a:tc>
                  <a:txBody>
                    <a:bodyPr/>
                    <a:lstStyle/>
                    <a:p>
                      <a:pPr algn="ctr"/>
                      <a:r>
                        <a:rPr lang="en-US" sz="1200" dirty="0"/>
                        <a:t>Research Space</a:t>
                      </a:r>
                    </a:p>
                  </a:txBody>
                  <a:tcPr marL="80166" marR="80166" marT="34290" marB="34290">
                    <a:lnL>
                      <a:noFill/>
                    </a:lnL>
                    <a:lnR>
                      <a:noFill/>
                    </a:lnR>
                    <a:lnT>
                      <a:noFill/>
                    </a:lnT>
                    <a:lnB>
                      <a:noFill/>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r>
                        <a:rPr lang="en-US" sz="1200" dirty="0" err="1"/>
                        <a:t>TriNetX</a:t>
                      </a:r>
                      <a:r>
                        <a:rPr lang="en-US" sz="1200" dirty="0"/>
                        <a:t> Access</a:t>
                      </a:r>
                    </a:p>
                  </a:txBody>
                  <a:tcPr marL="80166" marR="80166" marT="34290" marB="34290"/>
                </a:tc>
                <a:tc>
                  <a:txBody>
                    <a:bodyPr/>
                    <a:lstStyle/>
                    <a:p>
                      <a:pPr algn="ctr"/>
                      <a:endParaRPr lang="en-US" sz="1200"/>
                    </a:p>
                  </a:txBody>
                  <a:tcPr marL="80166" marR="80166" marT="34290" marB="34290"/>
                </a:tc>
                <a:extLst>
                  <a:ext uri="{0D108BD9-81ED-4DB2-BD59-A6C34878D82A}">
                    <a16:rowId xmlns:a16="http://schemas.microsoft.com/office/drawing/2014/main" val="10009"/>
                  </a:ext>
                </a:extLst>
              </a:tr>
              <a:tr h="251460">
                <a:tc>
                  <a:txBody>
                    <a:bodyPr/>
                    <a:lstStyle/>
                    <a:p>
                      <a:pPr algn="ctr"/>
                      <a:endParaRPr lang="en-US" sz="1200"/>
                    </a:p>
                  </a:txBody>
                  <a:tcPr marL="80166" marR="80166" marT="34290" marB="34290">
                    <a:lnR>
                      <a:noFill/>
                    </a:lnR>
                  </a:tcPr>
                </a:tc>
                <a:tc>
                  <a:txBody>
                    <a:bodyPr/>
                    <a:lstStyle/>
                    <a:p>
                      <a:pPr algn="ctr"/>
                      <a:r>
                        <a:rPr lang="en-US" sz="1200" dirty="0"/>
                        <a:t>Specimen Processing</a:t>
                      </a:r>
                    </a:p>
                  </a:txBody>
                  <a:tcPr marL="80166" marR="80166" marT="34290" marB="34290">
                    <a:lnL>
                      <a:noFill/>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algn="ctr"/>
                      <a:endParaRPr lang="en-US" sz="1200" dirty="0"/>
                    </a:p>
                  </a:txBody>
                  <a:tcPr marL="80166" marR="80166" marT="34290" marB="34290">
                    <a:lnL>
                      <a:noFill/>
                    </a:lnL>
                  </a:tcPr>
                </a:tc>
                <a:tc>
                  <a:txBody>
                    <a:bodyPr/>
                    <a:lstStyle/>
                    <a:p>
                      <a:pPr algn="ctr"/>
                      <a:endParaRPr lang="en-US" sz="1200" dirty="0"/>
                    </a:p>
                  </a:txBody>
                  <a:tcPr marL="80166" marR="80166" marT="34290" marB="34290"/>
                </a:tc>
                <a:tc>
                  <a:txBody>
                    <a:bodyPr/>
                    <a:lstStyle/>
                    <a:p>
                      <a:pPr algn="ctr"/>
                      <a:endParaRPr lang="en-US" sz="1200" dirty="0"/>
                    </a:p>
                  </a:txBody>
                  <a:tcPr marL="80166" marR="80166" marT="34290" marB="34290"/>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a:xfrm>
            <a:off x="628649" y="114357"/>
            <a:ext cx="7886700" cy="994172"/>
          </a:xfrm>
        </p:spPr>
        <p:txBody>
          <a:bodyPr>
            <a:normAutofit/>
          </a:bodyPr>
          <a:lstStyle/>
          <a:p>
            <a:r>
              <a:rPr lang="en-US" sz="3000" dirty="0"/>
              <a:t>TRI Resources &amp; Services</a:t>
            </a:r>
          </a:p>
        </p:txBody>
      </p:sp>
    </p:spTree>
    <p:extLst>
      <p:ext uri="{BB962C8B-B14F-4D97-AF65-F5344CB8AC3E}">
        <p14:creationId xmlns:p14="http://schemas.microsoft.com/office/powerpoint/2010/main" val="41246165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5" y="1490700"/>
            <a:ext cx="7886700" cy="3263504"/>
          </a:xfrm>
        </p:spPr>
        <p:txBody>
          <a:bodyPr>
            <a:noAutofit/>
          </a:bodyPr>
          <a:lstStyle/>
          <a:p>
            <a:pPr marL="0" indent="0">
              <a:buNone/>
            </a:pPr>
            <a:r>
              <a:rPr lang="en-US" sz="3000" dirty="0"/>
              <a:t>Submit your TRI service requests through an online form at:</a:t>
            </a:r>
            <a:br>
              <a:rPr lang="en-US" sz="3000" dirty="0"/>
            </a:br>
            <a:r>
              <a:rPr lang="en-US" sz="3000" u="sng" dirty="0">
                <a:solidFill>
                  <a:schemeClr val="accent2">
                    <a:lumMod val="75000"/>
                  </a:schemeClr>
                </a:solidFill>
              </a:rPr>
              <a:t>TRI.uams.edu</a:t>
            </a:r>
          </a:p>
        </p:txBody>
      </p:sp>
      <p:sp>
        <p:nvSpPr>
          <p:cNvPr id="2" name="Title 1"/>
          <p:cNvSpPr>
            <a:spLocks noGrp="1"/>
          </p:cNvSpPr>
          <p:nvPr>
            <p:ph type="title"/>
          </p:nvPr>
        </p:nvSpPr>
        <p:spPr/>
        <p:txBody>
          <a:bodyPr>
            <a:noAutofit/>
          </a:bodyPr>
          <a:lstStyle/>
          <a:p>
            <a:r>
              <a:rPr lang="en-US" dirty="0">
                <a:solidFill>
                  <a:schemeClr val="bg1"/>
                </a:solidFill>
              </a:rPr>
              <a:t>Got Research? </a:t>
            </a:r>
            <a:br>
              <a:rPr lang="en-US" dirty="0">
                <a:solidFill>
                  <a:schemeClr val="bg1"/>
                </a:solidFill>
              </a:rPr>
            </a:br>
            <a:r>
              <a:rPr lang="en-US" dirty="0">
                <a:solidFill>
                  <a:schemeClr val="bg1"/>
                </a:solidFill>
              </a:rPr>
              <a:t>TRI Us!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5000" y="2441042"/>
            <a:ext cx="1728788" cy="113585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7651" y="4457700"/>
            <a:ext cx="1085849" cy="534397"/>
          </a:xfrm>
          <a:prstGeom prst="rect">
            <a:avLst/>
          </a:prstGeom>
        </p:spPr>
      </p:pic>
      <p:sp>
        <p:nvSpPr>
          <p:cNvPr id="8" name="Title 1">
            <a:extLst>
              <a:ext uri="{FF2B5EF4-FFF2-40B4-BE49-F238E27FC236}">
                <a16:creationId xmlns:a16="http://schemas.microsoft.com/office/drawing/2014/main" id="{DA266E7E-F6E2-D141-9536-164E64FE6166}"/>
              </a:ext>
            </a:extLst>
          </p:cNvPr>
          <p:cNvSpPr txBox="1">
            <a:spLocks/>
          </p:cNvSpPr>
          <p:nvPr/>
        </p:nvSpPr>
        <p:spPr>
          <a:xfrm>
            <a:off x="628650" y="273844"/>
            <a:ext cx="7886700" cy="9941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rgbClr val="0064A8"/>
                </a:solidFill>
                <a:latin typeface="+mj-lt"/>
                <a:ea typeface="+mj-ea"/>
                <a:cs typeface="+mj-cs"/>
              </a:defRPr>
            </a:lvl1pPr>
          </a:lstStyle>
          <a:p>
            <a:r>
              <a:rPr lang="en-US">
                <a:solidFill>
                  <a:schemeClr val="accent1">
                    <a:lumMod val="75000"/>
                  </a:schemeClr>
                </a:solidFill>
              </a:rPr>
              <a:t>Got Research? </a:t>
            </a:r>
            <a:br>
              <a:rPr lang="en-US">
                <a:solidFill>
                  <a:schemeClr val="accent1">
                    <a:lumMod val="75000"/>
                  </a:schemeClr>
                </a:solidFill>
              </a:rPr>
            </a:br>
            <a:r>
              <a:rPr lang="en-US">
                <a:solidFill>
                  <a:schemeClr val="accent1">
                    <a:lumMod val="75000"/>
                  </a:schemeClr>
                </a:solidFill>
              </a:rPr>
              <a:t>TRI Us! </a:t>
            </a:r>
            <a:endParaRPr lang="en-US" dirty="0">
              <a:solidFill>
                <a:schemeClr val="accent1">
                  <a:lumMod val="75000"/>
                </a:schemeClr>
              </a:solidFill>
            </a:endParaRPr>
          </a:p>
        </p:txBody>
      </p:sp>
    </p:spTree>
    <p:extLst>
      <p:ext uri="{BB962C8B-B14F-4D97-AF65-F5344CB8AC3E}">
        <p14:creationId xmlns:p14="http://schemas.microsoft.com/office/powerpoint/2010/main" val="431690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4610"/>
            <a:ext cx="7886700" cy="3263504"/>
          </a:xfrm>
        </p:spPr>
        <p:txBody>
          <a:bodyPr/>
          <a:lstStyle/>
          <a:p>
            <a:r>
              <a:rPr lang="en-US" sz="2400" dirty="0">
                <a:solidFill>
                  <a:schemeClr val="accent1"/>
                </a:solidFill>
                <a:hlinkClick r:id="rId2">
                  <a:extLst>
                    <a:ext uri="{A12FA001-AC4F-418D-AE19-62706E023703}">
                      <ahyp:hlinkClr xmlns:ahyp="http://schemas.microsoft.com/office/drawing/2018/hyperlinkcolor" val="tx"/>
                    </a:ext>
                  </a:extLst>
                </a:hlinkClick>
              </a:rPr>
              <a:t>http://www.archildrens.org/research/resources-for-researchers/intramural-grant-overview</a:t>
            </a:r>
            <a:r>
              <a:rPr lang="en-US" sz="2400" dirty="0">
                <a:solidFill>
                  <a:schemeClr val="accent1"/>
                </a:solidFill>
              </a:rPr>
              <a:t> </a:t>
            </a:r>
          </a:p>
          <a:p>
            <a:r>
              <a:rPr lang="en-US" sz="2400" dirty="0">
                <a:solidFill>
                  <a:schemeClr val="accent1"/>
                </a:solidFill>
                <a:hlinkClick r:id="rId3">
                  <a:extLst>
                    <a:ext uri="{A12FA001-AC4F-418D-AE19-62706E023703}">
                      <ahyp:hlinkClr xmlns:ahyp="http://schemas.microsoft.com/office/drawing/2018/hyperlinkcolor" val="tx"/>
                    </a:ext>
                  </a:extLst>
                </a:hlinkClick>
              </a:rPr>
              <a:t>Research.uams.edu/</a:t>
            </a:r>
            <a:r>
              <a:rPr lang="en-US" sz="2400" dirty="0" err="1">
                <a:solidFill>
                  <a:schemeClr val="accent1"/>
                </a:solidFill>
                <a:hlinkClick r:id="rId3">
                  <a:extLst>
                    <a:ext uri="{A12FA001-AC4F-418D-AE19-62706E023703}">
                      <ahyp:hlinkClr xmlns:ahyp="http://schemas.microsoft.com/office/drawing/2018/hyperlinkcolor" val="tx"/>
                    </a:ext>
                  </a:extLst>
                </a:hlinkClick>
              </a:rPr>
              <a:t>grants_funding</a:t>
            </a:r>
            <a:r>
              <a:rPr lang="en-US" sz="2400" dirty="0">
                <a:solidFill>
                  <a:schemeClr val="accent1"/>
                </a:solidFill>
                <a:hlinkClick r:id="rId3">
                  <a:extLst>
                    <a:ext uri="{A12FA001-AC4F-418D-AE19-62706E023703}">
                      <ahyp:hlinkClr xmlns:ahyp="http://schemas.microsoft.com/office/drawing/2018/hyperlinkcolor" val="tx"/>
                    </a:ext>
                  </a:extLst>
                </a:hlinkClick>
              </a:rPr>
              <a:t>/intramural-funding</a:t>
            </a:r>
          </a:p>
          <a:p>
            <a:pPr marL="0" indent="0">
              <a:buNone/>
            </a:pPr>
            <a:endParaRPr lang="en-US" dirty="0"/>
          </a:p>
        </p:txBody>
      </p:sp>
      <p:sp>
        <p:nvSpPr>
          <p:cNvPr id="2" name="Title 1"/>
          <p:cNvSpPr>
            <a:spLocks noGrp="1"/>
          </p:cNvSpPr>
          <p:nvPr>
            <p:ph type="title"/>
          </p:nvPr>
        </p:nvSpPr>
        <p:spPr/>
        <p:txBody>
          <a:bodyPr/>
          <a:lstStyle/>
          <a:p>
            <a:r>
              <a:rPr lang="en-US" dirty="0">
                <a:solidFill>
                  <a:schemeClr val="tx2">
                    <a:lumMod val="75000"/>
                  </a:schemeClr>
                </a:solidFill>
              </a:rPr>
              <a:t>Intramural Grant Programs</a:t>
            </a:r>
          </a:p>
        </p:txBody>
      </p:sp>
    </p:spTree>
    <p:extLst>
      <p:ext uri="{BB962C8B-B14F-4D97-AF65-F5344CB8AC3E}">
        <p14:creationId xmlns:p14="http://schemas.microsoft.com/office/powerpoint/2010/main" val="2418312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6517" y="159890"/>
            <a:ext cx="8229600" cy="857250"/>
          </a:xfrm>
        </p:spPr>
        <p:txBody>
          <a:bodyPr>
            <a:normAutofit fontScale="90000"/>
          </a:bodyPr>
          <a:lstStyle/>
          <a:p>
            <a:r>
              <a:rPr lang="en-US" dirty="0" err="1">
                <a:solidFill>
                  <a:srgbClr val="002060"/>
                </a:solidFill>
              </a:rPr>
              <a:t>IDeA</a:t>
            </a:r>
            <a:r>
              <a:rPr lang="en-US" dirty="0">
                <a:solidFill>
                  <a:srgbClr val="002060"/>
                </a:solidFill>
              </a:rPr>
              <a:t> States Pediatric Clinical Trials Network</a:t>
            </a:r>
            <a:endParaRPr lang="en-US" b="1" dirty="0">
              <a:solidFill>
                <a:srgbClr val="002060"/>
              </a:solidFill>
            </a:endParaRPr>
          </a:p>
        </p:txBody>
      </p:sp>
      <p:sp>
        <p:nvSpPr>
          <p:cNvPr id="9" name="TextBox 8"/>
          <p:cNvSpPr txBox="1"/>
          <p:nvPr/>
        </p:nvSpPr>
        <p:spPr>
          <a:xfrm>
            <a:off x="72723" y="1110858"/>
            <a:ext cx="4308595" cy="3046988"/>
          </a:xfrm>
          <a:prstGeom prst="rect">
            <a:avLst/>
          </a:prstGeom>
          <a:noFill/>
        </p:spPr>
        <p:txBody>
          <a:bodyPr wrap="square" rtlCol="0">
            <a:spAutoFit/>
          </a:bodyPr>
          <a:lstStyle/>
          <a:p>
            <a:pPr marL="285743" indent="-285743" defTabSz="457189">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Initiated in September 2016</a:t>
            </a:r>
          </a:p>
          <a:p>
            <a:pPr marL="285743" indent="-285743" defTabSz="457189">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Current Composition:</a:t>
            </a:r>
          </a:p>
          <a:p>
            <a:pPr marL="685783" lvl="1" indent="-342892" defTabSz="457189">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18 awardee sites (blue states)</a:t>
            </a:r>
          </a:p>
          <a:p>
            <a:pPr marL="1028675" lvl="2" indent="-342892" defTabSz="457189">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Support site level capacity building</a:t>
            </a:r>
          </a:p>
          <a:p>
            <a:pPr marL="1028675" lvl="2" indent="-342892" defTabSz="457189">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Perform clinical trials</a:t>
            </a:r>
          </a:p>
          <a:p>
            <a:pPr marL="685783" lvl="1" indent="-342892" defTabSz="457189">
              <a:buFont typeface="Arial" panose="020B0604020202020204" pitchFamily="34" charset="0"/>
              <a:buChar char="−"/>
            </a:pPr>
            <a:r>
              <a:rPr lang="en-US" sz="2100" dirty="0">
                <a:solidFill>
                  <a:prstClr val="black"/>
                </a:solidFill>
                <a:latin typeface="Arial" panose="020B0604020202020204" pitchFamily="34" charset="0"/>
                <a:cs typeface="Arial" panose="020B0604020202020204" pitchFamily="34" charset="0"/>
              </a:rPr>
              <a:t>1 Data Coordinating and Operations Center</a:t>
            </a:r>
          </a:p>
          <a:p>
            <a:pPr defTabSz="457189"/>
            <a:endParaRPr lang="en-US" dirty="0">
              <a:solidFill>
                <a:prstClr val="black"/>
              </a:solidFill>
              <a:latin typeface="Calibri" panose="020F0502020204030204"/>
            </a:endParaRPr>
          </a:p>
        </p:txBody>
      </p:sp>
      <p:pic>
        <p:nvPicPr>
          <p:cNvPr id="5" name="Content Placeholder 4" descr="Map&#10;&#10;Description automatically generated">
            <a:extLst>
              <a:ext uri="{FF2B5EF4-FFF2-40B4-BE49-F238E27FC236}">
                <a16:creationId xmlns:a16="http://schemas.microsoft.com/office/drawing/2014/main" id="{956E5BA7-F720-4CDA-9A4E-534301B2449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73185" y="1128713"/>
            <a:ext cx="4247585" cy="2886075"/>
          </a:xfrm>
        </p:spPr>
      </p:pic>
      <p:pic>
        <p:nvPicPr>
          <p:cNvPr id="10" name="Picture 9" descr="Graphical user interface, text, application&#10;&#10;Description automatically generated">
            <a:extLst>
              <a:ext uri="{FF2B5EF4-FFF2-40B4-BE49-F238E27FC236}">
                <a16:creationId xmlns:a16="http://schemas.microsoft.com/office/drawing/2014/main" id="{9B270214-A455-48A9-B1AD-18F11CDEDB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2299" y="3703835"/>
            <a:ext cx="1426564" cy="1092687"/>
          </a:xfrm>
          <a:prstGeom prst="rect">
            <a:avLst/>
          </a:prstGeom>
        </p:spPr>
      </p:pic>
      <p:cxnSp>
        <p:nvCxnSpPr>
          <p:cNvPr id="12" name="Straight Arrow Connector 11">
            <a:extLst>
              <a:ext uri="{FF2B5EF4-FFF2-40B4-BE49-F238E27FC236}">
                <a16:creationId xmlns:a16="http://schemas.microsoft.com/office/drawing/2014/main" id="{89E6A34B-299D-4177-92B3-7544284E5DEE}"/>
              </a:ext>
            </a:extLst>
          </p:cNvPr>
          <p:cNvCxnSpPr/>
          <p:nvPr/>
        </p:nvCxnSpPr>
        <p:spPr>
          <a:xfrm>
            <a:off x="6352850" y="2941140"/>
            <a:ext cx="839449" cy="951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40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347194" y="1"/>
            <a:ext cx="5917150" cy="5125857"/>
          </a:xfrm>
        </p:spPr>
      </p:pic>
    </p:spTree>
    <p:extLst>
      <p:ext uri="{BB962C8B-B14F-4D97-AF65-F5344CB8AC3E}">
        <p14:creationId xmlns:p14="http://schemas.microsoft.com/office/powerpoint/2010/main" val="1612623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2D95-0F42-4977-8131-B54589293E79}"/>
              </a:ext>
            </a:extLst>
          </p:cNvPr>
          <p:cNvSpPr>
            <a:spLocks noGrp="1"/>
          </p:cNvSpPr>
          <p:nvPr>
            <p:ph type="title"/>
          </p:nvPr>
        </p:nvSpPr>
        <p:spPr>
          <a:xfrm>
            <a:off x="358048" y="106827"/>
            <a:ext cx="8229600" cy="857250"/>
          </a:xfrm>
        </p:spPr>
        <p:txBody>
          <a:bodyPr/>
          <a:lstStyle/>
          <a:p>
            <a:r>
              <a:rPr lang="en-US" dirty="0">
                <a:solidFill>
                  <a:schemeClr val="tx2">
                    <a:lumMod val="75000"/>
                  </a:schemeClr>
                </a:solidFill>
              </a:rPr>
              <a:t>Resources</a:t>
            </a:r>
          </a:p>
        </p:txBody>
      </p:sp>
      <p:sp>
        <p:nvSpPr>
          <p:cNvPr id="3" name="Content Placeholder 2">
            <a:extLst>
              <a:ext uri="{FF2B5EF4-FFF2-40B4-BE49-F238E27FC236}">
                <a16:creationId xmlns:a16="http://schemas.microsoft.com/office/drawing/2014/main" id="{F890A2E2-EE68-4A58-8C16-C3FD80297C54}"/>
              </a:ext>
            </a:extLst>
          </p:cNvPr>
          <p:cNvSpPr>
            <a:spLocks noGrp="1"/>
          </p:cNvSpPr>
          <p:nvPr>
            <p:ph idx="1"/>
          </p:nvPr>
        </p:nvSpPr>
        <p:spPr>
          <a:xfrm>
            <a:off x="358048" y="874515"/>
            <a:ext cx="8229600" cy="3394472"/>
          </a:xfrm>
        </p:spPr>
        <p:txBody>
          <a:bodyPr>
            <a:normAutofit fontScale="70000" lnSpcReduction="20000"/>
          </a:bodyPr>
          <a:lstStyle/>
          <a:p>
            <a:r>
              <a:rPr lang="en-US" dirty="0">
                <a:solidFill>
                  <a:schemeClr val="accent1"/>
                </a:solidFill>
                <a:hlinkClick r:id="rId2">
                  <a:extLst>
                    <a:ext uri="{A12FA001-AC4F-418D-AE19-62706E023703}">
                      <ahyp:hlinkClr xmlns:ahyp="http://schemas.microsoft.com/office/drawing/2018/hyperlinkcolor" val="tx"/>
                    </a:ext>
                  </a:extLst>
                </a:hlinkClick>
              </a:rPr>
              <a:t>www.archildrens.org/research</a:t>
            </a:r>
            <a:endParaRPr lang="en-US" dirty="0">
              <a:solidFill>
                <a:schemeClr val="accent1"/>
              </a:solidFill>
            </a:endParaRPr>
          </a:p>
          <a:p>
            <a:pPr lvl="1"/>
            <a:r>
              <a:rPr lang="en-US" dirty="0"/>
              <a:t>Get added to the ACRI newsletter: </a:t>
            </a:r>
            <a:r>
              <a:rPr lang="en-US" dirty="0">
                <a:solidFill>
                  <a:schemeClr val="accent1"/>
                </a:solidFill>
                <a:hlinkClick r:id="rId3">
                  <a:extLst>
                    <a:ext uri="{A12FA001-AC4F-418D-AE19-62706E023703}">
                      <ahyp:hlinkClr xmlns:ahyp="http://schemas.microsoft.com/office/drawing/2018/hyperlinkcolor" val="tx"/>
                    </a:ext>
                  </a:extLst>
                </a:hlinkClick>
              </a:rPr>
              <a:t>pyountPA@archildrens.org</a:t>
            </a:r>
            <a:endParaRPr lang="en-US" dirty="0">
              <a:solidFill>
                <a:schemeClr val="accent1"/>
              </a:solidFill>
            </a:endParaRPr>
          </a:p>
          <a:p>
            <a:r>
              <a:rPr lang="en-US" dirty="0"/>
              <a:t>TRI: </a:t>
            </a:r>
            <a:r>
              <a:rPr lang="en-US" u="sng" dirty="0">
                <a:solidFill>
                  <a:schemeClr val="accent1"/>
                </a:solidFill>
              </a:rPr>
              <a:t>TRI.uams.edu</a:t>
            </a:r>
          </a:p>
          <a:p>
            <a:pPr lvl="1"/>
            <a:r>
              <a:rPr lang="en-US" dirty="0">
                <a:solidFill>
                  <a:schemeClr val="accent1"/>
                </a:solidFill>
                <a:hlinkClick r:id="rId4">
                  <a:extLst>
                    <a:ext uri="{A12FA001-AC4F-418D-AE19-62706E023703}">
                      <ahyp:hlinkClr xmlns:ahyp="http://schemas.microsoft.com/office/drawing/2018/hyperlinkcolor" val="tx"/>
                    </a:ext>
                  </a:extLst>
                </a:hlinkClick>
              </a:rPr>
              <a:t>http://tri.uams.edu/research-ebook/</a:t>
            </a:r>
            <a:endParaRPr lang="en-US" dirty="0">
              <a:solidFill>
                <a:schemeClr val="accent1"/>
              </a:solidFill>
            </a:endParaRPr>
          </a:p>
          <a:p>
            <a:r>
              <a:rPr lang="en-US" dirty="0">
                <a:solidFill>
                  <a:schemeClr val="tx2">
                    <a:lumMod val="75000"/>
                  </a:schemeClr>
                </a:solidFill>
              </a:rPr>
              <a:t>UAMS College of Medicine</a:t>
            </a:r>
          </a:p>
          <a:p>
            <a:pPr lvl="1"/>
            <a:r>
              <a:rPr lang="en-US" dirty="0">
                <a:hlinkClick r:id="rId5"/>
              </a:rPr>
              <a:t>Office of Research | UAMS College of Medicine</a:t>
            </a:r>
            <a:endParaRPr lang="en-US" dirty="0"/>
          </a:p>
          <a:p>
            <a:r>
              <a:rPr lang="en-US" dirty="0">
                <a:solidFill>
                  <a:schemeClr val="tx2">
                    <a:lumMod val="75000"/>
                  </a:schemeClr>
                </a:solidFill>
              </a:rPr>
              <a:t>UAMS Research &amp; Innovation</a:t>
            </a:r>
          </a:p>
          <a:p>
            <a:pPr lvl="1"/>
            <a:r>
              <a:rPr lang="en-US" dirty="0">
                <a:hlinkClick r:id="rId6"/>
              </a:rPr>
              <a:t>UAMS Research and Innovation</a:t>
            </a:r>
            <a:endParaRPr lang="en-US" dirty="0">
              <a:solidFill>
                <a:schemeClr val="tx2">
                  <a:lumMod val="75000"/>
                </a:schemeClr>
              </a:solidFill>
            </a:endParaRPr>
          </a:p>
          <a:p>
            <a:r>
              <a:rPr lang="en-US" dirty="0">
                <a:solidFill>
                  <a:schemeClr val="tx2">
                    <a:lumMod val="75000"/>
                  </a:schemeClr>
                </a:solidFill>
              </a:rPr>
              <a:t>ISPCTN: ideapedtrials.uams.edu</a:t>
            </a:r>
          </a:p>
          <a:p>
            <a:pPr lvl="1"/>
            <a:r>
              <a:rPr lang="en-US" dirty="0">
                <a:solidFill>
                  <a:schemeClr val="tx2">
                    <a:lumMod val="75000"/>
                  </a:schemeClr>
                </a:solidFill>
              </a:rPr>
              <a:t>Email me to get on newsletter jsnowden@uams.edu</a:t>
            </a:r>
          </a:p>
          <a:p>
            <a:endParaRPr lang="en-US" dirty="0"/>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41103" y="1786964"/>
            <a:ext cx="2286023" cy="2106834"/>
          </a:xfrm>
          <a:prstGeom prst="rect">
            <a:avLst/>
          </a:prstGeom>
        </p:spPr>
      </p:pic>
    </p:spTree>
    <p:extLst>
      <p:ext uri="{BB962C8B-B14F-4D97-AF65-F5344CB8AC3E}">
        <p14:creationId xmlns:p14="http://schemas.microsoft.com/office/powerpoint/2010/main" val="299650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Brent </a:t>
            </a:r>
            <a:r>
              <a:rPr lang="en-US" sz="2800" b="1" dirty="0" err="1">
                <a:solidFill>
                  <a:srgbClr val="0064A8"/>
                </a:solidFill>
                <a:latin typeface="Calibri" panose="020F0502020204030204"/>
              </a:rPr>
              <a:t>Thompson,JD</a:t>
            </a:r>
            <a:endParaRPr lang="en-US" sz="2800" b="1" dirty="0">
              <a:solidFill>
                <a:srgbClr val="0064A8"/>
              </a:solidFill>
              <a:latin typeface="Calibri" panose="020F0502020204030204"/>
            </a:endParaRPr>
          </a:p>
        </p:txBody>
      </p:sp>
      <p:sp>
        <p:nvSpPr>
          <p:cNvPr id="2" name="TextBox 1">
            <a:extLst>
              <a:ext uri="{FF2B5EF4-FFF2-40B4-BE49-F238E27FC236}">
                <a16:creationId xmlns:a16="http://schemas.microsoft.com/office/drawing/2014/main" id="{9133E05D-7BAE-2F52-3E9E-2716F8833CD1}"/>
              </a:ext>
            </a:extLst>
          </p:cNvPr>
          <p:cNvSpPr txBox="1"/>
          <p:nvPr/>
        </p:nvSpPr>
        <p:spPr>
          <a:xfrm>
            <a:off x="3946221" y="2156250"/>
            <a:ext cx="5042452" cy="1200329"/>
          </a:xfrm>
          <a:prstGeom prst="rect">
            <a:avLst/>
          </a:prstGeom>
          <a:noFill/>
        </p:spPr>
        <p:txBody>
          <a:bodyPr wrap="square">
            <a:spAutoFit/>
          </a:bodyPr>
          <a:lstStyle/>
          <a:p>
            <a:pPr algn="ctr"/>
            <a:r>
              <a:rPr lang="en-US" sz="2400" dirty="0"/>
              <a:t>Executive Vice President </a:t>
            </a:r>
          </a:p>
          <a:p>
            <a:pPr marL="0" indent="0" algn="ctr">
              <a:buNone/>
            </a:pPr>
            <a:r>
              <a:rPr lang="en-US" sz="2400" dirty="0"/>
              <a:t>Chief Legal Officer</a:t>
            </a:r>
          </a:p>
          <a:p>
            <a:pPr marL="0" indent="0" algn="ctr">
              <a:buNone/>
            </a:pPr>
            <a:r>
              <a:rPr lang="en-US" sz="2400" dirty="0" err="1">
                <a:hlinkClick r:id="rId5"/>
              </a:rPr>
              <a:t>ThompsonBL@archildrens.org</a:t>
            </a:r>
            <a:endParaRPr lang="en-US" sz="2400" dirty="0"/>
          </a:p>
        </p:txBody>
      </p:sp>
      <p:pic>
        <p:nvPicPr>
          <p:cNvPr id="4" name="Picture 3">
            <a:extLst>
              <a:ext uri="{FF2B5EF4-FFF2-40B4-BE49-F238E27FC236}">
                <a16:creationId xmlns:a16="http://schemas.microsoft.com/office/drawing/2014/main" id="{1D4A44FC-5753-FB46-72F0-A6C6F79767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23"/>
          <a:stretch/>
        </p:blipFill>
        <p:spPr>
          <a:xfrm>
            <a:off x="1547517" y="1291421"/>
            <a:ext cx="2560657" cy="25606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890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CC80AA-39EE-384E-87F9-2750A9039B76}"/>
              </a:ext>
            </a:extLst>
          </p:cNvPr>
          <p:cNvSpPr/>
          <p:nvPr/>
        </p:nvSpPr>
        <p:spPr>
          <a:xfrm>
            <a:off x="-270801" y="203634"/>
            <a:ext cx="7464857" cy="612960"/>
          </a:xfrm>
          <a:prstGeom prst="rect">
            <a:avLst/>
          </a:prstGeom>
          <a:gradFill flip="none" rotWithShape="1">
            <a:gsLst>
              <a:gs pos="1000">
                <a:srgbClr val="00B0F0">
                  <a:alpha val="30000"/>
                </a:srgbClr>
              </a:gs>
              <a:gs pos="99000">
                <a:schemeClr val="bg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247" y="73246"/>
            <a:ext cx="577064" cy="851326"/>
          </a:xfrm>
          <a:prstGeom prst="rect">
            <a:avLst/>
          </a:prstGeom>
        </p:spPr>
      </p:pic>
      <p:pic>
        <p:nvPicPr>
          <p:cNvPr id="13" name="Picture 12">
            <a:extLst>
              <a:ext uri="{FF2B5EF4-FFF2-40B4-BE49-F238E27FC236}">
                <a16:creationId xmlns:a16="http://schemas.microsoft.com/office/drawing/2014/main" id="{B74AD0B3-282B-E74A-8D80-2FDA0D9C66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997" y="170239"/>
            <a:ext cx="1524676" cy="738583"/>
          </a:xfrm>
          <a:prstGeom prst="rect">
            <a:avLst/>
          </a:prstGeom>
        </p:spPr>
      </p:pic>
      <p:sp>
        <p:nvSpPr>
          <p:cNvPr id="31" name="TextBox 30"/>
          <p:cNvSpPr txBox="1"/>
          <p:nvPr/>
        </p:nvSpPr>
        <p:spPr>
          <a:xfrm>
            <a:off x="519533" y="237299"/>
            <a:ext cx="6639806" cy="523220"/>
          </a:xfrm>
          <a:prstGeom prst="rect">
            <a:avLst/>
          </a:prstGeom>
          <a:noFill/>
        </p:spPr>
        <p:txBody>
          <a:bodyPr wrap="square" rtlCol="0">
            <a:spAutoFit/>
          </a:bodyPr>
          <a:lstStyle/>
          <a:p>
            <a:pPr defTabSz="685800"/>
            <a:r>
              <a:rPr lang="en-US" sz="2800" b="1" dirty="0">
                <a:solidFill>
                  <a:srgbClr val="0064A8"/>
                </a:solidFill>
                <a:latin typeface="Calibri" panose="020F0502020204030204"/>
              </a:rPr>
              <a:t>Karen </a:t>
            </a:r>
            <a:r>
              <a:rPr lang="en-US" sz="2800" b="1" dirty="0" err="1">
                <a:solidFill>
                  <a:srgbClr val="0064A8"/>
                </a:solidFill>
                <a:latin typeface="Calibri" panose="020F0502020204030204"/>
              </a:rPr>
              <a:t>Farst</a:t>
            </a:r>
            <a:r>
              <a:rPr lang="en-US" sz="2800" b="1" dirty="0">
                <a:solidFill>
                  <a:srgbClr val="0064A8"/>
                </a:solidFill>
                <a:latin typeface="Calibri" panose="020F0502020204030204"/>
              </a:rPr>
              <a:t>, MD</a:t>
            </a:r>
          </a:p>
        </p:txBody>
      </p:sp>
      <p:sp>
        <p:nvSpPr>
          <p:cNvPr id="25" name="Content Placeholder 3"/>
          <p:cNvSpPr txBox="1">
            <a:spLocks/>
          </p:cNvSpPr>
          <p:nvPr/>
        </p:nvSpPr>
        <p:spPr>
          <a:xfrm>
            <a:off x="3934235" y="2003777"/>
            <a:ext cx="4487870" cy="985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Senior Vice President</a:t>
            </a:r>
          </a:p>
          <a:p>
            <a:r>
              <a:rPr lang="en-US" sz="2400" dirty="0"/>
              <a:t>Chief Medical Officer</a:t>
            </a:r>
          </a:p>
          <a:p>
            <a:r>
              <a:rPr lang="en-US" sz="2400" dirty="0" err="1">
                <a:hlinkClick r:id="rId5"/>
              </a:rPr>
              <a:t>FarstKJ@archildrens.org</a:t>
            </a:r>
            <a:endParaRPr lang="en-US" sz="2400" dirty="0"/>
          </a:p>
        </p:txBody>
      </p:sp>
      <p:pic>
        <p:nvPicPr>
          <p:cNvPr id="1026" name="Picture 2" descr="Karen J. Farst, M.D. | UAMS Health">
            <a:extLst>
              <a:ext uri="{FF2B5EF4-FFF2-40B4-BE49-F238E27FC236}">
                <a16:creationId xmlns:a16="http://schemas.microsoft.com/office/drawing/2014/main" id="{62638AAF-64B4-3C66-0DB9-AC84271898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67990" y="1056070"/>
            <a:ext cx="2153280" cy="288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04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5.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False"/>
  <p:tag name="DELIMITERS" val="3.1"/>
  <p:tag name="TPSTANDARDS" val=""/>
  <p:tag name="CHECKFORUPDATES" val="False"/>
  <p:tag name="TPFULLVERSION" val="4.3.2.1178"/>
  <p:tag name="INCLUDESESSION" val="True"/>
  <p:tag name="LUIDIAENABLED" val="False"/>
  <p:tag name="EXPANDSHOWBAR" val="True"/>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01EAF846-E76E-5C40-9243-A484B4CD2B66}" vid="{4FB68CE5-BB5F-A140-B187-19EE0D3F9E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231</TotalTime>
  <Words>4555</Words>
  <Application>Microsoft Office PowerPoint</Application>
  <PresentationFormat>On-screen Show (16:9)</PresentationFormat>
  <Paragraphs>639</Paragraphs>
  <Slides>75</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Calibri</vt:lpstr>
      <vt:lpstr>Cambria</vt:lpstr>
      <vt:lpstr>Courier New</vt:lpstr>
      <vt:lpstr>Leelawadee</vt:lpstr>
      <vt:lpstr>Wingdings</vt:lpstr>
      <vt:lpstr>Office Theme</vt:lpstr>
      <vt:lpstr>Pediatric Onboarding Day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Staff Services (LIPs = physicians and APPs</vt:lpstr>
      <vt:lpstr>Communication about issues pertaining to Medical Staff</vt:lpstr>
      <vt:lpstr>Research</vt:lpstr>
      <vt:lpstr>PowerPoint Presentation</vt:lpstr>
      <vt:lpstr>ACRI Resources for Researchers   archildrens.org/research</vt:lpstr>
      <vt:lpstr>PowerPoint Presentation</vt:lpstr>
      <vt:lpstr>Research Facilities</vt:lpstr>
      <vt:lpstr>Facilities: ACRI</vt:lpstr>
      <vt:lpstr>Research Facilities</vt:lpstr>
      <vt:lpstr>ACRI Support Areas</vt:lpstr>
      <vt:lpstr>Research Informatics Core (RIC)</vt:lpstr>
      <vt:lpstr>Biostatistics Core</vt:lpstr>
      <vt:lpstr>ACRI Intramural Award Programs </vt:lpstr>
      <vt:lpstr>Biostatistical Core Request Process</vt:lpstr>
      <vt:lpstr>Marion B. Lyon New Scientist Award</vt:lpstr>
      <vt:lpstr>ACRI/ABI Grant Programs </vt:lpstr>
      <vt:lpstr>Center for Childhood Obesity Research  (CCOP)</vt:lpstr>
      <vt:lpstr>Center for Translational Pediatric Research  (CTPR)</vt:lpstr>
      <vt:lpstr>COBRE Pilot Projects </vt:lpstr>
      <vt:lpstr> Summer Science Program</vt:lpstr>
      <vt:lpstr>Weekly Research Update</vt:lpstr>
      <vt:lpstr>Currently Enrolling Studies</vt:lpstr>
      <vt:lpstr>Learn More About Resources Available</vt:lpstr>
      <vt:lpstr>Overview</vt:lpstr>
      <vt:lpstr>What is our Purpose?</vt:lpstr>
      <vt:lpstr>Informatics Services: What do we do? </vt:lpstr>
      <vt:lpstr>Research Informatics Core (RIC) Team Members</vt:lpstr>
      <vt:lpstr>Research Informatics Tools at Arkansas Childrens</vt:lpstr>
      <vt:lpstr>PowerPoint Presentation</vt:lpstr>
      <vt:lpstr>Research These were from Jessica regarding UAMS resources</vt:lpstr>
      <vt:lpstr>DoP Research Office</vt:lpstr>
      <vt:lpstr>Innovative Teaching Methods for Fellows</vt:lpstr>
      <vt:lpstr>Supporting Grant Submissions</vt:lpstr>
      <vt:lpstr>Supporting Grant Submissions</vt:lpstr>
      <vt:lpstr>ACRI Facilities</vt:lpstr>
      <vt:lpstr>Research Impact</vt:lpstr>
      <vt:lpstr>ACRI Biostatistics Core</vt:lpstr>
      <vt:lpstr>The LINK:  Leveraging Implementation and eNgagement for Knowledge Impact</vt:lpstr>
      <vt:lpstr>Research Support Services</vt:lpstr>
      <vt:lpstr>Research Support Services</vt:lpstr>
      <vt:lpstr>PowerPoint Presentation</vt:lpstr>
      <vt:lpstr>ACRI Resource List and Software Center</vt:lpstr>
      <vt:lpstr>HELP!!!  Just Call 47373</vt:lpstr>
      <vt:lpstr>Translational Research Institute (TRI)</vt:lpstr>
      <vt:lpstr>TRI Resources &amp; Services</vt:lpstr>
      <vt:lpstr>Got Research?  TRI Us! </vt:lpstr>
      <vt:lpstr>Intramural Grant Programs</vt:lpstr>
      <vt:lpstr>IDeA States Pediatric Clinical Trials Network</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Bornemeier, Renee A</dc:creator>
  <cp:lastModifiedBy>Taggard, Michael</cp:lastModifiedBy>
  <cp:revision>10</cp:revision>
  <dcterms:created xsi:type="dcterms:W3CDTF">2024-08-27T15:20:42Z</dcterms:created>
  <dcterms:modified xsi:type="dcterms:W3CDTF">2025-01-27T22:42:04Z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2024-08-27T16:03:23Z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d3d5a7eb-4646-4984-a9f1-3d6080bde43f</vt:lpwstr>
  </property>
  <property fmtid="{D5CDD505-2E9C-101B-9397-08002B2CF9AE}" pid="8" name="MSIP_Label_8ca390d5-a4f3-448c-8368-24080179bc53_ContentBits">
    <vt:lpwstr>0</vt:lpwstr>
  </property>
</Properties>
</file>